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1" r:id="rId2"/>
    <p:sldMasterId id="2147483674" r:id="rId3"/>
    <p:sldMasterId id="2147483677" r:id="rId4"/>
    <p:sldMasterId id="2147483680" r:id="rId5"/>
    <p:sldMasterId id="2147483666" r:id="rId6"/>
    <p:sldMasterId id="2147483683" r:id="rId7"/>
    <p:sldMasterId id="2147483669" r:id="rId8"/>
  </p:sldMasterIdLst>
  <p:notesMasterIdLst>
    <p:notesMasterId r:id="rId21"/>
  </p:notesMasterIdLst>
  <p:sldIdLst>
    <p:sldId id="280" r:id="rId9"/>
    <p:sldId id="286" r:id="rId10"/>
    <p:sldId id="287" r:id="rId11"/>
    <p:sldId id="288" r:id="rId12"/>
    <p:sldId id="289" r:id="rId13"/>
    <p:sldId id="290" r:id="rId14"/>
    <p:sldId id="296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993"/>
    <a:srgbClr val="F89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"/>
    <p:restoredTop sz="94694"/>
  </p:normalViewPr>
  <p:slideViewPr>
    <p:cSldViewPr snapToGrid="0">
      <p:cViewPr varScale="1">
        <p:scale>
          <a:sx n="121" d="100"/>
          <a:sy n="121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7D5AA-D0AF-4B4A-B0A8-2C3326A048B9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54DE-F629-C641-B80C-D27A549B2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54DE-F629-C641-B80C-D27A549B2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54DE-F629-C641-B80C-D27A549B2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C2F6A-AD01-EDBE-0812-5970A701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3813F-A600-5904-AB52-27BFBFEF5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4809C-6822-B312-42E8-7046F7D77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01BFB-4069-3150-6FD5-22A44E9F4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B54DE-F629-C641-B80C-D27A549B2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B6A-D859-3BC6-D416-F9E99468B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721561"/>
            <a:ext cx="6529754" cy="707439"/>
          </a:xfrm>
          <a:prstGeom prst="rect">
            <a:avLst/>
          </a:prstGeom>
        </p:spPr>
        <p:txBody>
          <a:bodyPr anchor="b"/>
          <a:lstStyle>
            <a:lvl1pPr algn="l"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228E4-9237-7C45-B95B-A67B308A33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3521076"/>
            <a:ext cx="6529754" cy="632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3DB99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763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2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06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w bottom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97E4-D301-52C0-1E94-F75B4534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629" y="353290"/>
            <a:ext cx="3953445" cy="44600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431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184062-13C4-B69D-A97A-4330882C5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1166549"/>
            <a:ext cx="10840011" cy="54181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A2D8AC7-5BB4-DBDF-BE95-0184D9AE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9" y="2392034"/>
            <a:ext cx="10840019" cy="38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6C9D95-61EE-EE73-6F3E-F173391ACC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48424"/>
            <a:ext cx="10840004" cy="407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89F35"/>
                </a:solidFill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7811BE-62F6-87F8-E60F-7FFBB7B41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744" y="68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7739E-BD19-F74A-AA1D-CF33ED31B857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C1762-7365-77D4-E68C-39497B0856A4}"/>
              </a:ext>
            </a:extLst>
          </p:cNvPr>
          <p:cNvGrpSpPr/>
          <p:nvPr userDrawn="1"/>
        </p:nvGrpSpPr>
        <p:grpSpPr>
          <a:xfrm>
            <a:off x="580250" y="1293828"/>
            <a:ext cx="107913" cy="390983"/>
            <a:chOff x="2921891" y="2109355"/>
            <a:chExt cx="107913" cy="3909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E429B7-05D4-5208-687E-ADA0FB604B3B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B23163-457D-D64E-3131-80818CDCEBCA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99514E-D685-2A8B-E918-F9578E3EA8D6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AA911A-D856-57BD-DB49-509EE879FCD8}"/>
              </a:ext>
            </a:extLst>
          </p:cNvPr>
          <p:cNvCxnSpPr>
            <a:cxnSpLocks/>
          </p:cNvCxnSpPr>
          <p:nvPr userDrawn="1"/>
        </p:nvCxnSpPr>
        <p:spPr>
          <a:xfrm>
            <a:off x="753064" y="1293828"/>
            <a:ext cx="0" cy="44211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w no bottom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97E4-D301-52C0-1E94-F75B4534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629" y="353290"/>
            <a:ext cx="3953445" cy="44600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7768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184062-13C4-B69D-A97A-4330882C5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1166549"/>
            <a:ext cx="10840011" cy="54181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A2D8AC7-5BB4-DBDF-BE95-0184D9AE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9" y="2392034"/>
            <a:ext cx="10840019" cy="38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6C9D95-61EE-EE73-6F3E-F173391ACC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48424"/>
            <a:ext cx="10840004" cy="407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89F35"/>
                </a:solidFill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7811BE-62F6-87F8-E60F-7FFBB7B41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744" y="68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7739E-BD19-F74A-AA1D-CF33ED31B857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C1762-7365-77D4-E68C-39497B0856A4}"/>
              </a:ext>
            </a:extLst>
          </p:cNvPr>
          <p:cNvGrpSpPr/>
          <p:nvPr userDrawn="1"/>
        </p:nvGrpSpPr>
        <p:grpSpPr>
          <a:xfrm>
            <a:off x="580250" y="1293828"/>
            <a:ext cx="107913" cy="390983"/>
            <a:chOff x="2921891" y="2109355"/>
            <a:chExt cx="107913" cy="3909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E429B7-05D4-5208-687E-ADA0FB604B3B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B23163-457D-D64E-3131-80818CDCEBCA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99514E-D685-2A8B-E918-F9578E3EA8D6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AA911A-D856-57BD-DB49-509EE879FCD8}"/>
              </a:ext>
            </a:extLst>
          </p:cNvPr>
          <p:cNvCxnSpPr>
            <a:cxnSpLocks/>
          </p:cNvCxnSpPr>
          <p:nvPr userDrawn="1"/>
        </p:nvCxnSpPr>
        <p:spPr>
          <a:xfrm>
            <a:off x="753064" y="1293828"/>
            <a:ext cx="0" cy="44211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w no bottom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3A9628-F541-496B-C287-02EA9C90085B}"/>
              </a:ext>
            </a:extLst>
          </p:cNvPr>
          <p:cNvSpPr/>
          <p:nvPr userDrawn="1"/>
        </p:nvSpPr>
        <p:spPr>
          <a:xfrm>
            <a:off x="725327" y="352340"/>
            <a:ext cx="11245000" cy="5163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9ACB6-8134-469C-26AF-F398AC9EEC03}"/>
              </a:ext>
            </a:extLst>
          </p:cNvPr>
          <p:cNvSpPr/>
          <p:nvPr userDrawn="1"/>
        </p:nvSpPr>
        <p:spPr>
          <a:xfrm>
            <a:off x="526546" y="352340"/>
            <a:ext cx="384312" cy="516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497E4-D301-52C0-1E94-F75B4534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119" y="444691"/>
            <a:ext cx="3953445" cy="44600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8336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184062-13C4-B69D-A97A-4330882C5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1166549"/>
            <a:ext cx="10840011" cy="54181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A2D8AC7-5BB4-DBDF-BE95-0184D9AE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9" y="2392034"/>
            <a:ext cx="10840019" cy="38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6C9D95-61EE-EE73-6F3E-F173391ACC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48424"/>
            <a:ext cx="10840004" cy="407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89F35"/>
                </a:solidFill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7811BE-62F6-87F8-E60F-7FFBB7B41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744" y="68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7739E-BD19-F74A-AA1D-CF33ED31B857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C1762-7365-77D4-E68C-39497B0856A4}"/>
              </a:ext>
            </a:extLst>
          </p:cNvPr>
          <p:cNvGrpSpPr/>
          <p:nvPr userDrawn="1"/>
        </p:nvGrpSpPr>
        <p:grpSpPr>
          <a:xfrm>
            <a:off x="580250" y="1293828"/>
            <a:ext cx="107913" cy="390983"/>
            <a:chOff x="2921891" y="2109355"/>
            <a:chExt cx="107913" cy="3909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E429B7-05D4-5208-687E-ADA0FB604B3B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B23163-457D-D64E-3131-80818CDCEBCA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99514E-D685-2A8B-E918-F9578E3EA8D6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AA911A-D856-57BD-DB49-509EE879FCD8}"/>
              </a:ext>
            </a:extLst>
          </p:cNvPr>
          <p:cNvCxnSpPr>
            <a:cxnSpLocks/>
          </p:cNvCxnSpPr>
          <p:nvPr userDrawn="1"/>
        </p:nvCxnSpPr>
        <p:spPr>
          <a:xfrm>
            <a:off x="753064" y="1293828"/>
            <a:ext cx="0" cy="44211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2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17ED9-2C16-1D2A-0EA3-472E140BE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641023"/>
            <a:ext cx="6562605" cy="5073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209DCE-3DDC-14AD-8960-2FA98E9E853D}"/>
              </a:ext>
            </a:extLst>
          </p:cNvPr>
          <p:cNvGrpSpPr/>
          <p:nvPr userDrawn="1"/>
        </p:nvGrpSpPr>
        <p:grpSpPr>
          <a:xfrm>
            <a:off x="580250" y="1293828"/>
            <a:ext cx="107913" cy="390983"/>
            <a:chOff x="2921891" y="2109355"/>
            <a:chExt cx="107913" cy="3909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188AC5-F8D1-F4A8-A329-35C8419E14D7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919625-08F5-E5F0-F7B0-78BB84E95B4E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8712B9-F684-B441-FB7F-9C0097615C63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2B74A-F27B-0C76-4F4C-644BE2CD89BE}"/>
              </a:ext>
            </a:extLst>
          </p:cNvPr>
          <p:cNvCxnSpPr>
            <a:cxnSpLocks/>
          </p:cNvCxnSpPr>
          <p:nvPr userDrawn="1"/>
        </p:nvCxnSpPr>
        <p:spPr>
          <a:xfrm>
            <a:off x="753064" y="1293828"/>
            <a:ext cx="0" cy="44211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EC2117FB-7FE3-ED17-51F2-D615F9AFF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14719"/>
            <a:ext cx="3953445" cy="982744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85105FA-DE95-CDDA-63D4-C2758BD83B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25744"/>
            <a:ext cx="3953445" cy="54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89F35"/>
                </a:solidFill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4DAAAB-A920-431D-537F-DD07273D504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747913"/>
            <a:ext cx="3953445" cy="296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63D9CB8-A184-7CDD-D151-8180F1BED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744" y="68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7739E-BD19-F74A-AA1D-CF33ED31B85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5E6F8C-DA5E-1EB8-6B1A-F48584AD019D}"/>
              </a:ext>
            </a:extLst>
          </p:cNvPr>
          <p:cNvSpPr txBox="1">
            <a:spLocks/>
          </p:cNvSpPr>
          <p:nvPr userDrawn="1"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3CAF4-E0CB-7643-B65C-4C8B1FBA84CB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Roboto Condensed Light" panose="02000000000000000000" pitchFamily="2" charset="0"/>
              </a:rPr>
              <a:pPr/>
              <a:t>‹#›</a:t>
            </a:fld>
            <a:endParaRPr lang="en-US" sz="900" b="0" i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184062-13C4-B69D-A97A-4330882C5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1348033"/>
            <a:ext cx="10840011" cy="541811"/>
          </a:xfrm>
          <a:prstGeom prst="rect">
            <a:avLst/>
          </a:prstGeom>
        </p:spPr>
        <p:txBody>
          <a:bodyPr anchor="b"/>
          <a:lstStyle>
            <a:lvl1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Title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9A07A0-1484-DB26-E5F1-FBCB86A40842}"/>
              </a:ext>
            </a:extLst>
          </p:cNvPr>
          <p:cNvGrpSpPr/>
          <p:nvPr userDrawn="1"/>
        </p:nvGrpSpPr>
        <p:grpSpPr>
          <a:xfrm>
            <a:off x="580250" y="1508288"/>
            <a:ext cx="107913" cy="390983"/>
            <a:chOff x="2921891" y="2109355"/>
            <a:chExt cx="107913" cy="39098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695E1-8150-7FEE-CF60-58D9BEECF699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8CF3C4-EAEE-BBED-FEF4-86EDA34392A0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5BA383-DAE3-39B3-739F-3F6D7FF34F00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DBD5AB-8D16-381C-6195-B6E45B830CEC}"/>
              </a:ext>
            </a:extLst>
          </p:cNvPr>
          <p:cNvCxnSpPr>
            <a:cxnSpLocks/>
          </p:cNvCxnSpPr>
          <p:nvPr userDrawn="1"/>
        </p:nvCxnSpPr>
        <p:spPr>
          <a:xfrm>
            <a:off x="753064" y="1508288"/>
            <a:ext cx="0" cy="44211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A2D8AC7-5BB4-DBDF-BE95-0184D9AE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9" y="2573518"/>
            <a:ext cx="10840019" cy="380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6C9D95-61EE-EE73-6F3E-F173391ACC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29908"/>
            <a:ext cx="10840004" cy="407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89F35"/>
                </a:solidFill>
                <a:latin typeface="Montserrat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7811BE-62F6-87F8-E60F-7FFBB7B41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744" y="68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7739E-BD19-F74A-AA1D-CF33ED31B85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2712E9E-ACC8-59C7-2AC4-09D963D17BC4}"/>
              </a:ext>
            </a:extLst>
          </p:cNvPr>
          <p:cNvSpPr txBox="1">
            <a:spLocks/>
          </p:cNvSpPr>
          <p:nvPr userDrawn="1"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3CAF4-E0CB-7643-B65C-4C8B1FBA84CB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Roboto Condensed Light" panose="02000000000000000000" pitchFamily="2" charset="0"/>
              </a:rPr>
              <a:pPr/>
              <a:t>‹#›</a:t>
            </a:fld>
            <a:endParaRPr lang="en-US" sz="900" b="0" i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4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E0FC00-9E43-9896-D244-591CE9D51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7" cy="6865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F67F6-AB67-74C5-59C4-6988C70AF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750880"/>
            <a:ext cx="3094705" cy="29929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727C5-835F-4EF0-7628-FA79C97D2235}"/>
              </a:ext>
            </a:extLst>
          </p:cNvPr>
          <p:cNvGrpSpPr/>
          <p:nvPr userDrawn="1"/>
        </p:nvGrpSpPr>
        <p:grpSpPr>
          <a:xfrm>
            <a:off x="2921891" y="2437080"/>
            <a:ext cx="107913" cy="390983"/>
            <a:chOff x="2921891" y="2109355"/>
            <a:chExt cx="107913" cy="39098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5EDDEB-3160-411E-757F-F6E18E98CF28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F02475-5E1F-D3EC-718E-652E814F3AC9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99DBCB-20B3-E82D-8006-548D73048271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C546C6-9C19-5987-E9E2-1495B1335EFE}"/>
              </a:ext>
            </a:extLst>
          </p:cNvPr>
          <p:cNvCxnSpPr>
            <a:cxnSpLocks/>
          </p:cNvCxnSpPr>
          <p:nvPr userDrawn="1"/>
        </p:nvCxnSpPr>
        <p:spPr>
          <a:xfrm>
            <a:off x="3094705" y="2437080"/>
            <a:ext cx="0" cy="474864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D1BB85-201B-9822-309E-FE47E3C94F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275" y="211620"/>
            <a:ext cx="2798297" cy="1259554"/>
          </a:xfrm>
          <a:prstGeom prst="rect">
            <a:avLst/>
          </a:prstGeom>
        </p:spPr>
      </p:pic>
      <p:pic>
        <p:nvPicPr>
          <p:cNvPr id="18" name="Picture 17" descr="A yellow circle and purple strips&#10;&#10;Description automatically generated">
            <a:extLst>
              <a:ext uri="{FF2B5EF4-FFF2-40B4-BE49-F238E27FC236}">
                <a16:creationId xmlns:a16="http://schemas.microsoft.com/office/drawing/2014/main" id="{A30FCC72-D6DF-D25E-175D-0E0D4815F4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06" y="5655846"/>
            <a:ext cx="1899491" cy="1209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E7DE9-EF1F-E433-9030-BA0E9F3E0860}"/>
              </a:ext>
            </a:extLst>
          </p:cNvPr>
          <p:cNvSpPr txBox="1"/>
          <p:nvPr userDrawn="1"/>
        </p:nvSpPr>
        <p:spPr>
          <a:xfrm>
            <a:off x="9141816" y="6640918"/>
            <a:ext cx="2918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effectLst/>
                <a:latin typeface="Aptos Light" panose="020B0004020202020204" pitchFamily="34" charset="0"/>
                <a:cs typeface="Arial Narrow" panose="020B0604020202020204" pitchFamily="34" charset="0"/>
              </a:rPr>
              <a:t>Medical Affairs Professional Society (MAPS)® 2024</a:t>
            </a:r>
            <a:endParaRPr lang="en-US" sz="800" b="0" i="0" dirty="0">
              <a:solidFill>
                <a:srgbClr val="F89F35"/>
              </a:solidFill>
              <a:effectLst/>
              <a:latin typeface="Aptos Light" panose="020B00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247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and orange wavy background&#10;&#10;Description automatically generated">
            <a:extLst>
              <a:ext uri="{FF2B5EF4-FFF2-40B4-BE49-F238E27FC236}">
                <a16:creationId xmlns:a16="http://schemas.microsoft.com/office/drawing/2014/main" id="{E9ECD939-AB0D-0F2D-04EE-1616DE8F9C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896326"/>
            <a:ext cx="12185650" cy="3756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7B438-D81E-493B-5706-6F4E31400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350" y="2824815"/>
            <a:ext cx="12192000" cy="3825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1022C9-B2C9-C4D4-D08A-210FC09EA7DA}"/>
              </a:ext>
            </a:extLst>
          </p:cNvPr>
          <p:cNvSpPr txBox="1"/>
          <p:nvPr userDrawn="1"/>
        </p:nvSpPr>
        <p:spPr>
          <a:xfrm>
            <a:off x="4999383" y="6647137"/>
            <a:ext cx="7079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 Light" pitchFamily="2" charset="77"/>
                <a:cs typeface="Arial Narrow" panose="020B0604020202020204" pitchFamily="34" charset="0"/>
              </a:rPr>
              <a:t>Medical Affairs Professional Society (MAPS)® 2024. Private and confidential  - Not for distribution without permission from MAPS</a:t>
            </a:r>
            <a:endParaRPr lang="en-US" sz="800" b="0" i="0" dirty="0">
              <a:solidFill>
                <a:srgbClr val="F89F35"/>
              </a:solidFill>
              <a:effectLst/>
              <a:latin typeface="Montserrat Light" pitchFamily="2" charset="77"/>
              <a:cs typeface="Arial Narrow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8CB02E-AD3A-7CC1-6C8B-B512D9E8D8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652780"/>
            <a:ext cx="11978026" cy="0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1D3E5C-9EC5-E2E9-D97E-11DD0B770D96}"/>
              </a:ext>
            </a:extLst>
          </p:cNvPr>
          <p:cNvSpPr txBox="1">
            <a:spLocks/>
          </p:cNvSpPr>
          <p:nvPr userDrawn="1"/>
        </p:nvSpPr>
        <p:spPr>
          <a:xfrm>
            <a:off x="0" y="6651812"/>
            <a:ext cx="2743200" cy="206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3CAF4-E0CB-7643-B65C-4C8B1FBA84CB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Roboto Condensed Light" panose="02000000000000000000" pitchFamily="2" charset="0"/>
              </a:rPr>
              <a:pPr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Roboto Condensed Light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0EEC93-F24A-1CA4-463F-07722728A2D1}"/>
              </a:ext>
            </a:extLst>
          </p:cNvPr>
          <p:cNvGrpSpPr/>
          <p:nvPr userDrawn="1"/>
        </p:nvGrpSpPr>
        <p:grpSpPr>
          <a:xfrm>
            <a:off x="282510" y="337866"/>
            <a:ext cx="107913" cy="390983"/>
            <a:chOff x="2921891" y="2109355"/>
            <a:chExt cx="107913" cy="390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2A0666-890E-EF86-06CF-3FA09A4E2E4B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BCA8DF-EC82-7487-A1F4-7F756622D037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7A131D-0F90-41CA-4C19-DF8EF04397A5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6A4B82-7805-810D-E43B-D85B2E4FC55D}"/>
              </a:ext>
            </a:extLst>
          </p:cNvPr>
          <p:cNvCxnSpPr>
            <a:cxnSpLocks/>
          </p:cNvCxnSpPr>
          <p:nvPr userDrawn="1"/>
        </p:nvCxnSpPr>
        <p:spPr>
          <a:xfrm>
            <a:off x="455324" y="337866"/>
            <a:ext cx="0" cy="631394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yellow circle and purple strips&#10;&#10;Description automatically generated">
            <a:extLst>
              <a:ext uri="{FF2B5EF4-FFF2-40B4-BE49-F238E27FC236}">
                <a16:creationId xmlns:a16="http://schemas.microsoft.com/office/drawing/2014/main" id="{4E3CEA7E-939A-3149-4665-82ED073FEC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676" y="6293444"/>
            <a:ext cx="520060" cy="3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022C9-B2C9-C4D4-D08A-210FC09EA7DA}"/>
              </a:ext>
            </a:extLst>
          </p:cNvPr>
          <p:cNvSpPr txBox="1"/>
          <p:nvPr userDrawn="1"/>
        </p:nvSpPr>
        <p:spPr>
          <a:xfrm>
            <a:off x="4999383" y="6647137"/>
            <a:ext cx="7079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effectLst/>
                <a:latin typeface="Montserrat Light" pitchFamily="2" charset="77"/>
                <a:cs typeface="Arial Narrow" panose="020B0604020202020204" pitchFamily="34" charset="0"/>
              </a:rPr>
              <a:t>Medical Affairs Professional Society (MAPS)® 2024. Private and confidential  - Not for distribution without permission from MAPS</a:t>
            </a:r>
            <a:endParaRPr lang="en-US" sz="800" b="0" i="0" dirty="0">
              <a:solidFill>
                <a:srgbClr val="F89F35"/>
              </a:solidFill>
              <a:effectLst/>
              <a:latin typeface="Montserrat Light" pitchFamily="2" charset="77"/>
              <a:cs typeface="Arial Narrow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8CB02E-AD3A-7CC1-6C8B-B512D9E8D8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652780"/>
            <a:ext cx="11978026" cy="0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1D3E5C-9EC5-E2E9-D97E-11DD0B770D96}"/>
              </a:ext>
            </a:extLst>
          </p:cNvPr>
          <p:cNvSpPr txBox="1">
            <a:spLocks/>
          </p:cNvSpPr>
          <p:nvPr userDrawn="1"/>
        </p:nvSpPr>
        <p:spPr>
          <a:xfrm>
            <a:off x="0" y="6651812"/>
            <a:ext cx="2743200" cy="206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3CAF4-E0CB-7643-B65C-4C8B1FBA84CB}" type="slidenum">
              <a:rPr lang="en-US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Roboto Condensed Light" panose="02000000000000000000" pitchFamily="2" charset="0"/>
              </a:rPr>
              <a:pPr/>
              <a:t>‹#›</a:t>
            </a:fld>
            <a:endParaRPr lang="en-US" sz="900" b="0" i="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Roboto Condensed Light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0EEC93-F24A-1CA4-463F-07722728A2D1}"/>
              </a:ext>
            </a:extLst>
          </p:cNvPr>
          <p:cNvGrpSpPr/>
          <p:nvPr userDrawn="1"/>
        </p:nvGrpSpPr>
        <p:grpSpPr>
          <a:xfrm>
            <a:off x="282510" y="337866"/>
            <a:ext cx="107913" cy="390983"/>
            <a:chOff x="2921891" y="2109355"/>
            <a:chExt cx="107913" cy="390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2A0666-890E-EF86-06CF-3FA09A4E2E4B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BCA8DF-EC82-7487-A1F4-7F756622D037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7A131D-0F90-41CA-4C19-DF8EF04397A5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6A4B82-7805-810D-E43B-D85B2E4FC55D}"/>
              </a:ext>
            </a:extLst>
          </p:cNvPr>
          <p:cNvCxnSpPr>
            <a:cxnSpLocks/>
          </p:cNvCxnSpPr>
          <p:nvPr userDrawn="1"/>
        </p:nvCxnSpPr>
        <p:spPr>
          <a:xfrm>
            <a:off x="455324" y="337866"/>
            <a:ext cx="0" cy="631394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yellow circle and purple strips&#10;&#10;Description automatically generated">
            <a:extLst>
              <a:ext uri="{FF2B5EF4-FFF2-40B4-BE49-F238E27FC236}">
                <a16:creationId xmlns:a16="http://schemas.microsoft.com/office/drawing/2014/main" id="{4E3CEA7E-939A-3149-4665-82ED073FEC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676" y="6293444"/>
            <a:ext cx="520060" cy="3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6A4B82-7805-810D-E43B-D85B2E4FC55D}"/>
              </a:ext>
            </a:extLst>
          </p:cNvPr>
          <p:cNvCxnSpPr>
            <a:cxnSpLocks/>
          </p:cNvCxnSpPr>
          <p:nvPr userDrawn="1"/>
        </p:nvCxnSpPr>
        <p:spPr>
          <a:xfrm>
            <a:off x="455324" y="337866"/>
            <a:ext cx="0" cy="631394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3FBE62D-7B70-9036-B923-5DB591D3533A}"/>
              </a:ext>
            </a:extLst>
          </p:cNvPr>
          <p:cNvSpPr/>
          <p:nvPr userDrawn="1"/>
        </p:nvSpPr>
        <p:spPr>
          <a:xfrm>
            <a:off x="0" y="6624538"/>
            <a:ext cx="12192000" cy="2334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022C9-B2C9-C4D4-D08A-210FC09EA7DA}"/>
              </a:ext>
            </a:extLst>
          </p:cNvPr>
          <p:cNvSpPr txBox="1"/>
          <p:nvPr userDrawn="1"/>
        </p:nvSpPr>
        <p:spPr>
          <a:xfrm>
            <a:off x="4999383" y="6647137"/>
            <a:ext cx="7079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effectLst/>
                <a:latin typeface="Montserrat Light" pitchFamily="2" charset="77"/>
                <a:cs typeface="Arial Narrow" panose="020B0604020202020204" pitchFamily="34" charset="0"/>
              </a:rPr>
              <a:t>Medical Affairs Professional Society (MAPS)® 2024. Private and confidential  - Not for distribution without permission from MAPS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8CB02E-AD3A-7CC1-6C8B-B512D9E8D88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90878"/>
            <a:ext cx="11978026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1D3E5C-9EC5-E2E9-D97E-11DD0B770D96}"/>
              </a:ext>
            </a:extLst>
          </p:cNvPr>
          <p:cNvSpPr txBox="1">
            <a:spLocks/>
          </p:cNvSpPr>
          <p:nvPr userDrawn="1"/>
        </p:nvSpPr>
        <p:spPr>
          <a:xfrm>
            <a:off x="0" y="6624538"/>
            <a:ext cx="2743200" cy="233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83CAF4-E0CB-7643-B65C-4C8B1FBA84CB}" type="slidenum">
              <a:rPr lang="en-US" sz="900" b="0" i="0" smtClean="0">
                <a:solidFill>
                  <a:schemeClr val="bg1"/>
                </a:solidFill>
                <a:latin typeface="Montserrat" pitchFamily="2" charset="77"/>
                <a:ea typeface="Roboto Condensed Light" panose="02000000000000000000" pitchFamily="2" charset="0"/>
              </a:rPr>
              <a:pPr/>
              <a:t>‹#›</a:t>
            </a:fld>
            <a:endParaRPr lang="en-US" sz="900" b="0" i="0" dirty="0">
              <a:solidFill>
                <a:schemeClr val="bg1"/>
              </a:solidFill>
              <a:latin typeface="Montserrat" pitchFamily="2" charset="77"/>
              <a:ea typeface="Roboto Condensed Light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0EEC93-F24A-1CA4-463F-07722728A2D1}"/>
              </a:ext>
            </a:extLst>
          </p:cNvPr>
          <p:cNvGrpSpPr/>
          <p:nvPr userDrawn="1"/>
        </p:nvGrpSpPr>
        <p:grpSpPr>
          <a:xfrm>
            <a:off x="282510" y="337866"/>
            <a:ext cx="107913" cy="390983"/>
            <a:chOff x="2921891" y="2109355"/>
            <a:chExt cx="107913" cy="390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2A0666-890E-EF86-06CF-3FA09A4E2E4B}"/>
                </a:ext>
              </a:extLst>
            </p:cNvPr>
            <p:cNvSpPr/>
            <p:nvPr userDrawn="1"/>
          </p:nvSpPr>
          <p:spPr>
            <a:xfrm>
              <a:off x="2921891" y="2109355"/>
              <a:ext cx="107913" cy="10791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BCA8DF-EC82-7487-A1F4-7F756622D037}"/>
                </a:ext>
              </a:extLst>
            </p:cNvPr>
            <p:cNvSpPr/>
            <p:nvPr userDrawn="1"/>
          </p:nvSpPr>
          <p:spPr>
            <a:xfrm>
              <a:off x="2921891" y="2250890"/>
              <a:ext cx="107913" cy="10791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7A131D-0F90-41CA-4C19-DF8EF04397A5}"/>
                </a:ext>
              </a:extLst>
            </p:cNvPr>
            <p:cNvSpPr/>
            <p:nvPr userDrawn="1"/>
          </p:nvSpPr>
          <p:spPr>
            <a:xfrm>
              <a:off x="2921891" y="2392425"/>
              <a:ext cx="107913" cy="107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pic>
        <p:nvPicPr>
          <p:cNvPr id="5" name="Picture 4" descr="A yellow circle and purple strips&#10;&#10;Description automatically generated">
            <a:extLst>
              <a:ext uri="{FF2B5EF4-FFF2-40B4-BE49-F238E27FC236}">
                <a16:creationId xmlns:a16="http://schemas.microsoft.com/office/drawing/2014/main" id="{4E3CEA7E-939A-3149-4665-82ED073FEC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966" y="6233822"/>
            <a:ext cx="520060" cy="3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and orange wavy background&#10;&#10;Description automatically generated">
            <a:extLst>
              <a:ext uri="{FF2B5EF4-FFF2-40B4-BE49-F238E27FC236}">
                <a16:creationId xmlns:a16="http://schemas.microsoft.com/office/drawing/2014/main" id="{E9ECD939-AB0D-0F2D-04EE-1616DE8F9C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210DC-F36D-16DB-E1EC-2CD27BC64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350" y="3032856"/>
            <a:ext cx="12192000" cy="3825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EA6525-7F25-EED0-8DA8-179135FB54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85"/>
          <a:stretch/>
        </p:blipFill>
        <p:spPr>
          <a:xfrm>
            <a:off x="235010" y="188843"/>
            <a:ext cx="604561" cy="4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02663A-0DEB-53A9-7222-36DD99D7BD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7" cy="6865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FFF1E7-B726-925B-B718-8EB5A676269C}"/>
              </a:ext>
            </a:extLst>
          </p:cNvPr>
          <p:cNvSpPr txBox="1"/>
          <p:nvPr userDrawn="1"/>
        </p:nvSpPr>
        <p:spPr>
          <a:xfrm>
            <a:off x="9983062" y="2066329"/>
            <a:ext cx="1438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0" dirty="0" err="1">
                <a:solidFill>
                  <a:schemeClr val="tx1"/>
                </a:solidFill>
                <a:effectLst/>
                <a:latin typeface="Aptos SemiBold" panose="020B0004020202020204" pitchFamily="34" charset="0"/>
                <a:cs typeface="Arial Narrow" panose="020B0604020202020204" pitchFamily="34" charset="0"/>
              </a:rPr>
              <a:t>www.medicalaffairs.org</a:t>
            </a:r>
            <a:endParaRPr lang="en-US" sz="800" b="1" i="0" dirty="0">
              <a:solidFill>
                <a:schemeClr val="tx1"/>
              </a:solidFill>
              <a:effectLst/>
              <a:latin typeface="Aptos SemiBold" panose="020B00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3A46E-D149-B842-5647-D67AC4DAE4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963" y="537083"/>
            <a:ext cx="4440530" cy="1324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C5B726-26B3-B5DE-3713-4FF7EA3A7EDF}"/>
              </a:ext>
            </a:extLst>
          </p:cNvPr>
          <p:cNvSpPr txBox="1"/>
          <p:nvPr userDrawn="1"/>
        </p:nvSpPr>
        <p:spPr>
          <a:xfrm>
            <a:off x="9141816" y="6640918"/>
            <a:ext cx="2918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 Light" panose="020B0004020202020204" pitchFamily="34" charset="0"/>
                <a:cs typeface="Arial Narrow" panose="020B0604020202020204" pitchFamily="34" charset="0"/>
              </a:rPr>
              <a:t>Medical Affairs Professional Society (MAPS)® 2024</a:t>
            </a:r>
          </a:p>
        </p:txBody>
      </p:sp>
    </p:spTree>
    <p:extLst>
      <p:ext uri="{BB962C8B-B14F-4D97-AF65-F5344CB8AC3E}">
        <p14:creationId xmlns:p14="http://schemas.microsoft.com/office/powerpoint/2010/main" val="9451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2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FCCAEE-BBCE-FA6D-DDA8-E660574F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760" y="2147001"/>
            <a:ext cx="6529754" cy="2354596"/>
          </a:xfrm>
        </p:spPr>
        <p:txBody>
          <a:bodyPr/>
          <a:lstStyle/>
          <a:p>
            <a:r>
              <a:rPr lang="en-US" dirty="0">
                <a:latin typeface="Montserrat" pitchFamily="2" charset="77"/>
              </a:rPr>
              <a:t>NEW ORLEANS</a:t>
            </a:r>
            <a:br>
              <a:rPr lang="en-US" dirty="0">
                <a:latin typeface="Montserrat" pitchFamily="2" charset="77"/>
              </a:rPr>
            </a:br>
            <a:r>
              <a:rPr lang="en-US" dirty="0">
                <a:latin typeface="Montserrat" pitchFamily="2" charset="77"/>
              </a:rPr>
              <a:t>HYATT REGENCY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latin typeface="Montserrat ExtraLight" pitchFamily="2" charset="77"/>
              </a:rPr>
              <a:t>Exhibit Hall Floor Plan</a:t>
            </a:r>
            <a:br>
              <a:rPr lang="en-US" dirty="0"/>
            </a:br>
            <a:r>
              <a:rPr lang="en-US" sz="2500" dirty="0">
                <a:solidFill>
                  <a:srgbClr val="F89F35"/>
                </a:solidFill>
                <a:latin typeface="Montserrat Medium" pitchFamily="2" charset="77"/>
              </a:rPr>
              <a:t>Elite Hall 1 &amp; 2</a:t>
            </a:r>
          </a:p>
        </p:txBody>
      </p:sp>
      <p:pic>
        <p:nvPicPr>
          <p:cNvPr id="5" name="Picture 4" descr="A building with many windows&#10;&#10;Description automatically generated">
            <a:extLst>
              <a:ext uri="{FF2B5EF4-FFF2-40B4-BE49-F238E27FC236}">
                <a16:creationId xmlns:a16="http://schemas.microsoft.com/office/drawing/2014/main" id="{48FB5C22-5515-8B1E-0E24-451E5D40A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654" y="4946705"/>
            <a:ext cx="2333908" cy="155593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A large room with blue and white patterned flooring&#10;&#10;Description automatically generated">
            <a:extLst>
              <a:ext uri="{FF2B5EF4-FFF2-40B4-BE49-F238E27FC236}">
                <a16:creationId xmlns:a16="http://schemas.microsoft.com/office/drawing/2014/main" id="{B2E1BF16-06D6-A734-421C-CFCCDF58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199" y="4946705"/>
            <a:ext cx="2335294" cy="155593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large room with a staircase&#10;&#10;Description automatically generated with medium confidence">
            <a:extLst>
              <a:ext uri="{FF2B5EF4-FFF2-40B4-BE49-F238E27FC236}">
                <a16:creationId xmlns:a16="http://schemas.microsoft.com/office/drawing/2014/main" id="{92AA4646-BD79-4302-FE9A-ED6BB18AD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130" y="4946705"/>
            <a:ext cx="1940502" cy="15581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72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9D05-DCC3-0B75-72A8-64FD26772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ceiling&#10;&#10;Description automatically generated">
            <a:extLst>
              <a:ext uri="{FF2B5EF4-FFF2-40B4-BE49-F238E27FC236}">
                <a16:creationId xmlns:a16="http://schemas.microsoft.com/office/drawing/2014/main" id="{8A9C5274-41BC-123D-92F1-C5E8FD273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2886" y="1828294"/>
            <a:ext cx="5011651" cy="3617843"/>
          </a:xfrm>
          <a:prstGeom prst="roundRect">
            <a:avLst>
              <a:gd name="adj" fmla="val 612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4" descr="A room with a ceiling and lights&#10;&#10;Description automatically generated">
            <a:extLst>
              <a:ext uri="{FF2B5EF4-FFF2-40B4-BE49-F238E27FC236}">
                <a16:creationId xmlns:a16="http://schemas.microsoft.com/office/drawing/2014/main" id="{6AF92F4B-047F-21E4-7A4C-D1EB8F5780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74378" y="1829086"/>
            <a:ext cx="5441341" cy="3617844"/>
          </a:xfrm>
          <a:prstGeom prst="roundRect">
            <a:avLst>
              <a:gd name="adj" fmla="val 491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31008-93B1-709F-D5F5-504E52CF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4383837" cy="446001"/>
          </a:xfrm>
        </p:spPr>
        <p:txBody>
          <a:bodyPr/>
          <a:lstStyle/>
          <a:p>
            <a:r>
              <a:rPr lang="en-US" dirty="0"/>
              <a:t>Exhibit Hall 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6C46FA-3218-1269-C46C-77A9B9F2C7E3}"/>
              </a:ext>
            </a:extLst>
          </p:cNvPr>
          <p:cNvSpPr/>
          <p:nvPr/>
        </p:nvSpPr>
        <p:spPr>
          <a:xfrm>
            <a:off x="2540463" y="5237006"/>
            <a:ext cx="3630273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3793A3-B5A7-3D88-2B06-A68C67014AFD}"/>
              </a:ext>
            </a:extLst>
          </p:cNvPr>
          <p:cNvSpPr txBox="1">
            <a:spLocks/>
          </p:cNvSpPr>
          <p:nvPr/>
        </p:nvSpPr>
        <p:spPr>
          <a:xfrm>
            <a:off x="2547747" y="5164634"/>
            <a:ext cx="3465682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/>
              <a:t>View from exhibit 511 to passageway into Elite Hall 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5F833F-E0B2-1E8B-9997-5A236998BCDF}"/>
              </a:ext>
            </a:extLst>
          </p:cNvPr>
          <p:cNvSpPr/>
          <p:nvPr/>
        </p:nvSpPr>
        <p:spPr>
          <a:xfrm>
            <a:off x="9411192" y="5255827"/>
            <a:ext cx="2610065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37093D-B6C7-4731-4CB5-8A734439D5DD}"/>
              </a:ext>
            </a:extLst>
          </p:cNvPr>
          <p:cNvSpPr txBox="1">
            <a:spLocks/>
          </p:cNvSpPr>
          <p:nvPr/>
        </p:nvSpPr>
        <p:spPr>
          <a:xfrm>
            <a:off x="9418475" y="5164634"/>
            <a:ext cx="2770387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/>
              <a:t>View of exhibit 508- 526</a:t>
            </a:r>
          </a:p>
        </p:txBody>
      </p:sp>
    </p:spTree>
    <p:extLst>
      <p:ext uri="{BB962C8B-B14F-4D97-AF65-F5344CB8AC3E}">
        <p14:creationId xmlns:p14="http://schemas.microsoft.com/office/powerpoint/2010/main" val="244459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00D56-DD29-7CC4-65CC-93C54C558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74C77-F26A-39B5-F4A5-8DA5A50D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25" b="-21"/>
          <a:stretch/>
        </p:blipFill>
        <p:spPr>
          <a:xfrm>
            <a:off x="856023" y="1831937"/>
            <a:ext cx="5011651" cy="3617843"/>
          </a:xfrm>
          <a:prstGeom prst="roundRect">
            <a:avLst>
              <a:gd name="adj" fmla="val 612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DF4AC5-7470-5D53-D895-501F3E12C316}"/>
              </a:ext>
            </a:extLst>
          </p:cNvPr>
          <p:cNvPicPr>
            <a:picLocks/>
          </p:cNvPicPr>
          <p:nvPr/>
        </p:nvPicPr>
        <p:blipFill>
          <a:blip r:embed="rId3"/>
          <a:srcRect t="6354" b="6354"/>
          <a:stretch/>
        </p:blipFill>
        <p:spPr>
          <a:xfrm>
            <a:off x="6177515" y="1832729"/>
            <a:ext cx="5441341" cy="3617844"/>
          </a:xfrm>
          <a:prstGeom prst="roundRect">
            <a:avLst>
              <a:gd name="adj" fmla="val 491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CEE45-25C5-09BE-0032-640ABFFC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4383837" cy="446001"/>
          </a:xfrm>
        </p:spPr>
        <p:txBody>
          <a:bodyPr/>
          <a:lstStyle/>
          <a:p>
            <a:r>
              <a:rPr lang="en-US" dirty="0"/>
              <a:t>Exhibit Hall 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DCDA839-4757-6B51-9626-3EAFCD8043C7}"/>
              </a:ext>
            </a:extLst>
          </p:cNvPr>
          <p:cNvSpPr/>
          <p:nvPr/>
        </p:nvSpPr>
        <p:spPr>
          <a:xfrm>
            <a:off x="3285460" y="5240649"/>
            <a:ext cx="2888413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E5A767-F6E2-FA0C-3CF7-5188A3373118}"/>
              </a:ext>
            </a:extLst>
          </p:cNvPr>
          <p:cNvSpPr txBox="1">
            <a:spLocks/>
          </p:cNvSpPr>
          <p:nvPr/>
        </p:nvSpPr>
        <p:spPr>
          <a:xfrm>
            <a:off x="3285460" y="5168277"/>
            <a:ext cx="2731106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/>
              <a:t>View from exhibit 601 to the left side view of Elite Hall 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BF5A75-E1B8-762F-7314-4E18358B47BF}"/>
              </a:ext>
            </a:extLst>
          </p:cNvPr>
          <p:cNvSpPr/>
          <p:nvPr/>
        </p:nvSpPr>
        <p:spPr>
          <a:xfrm>
            <a:off x="8998591" y="5259470"/>
            <a:ext cx="3025804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8D95E0-0990-1E7B-15AE-0056FDB303F9}"/>
              </a:ext>
            </a:extLst>
          </p:cNvPr>
          <p:cNvSpPr txBox="1">
            <a:spLocks/>
          </p:cNvSpPr>
          <p:nvPr/>
        </p:nvSpPr>
        <p:spPr>
          <a:xfrm>
            <a:off x="9002232" y="5168277"/>
            <a:ext cx="3189768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/>
              <a:t>View from exhibit 601 to the</a:t>
            </a:r>
          </a:p>
          <a:p>
            <a:r>
              <a:rPr lang="en-US" sz="1400" dirty="0"/>
              <a:t> right side view of Elite Hall B</a:t>
            </a:r>
          </a:p>
        </p:txBody>
      </p:sp>
    </p:spTree>
    <p:extLst>
      <p:ext uri="{BB962C8B-B14F-4D97-AF65-F5344CB8AC3E}">
        <p14:creationId xmlns:p14="http://schemas.microsoft.com/office/powerpoint/2010/main" val="93561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9E18E7E-27BA-F34E-465E-E1D71810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36" y="3049137"/>
            <a:ext cx="3779068" cy="7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9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5F84-4650-83E0-3F8B-6DB0C328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Floor Plan</a:t>
            </a:r>
          </a:p>
        </p:txBody>
      </p:sp>
      <p:pic>
        <p:nvPicPr>
          <p:cNvPr id="3" name="Content Placeholder 12" descr="A floor plan of a building&#10;&#10;Description automatically generated">
            <a:extLst>
              <a:ext uri="{FF2B5EF4-FFF2-40B4-BE49-F238E27FC236}">
                <a16:creationId xmlns:a16="http://schemas.microsoft.com/office/drawing/2014/main" id="{9C51B0CC-0AA8-DDB6-D82E-ED02EBA7D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67" y="1030311"/>
            <a:ext cx="10075265" cy="527410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872A6-B42E-FF9C-B906-F96271477852}"/>
              </a:ext>
            </a:extLst>
          </p:cNvPr>
          <p:cNvSpPr txBox="1"/>
          <p:nvPr/>
        </p:nvSpPr>
        <p:spPr>
          <a:xfrm>
            <a:off x="2693822" y="2303875"/>
            <a:ext cx="1511723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Elite Hall B</a:t>
            </a:r>
          </a:p>
          <a:p>
            <a:pPr algn="ctr"/>
            <a:r>
              <a:rPr lang="en-US" sz="1200" dirty="0">
                <a:latin typeface="Montserrat Medium" pitchFamily="2" charset="77"/>
              </a:rPr>
              <a:t>15’4”ceiling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5F545-7B06-8C1D-AF4C-5D85430CC7A2}"/>
              </a:ext>
            </a:extLst>
          </p:cNvPr>
          <p:cNvSpPr txBox="1"/>
          <p:nvPr/>
        </p:nvSpPr>
        <p:spPr>
          <a:xfrm>
            <a:off x="7417793" y="3190637"/>
            <a:ext cx="1909032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Montserrat Medium" pitchFamily="2" charset="77"/>
              </a:rPr>
              <a:t>MAIN EXHIBIT HALL ENTRANCE &amp; 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BDD46-20D8-0D2D-DB94-2EC481EE7C5D}"/>
              </a:ext>
            </a:extLst>
          </p:cNvPr>
          <p:cNvSpPr txBox="1"/>
          <p:nvPr/>
        </p:nvSpPr>
        <p:spPr>
          <a:xfrm>
            <a:off x="2041381" y="3995980"/>
            <a:ext cx="1973058" cy="2894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ontserrat Medium" pitchFamily="2" charset="77"/>
              </a:rPr>
              <a:t>NO ENTRANCE OR EXIT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57F2-D5F0-2ED6-B47E-747EDD74A321}"/>
              </a:ext>
            </a:extLst>
          </p:cNvPr>
          <p:cNvSpPr txBox="1"/>
          <p:nvPr/>
        </p:nvSpPr>
        <p:spPr>
          <a:xfrm>
            <a:off x="7616447" y="1995386"/>
            <a:ext cx="1511723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Elite Hall A</a:t>
            </a:r>
          </a:p>
          <a:p>
            <a:pPr algn="ctr"/>
            <a:r>
              <a:rPr lang="en-US" sz="1200" dirty="0">
                <a:latin typeface="Montserrat Medium" pitchFamily="2" charset="77"/>
              </a:rPr>
              <a:t>10’ceiling</a:t>
            </a:r>
          </a:p>
        </p:txBody>
      </p:sp>
    </p:spTree>
    <p:extLst>
      <p:ext uri="{BB962C8B-B14F-4D97-AF65-F5344CB8AC3E}">
        <p14:creationId xmlns:p14="http://schemas.microsoft.com/office/powerpoint/2010/main" val="332434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2C636-AD9F-47F3-9951-4AAABC38C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2984-3EEA-99B7-4113-8764E6C1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6308730" cy="446001"/>
          </a:xfrm>
        </p:spPr>
        <p:txBody>
          <a:bodyPr/>
          <a:lstStyle/>
          <a:p>
            <a:r>
              <a:rPr lang="en-US" dirty="0"/>
              <a:t>Exhibit Hall with Booth Number</a:t>
            </a:r>
          </a:p>
        </p:txBody>
      </p:sp>
      <p:pic>
        <p:nvPicPr>
          <p:cNvPr id="6" name="Content Placeholder 10" descr="A blue and white floor plan&#10;&#10;Description automatically generated">
            <a:extLst>
              <a:ext uri="{FF2B5EF4-FFF2-40B4-BE49-F238E27FC236}">
                <a16:creationId xmlns:a16="http://schemas.microsoft.com/office/drawing/2014/main" id="{C84295B8-B342-82C1-25E1-222C87AA4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70" y="1415925"/>
            <a:ext cx="11445963" cy="4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7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C964-DAAD-CD77-2AB7-2C4F35D80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7F32-302D-0EF6-5F62-BDB88647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6308730" cy="446001"/>
          </a:xfrm>
        </p:spPr>
        <p:txBody>
          <a:bodyPr/>
          <a:lstStyle/>
          <a:p>
            <a:r>
              <a:rPr lang="en-US" dirty="0"/>
              <a:t>Exhibit Hall A</a:t>
            </a:r>
          </a:p>
        </p:txBody>
      </p:sp>
      <p:pic>
        <p:nvPicPr>
          <p:cNvPr id="3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44C84F-DB6C-7452-0B60-DC1697E6B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920" y="1100940"/>
            <a:ext cx="9030160" cy="51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8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1BCB-4E58-73B1-40D4-0A6A54D1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4FCB-9F3A-B239-3B3D-89404AC8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6308730" cy="446001"/>
          </a:xfrm>
        </p:spPr>
        <p:txBody>
          <a:bodyPr/>
          <a:lstStyle/>
          <a:p>
            <a:r>
              <a:rPr lang="en-US" dirty="0"/>
              <a:t>Exhibit Hall B</a:t>
            </a:r>
          </a:p>
        </p:txBody>
      </p:sp>
      <p:pic>
        <p:nvPicPr>
          <p:cNvPr id="4" name="Content Placeholder 4" descr="A floor plan of a building&#10;&#10;Description automatically generated">
            <a:extLst>
              <a:ext uri="{FF2B5EF4-FFF2-40B4-BE49-F238E27FC236}">
                <a16:creationId xmlns:a16="http://schemas.microsoft.com/office/drawing/2014/main" id="{E4032AFD-DA41-31F7-7954-86A05E0B1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488" y="1106094"/>
            <a:ext cx="7495023" cy="52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2AE6DFC-E342-77B3-B268-251DA97F73DF}"/>
              </a:ext>
            </a:extLst>
          </p:cNvPr>
          <p:cNvSpPr/>
          <p:nvPr/>
        </p:nvSpPr>
        <p:spPr>
          <a:xfrm>
            <a:off x="538119" y="1161148"/>
            <a:ext cx="3918740" cy="421428"/>
          </a:xfrm>
          <a:prstGeom prst="roundRect">
            <a:avLst>
              <a:gd name="adj" fmla="val 106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4A84C-1799-036E-1287-75A32794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4383837" cy="446001"/>
          </a:xfrm>
        </p:spPr>
        <p:txBody>
          <a:bodyPr/>
          <a:lstStyle/>
          <a:p>
            <a:r>
              <a:rPr lang="en-US" dirty="0"/>
              <a:t>Hyatt Floor Plan</a:t>
            </a:r>
          </a:p>
        </p:txBody>
      </p:sp>
      <p:pic>
        <p:nvPicPr>
          <p:cNvPr id="17" name="Picture 16" descr="A blueprint of a building&#10;&#10;Description automatically generated">
            <a:extLst>
              <a:ext uri="{FF2B5EF4-FFF2-40B4-BE49-F238E27FC236}">
                <a16:creationId xmlns:a16="http://schemas.microsoft.com/office/drawing/2014/main" id="{255E910A-F97C-7C0E-C9A1-CB3923772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19" y="1671404"/>
            <a:ext cx="3918740" cy="47717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blue and white floor plan&#10;&#10;Description automatically generated">
            <a:extLst>
              <a:ext uri="{FF2B5EF4-FFF2-40B4-BE49-F238E27FC236}">
                <a16:creationId xmlns:a16="http://schemas.microsoft.com/office/drawing/2014/main" id="{48028116-0647-D36B-7F59-9E083C8A3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956" y="1671403"/>
            <a:ext cx="2443736" cy="47717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24" descr="A blue and purple floor plan&#10;&#10;Description automatically generated">
            <a:extLst>
              <a:ext uri="{FF2B5EF4-FFF2-40B4-BE49-F238E27FC236}">
                <a16:creationId xmlns:a16="http://schemas.microsoft.com/office/drawing/2014/main" id="{37339275-FF99-96F1-19E8-AE47FD7484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7276" y="1671402"/>
            <a:ext cx="3502803" cy="4771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61CC48-A095-C4BF-8149-4F52D7CE457E}"/>
              </a:ext>
            </a:extLst>
          </p:cNvPr>
          <p:cNvSpPr txBox="1"/>
          <p:nvPr/>
        </p:nvSpPr>
        <p:spPr>
          <a:xfrm>
            <a:off x="538119" y="1307795"/>
            <a:ext cx="324689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solidFill>
                  <a:schemeClr val="bg1"/>
                </a:solidFill>
                <a:latin typeface="Montserrat" pitchFamily="2" charset="77"/>
              </a:rPr>
              <a:t>Level 1: </a:t>
            </a:r>
            <a:r>
              <a:rPr lang="en-US" sz="1600" baseline="30000" dirty="0">
                <a:solidFill>
                  <a:schemeClr val="bg1"/>
                </a:solidFill>
                <a:latin typeface="Montserrat" pitchFamily="2" charset="77"/>
              </a:rPr>
              <a:t>Exhibit Hall and Receptions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CA44EA-AEB5-9790-0352-9FDE604673FD}"/>
              </a:ext>
            </a:extLst>
          </p:cNvPr>
          <p:cNvSpPr/>
          <p:nvPr/>
        </p:nvSpPr>
        <p:spPr>
          <a:xfrm>
            <a:off x="4928263" y="1161148"/>
            <a:ext cx="2443736" cy="421428"/>
          </a:xfrm>
          <a:prstGeom prst="roundRect">
            <a:avLst>
              <a:gd name="adj" fmla="val 106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1F24AB-6926-38F4-84E1-B22F2FF438D0}"/>
              </a:ext>
            </a:extLst>
          </p:cNvPr>
          <p:cNvSpPr txBox="1"/>
          <p:nvPr/>
        </p:nvSpPr>
        <p:spPr>
          <a:xfrm>
            <a:off x="4928263" y="1239228"/>
            <a:ext cx="243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solidFill>
                  <a:schemeClr val="bg1"/>
                </a:solidFill>
                <a:latin typeface="Montserrat" pitchFamily="2" charset="77"/>
              </a:rPr>
              <a:t>Level 2: </a:t>
            </a:r>
            <a:r>
              <a:rPr lang="en-US" sz="1600" baseline="30000" dirty="0">
                <a:solidFill>
                  <a:schemeClr val="bg1"/>
                </a:solidFill>
                <a:latin typeface="Montserrat" pitchFamily="2" charset="77"/>
              </a:rPr>
              <a:t>MAPS Registration,</a:t>
            </a:r>
          </a:p>
          <a:p>
            <a:r>
              <a:rPr lang="en-US" sz="1600" baseline="30000" dirty="0">
                <a:solidFill>
                  <a:schemeClr val="bg1"/>
                </a:solidFill>
                <a:latin typeface="Montserrat" pitchFamily="2" charset="77"/>
              </a:rPr>
              <a:t>General Session, and Workshops</a:t>
            </a:r>
          </a:p>
          <a:p>
            <a:endParaRPr lang="en-US" sz="1600" baseline="30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92AB8A5-B7D8-CFAD-2BB8-76D91BDD81A4}"/>
              </a:ext>
            </a:extLst>
          </p:cNvPr>
          <p:cNvSpPr/>
          <p:nvPr/>
        </p:nvSpPr>
        <p:spPr>
          <a:xfrm>
            <a:off x="7808349" y="1161148"/>
            <a:ext cx="3501730" cy="421428"/>
          </a:xfrm>
          <a:prstGeom prst="roundRect">
            <a:avLst>
              <a:gd name="adj" fmla="val 106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AB017A-D4AD-9C4C-7CF2-B9075089D094}"/>
              </a:ext>
            </a:extLst>
          </p:cNvPr>
          <p:cNvSpPr txBox="1"/>
          <p:nvPr/>
        </p:nvSpPr>
        <p:spPr>
          <a:xfrm>
            <a:off x="7808349" y="1307795"/>
            <a:ext cx="2437429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solidFill>
                  <a:schemeClr val="bg1"/>
                </a:solidFill>
                <a:latin typeface="Montserrat" pitchFamily="2" charset="77"/>
              </a:rPr>
              <a:t>Level 3: </a:t>
            </a:r>
            <a:r>
              <a:rPr lang="en-US" sz="1600" baseline="30000" dirty="0">
                <a:solidFill>
                  <a:schemeClr val="bg1"/>
                </a:solidFill>
                <a:latin typeface="Montserrat" pitchFamily="2" charset="77"/>
              </a:rPr>
              <a:t>Didactic Sessions</a:t>
            </a:r>
          </a:p>
        </p:txBody>
      </p:sp>
    </p:spTree>
    <p:extLst>
      <p:ext uri="{BB962C8B-B14F-4D97-AF65-F5344CB8AC3E}">
        <p14:creationId xmlns:p14="http://schemas.microsoft.com/office/powerpoint/2010/main" val="103577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CF88F-678E-1FC2-DC5E-F9D2005F5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82A4-633E-B904-ACF0-5FFBE4E4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4383837" cy="446001"/>
          </a:xfrm>
        </p:spPr>
        <p:txBody>
          <a:bodyPr/>
          <a:lstStyle/>
          <a:p>
            <a:r>
              <a:rPr lang="en-US" dirty="0"/>
              <a:t>Various Event Space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64FD9-2DEC-329C-0C81-B51F527AA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19" y="1066058"/>
            <a:ext cx="4613843" cy="2659995"/>
          </a:xfrm>
          <a:prstGeom prst="roundRect">
            <a:avLst>
              <a:gd name="adj" fmla="val 7699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80B2F-9A31-204C-614A-E01672D0A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20" y="3827730"/>
            <a:ext cx="4613843" cy="2659995"/>
          </a:xfrm>
          <a:prstGeom prst="roundRect">
            <a:avLst>
              <a:gd name="adj" fmla="val 695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064887-83FC-C924-6BF3-49C313B5E528}"/>
              </a:ext>
            </a:extLst>
          </p:cNvPr>
          <p:cNvSpPr/>
          <p:nvPr/>
        </p:nvSpPr>
        <p:spPr>
          <a:xfrm>
            <a:off x="2524050" y="3467382"/>
            <a:ext cx="2723324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BAE71E-1A9F-D486-CAD2-CD8C9B84C8EB}"/>
              </a:ext>
            </a:extLst>
          </p:cNvPr>
          <p:cNvSpPr txBox="1">
            <a:spLocks/>
          </p:cNvSpPr>
          <p:nvPr/>
        </p:nvSpPr>
        <p:spPr>
          <a:xfrm>
            <a:off x="2569109" y="3298532"/>
            <a:ext cx="2678265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Left side: Pre-function Area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33FCBF-2928-C81E-CE8F-EFF906BA4CA1}"/>
              </a:ext>
            </a:extLst>
          </p:cNvPr>
          <p:cNvSpPr/>
          <p:nvPr/>
        </p:nvSpPr>
        <p:spPr>
          <a:xfrm>
            <a:off x="2385415" y="6256957"/>
            <a:ext cx="2884490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8A1B87-7F5F-4DEE-5186-6FB0ADC80D3F}"/>
              </a:ext>
            </a:extLst>
          </p:cNvPr>
          <p:cNvSpPr txBox="1">
            <a:spLocks/>
          </p:cNvSpPr>
          <p:nvPr/>
        </p:nvSpPr>
        <p:spPr>
          <a:xfrm>
            <a:off x="2392698" y="6095365"/>
            <a:ext cx="2751701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Right side: Pre-function Area</a:t>
            </a:r>
          </a:p>
        </p:txBody>
      </p:sp>
      <p:pic>
        <p:nvPicPr>
          <p:cNvPr id="10" name="Picture 9" descr="A room with tables covered in black cloths&#10;&#10;Description automatically generated">
            <a:extLst>
              <a:ext uri="{FF2B5EF4-FFF2-40B4-BE49-F238E27FC236}">
                <a16:creationId xmlns:a16="http://schemas.microsoft.com/office/drawing/2014/main" id="{ACF55119-344F-2E54-77C0-B89685312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846" y="3831931"/>
            <a:ext cx="3541058" cy="2655794"/>
          </a:xfrm>
          <a:prstGeom prst="roundRect">
            <a:avLst>
              <a:gd name="adj" fmla="val 609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People standing in a hallway&#10;&#10;Description automatically generated">
            <a:extLst>
              <a:ext uri="{FF2B5EF4-FFF2-40B4-BE49-F238E27FC236}">
                <a16:creationId xmlns:a16="http://schemas.microsoft.com/office/drawing/2014/main" id="{7EC5F19E-FA71-C1DA-48E6-56D20A03A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846" y="1066058"/>
            <a:ext cx="3461364" cy="2659995"/>
          </a:xfrm>
          <a:prstGeom prst="roundRect">
            <a:avLst>
              <a:gd name="adj" fmla="val 658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C449D-3D85-788E-487F-5AFDCA8B3028}"/>
              </a:ext>
            </a:extLst>
          </p:cNvPr>
          <p:cNvSpPr txBox="1"/>
          <p:nvPr/>
        </p:nvSpPr>
        <p:spPr>
          <a:xfrm>
            <a:off x="9493465" y="1073418"/>
            <a:ext cx="2447522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FLOOR OVERVIEW</a:t>
            </a:r>
          </a:p>
          <a:p>
            <a:endParaRPr lang="en-US" sz="1500" dirty="0">
              <a:latin typeface="Montserrat" pitchFamily="2" charset="77"/>
            </a:endParaRPr>
          </a:p>
          <a:p>
            <a:r>
              <a:rPr lang="en-US" sz="1700" b="1" baseline="30000" dirty="0">
                <a:latin typeface="Montserrat" pitchFamily="2" charset="77"/>
              </a:rPr>
              <a:t>Level 1</a:t>
            </a:r>
          </a:p>
          <a:p>
            <a:r>
              <a:rPr lang="en-US" sz="1700" baseline="30000" dirty="0">
                <a:latin typeface="Montserrat" pitchFamily="2" charset="77"/>
              </a:rPr>
              <a:t>Exhibit Hall</a:t>
            </a:r>
          </a:p>
          <a:p>
            <a:r>
              <a:rPr lang="en-US" sz="1700" baseline="30000" dirty="0">
                <a:latin typeface="Montserrat" pitchFamily="2" charset="77"/>
              </a:rPr>
              <a:t>Receptions</a:t>
            </a:r>
          </a:p>
          <a:p>
            <a:endParaRPr lang="en-US" sz="1700" b="1" baseline="30000" dirty="0">
              <a:latin typeface="Montserrat" pitchFamily="2" charset="77"/>
            </a:endParaRPr>
          </a:p>
          <a:p>
            <a:r>
              <a:rPr lang="en-US" sz="1700" b="1" baseline="30000" dirty="0">
                <a:latin typeface="Montserrat" pitchFamily="2" charset="77"/>
              </a:rPr>
              <a:t>Level 2</a:t>
            </a:r>
          </a:p>
          <a:p>
            <a:r>
              <a:rPr lang="en-US" sz="1700" baseline="30000" dirty="0">
                <a:latin typeface="Montserrat" pitchFamily="2" charset="77"/>
              </a:rPr>
              <a:t>MAPS Registration</a:t>
            </a:r>
          </a:p>
          <a:p>
            <a:r>
              <a:rPr lang="en-US" sz="1700" baseline="30000" dirty="0">
                <a:latin typeface="Montserrat" pitchFamily="2" charset="77"/>
              </a:rPr>
              <a:t>General Session</a:t>
            </a:r>
          </a:p>
          <a:p>
            <a:r>
              <a:rPr lang="en-US" sz="1700" baseline="30000" dirty="0">
                <a:latin typeface="Montserrat" pitchFamily="2" charset="77"/>
              </a:rPr>
              <a:t>Workshops</a:t>
            </a:r>
          </a:p>
          <a:p>
            <a:endParaRPr lang="en-US" sz="1700" baseline="30000" dirty="0">
              <a:latin typeface="Montserrat" pitchFamily="2" charset="77"/>
            </a:endParaRPr>
          </a:p>
          <a:p>
            <a:r>
              <a:rPr lang="en-US" sz="1700" b="1" baseline="30000" dirty="0">
                <a:latin typeface="Montserrat" pitchFamily="2" charset="77"/>
              </a:rPr>
              <a:t>Level 3</a:t>
            </a:r>
          </a:p>
          <a:p>
            <a:r>
              <a:rPr lang="en-US" sz="1700" baseline="30000" dirty="0">
                <a:latin typeface="Montserrat" pitchFamily="2" charset="77"/>
              </a:rPr>
              <a:t>Didactic Sessions</a:t>
            </a:r>
          </a:p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79A817-5C71-0ED5-36AE-C754AE292353}"/>
              </a:ext>
            </a:extLst>
          </p:cNvPr>
          <p:cNvSpPr/>
          <p:nvPr/>
        </p:nvSpPr>
        <p:spPr>
          <a:xfrm>
            <a:off x="7137893" y="3467382"/>
            <a:ext cx="1851789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C6398F-3955-6ABA-3FCD-29ED031560E7}"/>
              </a:ext>
            </a:extLst>
          </p:cNvPr>
          <p:cNvSpPr txBox="1">
            <a:spLocks/>
          </p:cNvSpPr>
          <p:nvPr/>
        </p:nvSpPr>
        <p:spPr>
          <a:xfrm>
            <a:off x="7182952" y="3298532"/>
            <a:ext cx="2678265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Registration Area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EEC3821-AD0E-52F0-E4B7-767E8CA22D38}"/>
              </a:ext>
            </a:extLst>
          </p:cNvPr>
          <p:cNvSpPr/>
          <p:nvPr/>
        </p:nvSpPr>
        <p:spPr>
          <a:xfrm>
            <a:off x="6608975" y="6270458"/>
            <a:ext cx="2884490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4DDDB1-508F-48F2-D1EF-6C5651ED63AB}"/>
              </a:ext>
            </a:extLst>
          </p:cNvPr>
          <p:cNvSpPr txBox="1">
            <a:spLocks/>
          </p:cNvSpPr>
          <p:nvPr/>
        </p:nvSpPr>
        <p:spPr>
          <a:xfrm>
            <a:off x="6654034" y="6101608"/>
            <a:ext cx="2678265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Left of Registration Area</a:t>
            </a:r>
          </a:p>
        </p:txBody>
      </p:sp>
    </p:spTree>
    <p:extLst>
      <p:ext uri="{BB962C8B-B14F-4D97-AF65-F5344CB8AC3E}">
        <p14:creationId xmlns:p14="http://schemas.microsoft.com/office/powerpoint/2010/main" val="203813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708DF-DA2F-F437-E767-D6F2AE50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tables and chairs&#10;&#10;Description automatically generated">
            <a:extLst>
              <a:ext uri="{FF2B5EF4-FFF2-40B4-BE49-F238E27FC236}">
                <a16:creationId xmlns:a16="http://schemas.microsoft.com/office/drawing/2014/main" id="{C3926849-6478-31EC-C809-7B869C22E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848" y="2171496"/>
            <a:ext cx="5887110" cy="2925643"/>
          </a:xfrm>
          <a:prstGeom prst="roundRect">
            <a:avLst>
              <a:gd name="adj" fmla="val 8096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room with tables and chairs&#10;&#10;Description automatically generated">
            <a:extLst>
              <a:ext uri="{FF2B5EF4-FFF2-40B4-BE49-F238E27FC236}">
                <a16:creationId xmlns:a16="http://schemas.microsoft.com/office/drawing/2014/main" id="{0BB1B3A4-993C-FF58-BD20-9D31E30BE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03" y="3948446"/>
            <a:ext cx="5139964" cy="2554343"/>
          </a:xfrm>
          <a:prstGeom prst="roundRect">
            <a:avLst>
              <a:gd name="adj" fmla="val 850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A room with chairs and a ceiling&#10;&#10;Description automatically generated">
            <a:extLst>
              <a:ext uri="{FF2B5EF4-FFF2-40B4-BE49-F238E27FC236}">
                <a16:creationId xmlns:a16="http://schemas.microsoft.com/office/drawing/2014/main" id="{CBB6427E-F010-C8A1-DDBE-ED8B7E79B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38703" y="1179576"/>
            <a:ext cx="5139964" cy="2554343"/>
          </a:xfrm>
          <a:prstGeom prst="roundRect">
            <a:avLst>
              <a:gd name="adj" fmla="val 646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627EE-C3B0-4C53-1EE0-B91F2E81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4383837" cy="446001"/>
          </a:xfrm>
        </p:spPr>
        <p:txBody>
          <a:bodyPr/>
          <a:lstStyle/>
          <a:p>
            <a:r>
              <a:rPr lang="en-US" dirty="0"/>
              <a:t>Exhibit Hall 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F0D314-77F1-E660-5552-558CDF9E8DD1}"/>
              </a:ext>
            </a:extLst>
          </p:cNvPr>
          <p:cNvSpPr/>
          <p:nvPr/>
        </p:nvSpPr>
        <p:spPr>
          <a:xfrm>
            <a:off x="2603979" y="3476526"/>
            <a:ext cx="3357909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DCC32B-A7F6-A6E6-6AF2-6903F8FF0587}"/>
              </a:ext>
            </a:extLst>
          </p:cNvPr>
          <p:cNvSpPr txBox="1">
            <a:spLocks/>
          </p:cNvSpPr>
          <p:nvPr/>
        </p:nvSpPr>
        <p:spPr>
          <a:xfrm>
            <a:off x="2611262" y="3307677"/>
            <a:ext cx="4105429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kern="1200" dirty="0">
                <a:solidFill>
                  <a:schemeClr val="tx1"/>
                </a:solidFill>
              </a:rPr>
              <a:t>View from theater to 20x20 lounge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B5108A-1FE7-CCB3-5983-10C52BF09C45}"/>
              </a:ext>
            </a:extLst>
          </p:cNvPr>
          <p:cNvSpPr/>
          <p:nvPr/>
        </p:nvSpPr>
        <p:spPr>
          <a:xfrm>
            <a:off x="2870136" y="6266101"/>
            <a:ext cx="3884112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5EC16-164F-C35C-A5DC-060CAE3AF4A5}"/>
              </a:ext>
            </a:extLst>
          </p:cNvPr>
          <p:cNvSpPr txBox="1">
            <a:spLocks/>
          </p:cNvSpPr>
          <p:nvPr/>
        </p:nvSpPr>
        <p:spPr>
          <a:xfrm>
            <a:off x="2877419" y="6104509"/>
            <a:ext cx="4105429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View from exhibit 101 to theater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80057CD-61E5-E789-C89F-012FF88A7C79}"/>
              </a:ext>
            </a:extLst>
          </p:cNvPr>
          <p:cNvSpPr/>
          <p:nvPr/>
        </p:nvSpPr>
        <p:spPr>
          <a:xfrm>
            <a:off x="7619413" y="4889732"/>
            <a:ext cx="4395803" cy="3359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4EE31E-20C5-9585-54A2-C458646EEE39}"/>
              </a:ext>
            </a:extLst>
          </p:cNvPr>
          <p:cNvSpPr txBox="1">
            <a:spLocks/>
          </p:cNvSpPr>
          <p:nvPr/>
        </p:nvSpPr>
        <p:spPr>
          <a:xfrm>
            <a:off x="7619413" y="4697831"/>
            <a:ext cx="5243708" cy="71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View from exhibit 115 to right side 20x20 lounge</a:t>
            </a:r>
          </a:p>
        </p:txBody>
      </p:sp>
    </p:spTree>
    <p:extLst>
      <p:ext uri="{BB962C8B-B14F-4D97-AF65-F5344CB8AC3E}">
        <p14:creationId xmlns:p14="http://schemas.microsoft.com/office/powerpoint/2010/main" val="297366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A6921-45EE-D082-33E1-B07A05158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ED2947B-96A4-9B39-8F1F-63635EE3EE70}"/>
              </a:ext>
            </a:extLst>
          </p:cNvPr>
          <p:cNvSpPr/>
          <p:nvPr/>
        </p:nvSpPr>
        <p:spPr>
          <a:xfrm>
            <a:off x="9191614" y="1118182"/>
            <a:ext cx="2686442" cy="1481328"/>
          </a:xfrm>
          <a:prstGeom prst="roundRect">
            <a:avLst>
              <a:gd name="adj" fmla="val 80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om with a carpet and a door&#10;&#10;Description automatically generated">
            <a:extLst>
              <a:ext uri="{FF2B5EF4-FFF2-40B4-BE49-F238E27FC236}">
                <a16:creationId xmlns:a16="http://schemas.microsoft.com/office/drawing/2014/main" id="{71F1E79B-4B91-1FD5-6403-F42144EAE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03542" y="1705968"/>
            <a:ext cx="4831289" cy="3655717"/>
          </a:xfrm>
          <a:prstGeom prst="roundRect">
            <a:avLst>
              <a:gd name="adj" fmla="val 570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room with lights and a patterned ceiling&#10;&#10;Description automatically generated">
            <a:extLst>
              <a:ext uri="{FF2B5EF4-FFF2-40B4-BE49-F238E27FC236}">
                <a16:creationId xmlns:a16="http://schemas.microsoft.com/office/drawing/2014/main" id="{81685674-BA02-A678-AAF1-F425CF94C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10965" y="1099360"/>
            <a:ext cx="3654926" cy="4831289"/>
          </a:xfrm>
          <a:prstGeom prst="roundRect">
            <a:avLst>
              <a:gd name="adj" fmla="val 677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41925-F784-FD86-5190-51FDE06B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9" y="444691"/>
            <a:ext cx="4383837" cy="446001"/>
          </a:xfrm>
        </p:spPr>
        <p:txBody>
          <a:bodyPr/>
          <a:lstStyle/>
          <a:p>
            <a:r>
              <a:rPr lang="en-US" dirty="0"/>
              <a:t>Exhibit Hall 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97BA5F-5EAA-B632-F4A9-E37614C33CB5}"/>
              </a:ext>
            </a:extLst>
          </p:cNvPr>
          <p:cNvSpPr/>
          <p:nvPr/>
        </p:nvSpPr>
        <p:spPr>
          <a:xfrm>
            <a:off x="1322319" y="5705214"/>
            <a:ext cx="3884112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3B8ED4-AC0F-6771-6D2B-CEA3624983B4}"/>
              </a:ext>
            </a:extLst>
          </p:cNvPr>
          <p:cNvSpPr txBox="1">
            <a:spLocks/>
          </p:cNvSpPr>
          <p:nvPr/>
        </p:nvSpPr>
        <p:spPr>
          <a:xfrm>
            <a:off x="1329602" y="5632842"/>
            <a:ext cx="3781893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/>
              <a:t>Facing from exhibit 107 to</a:t>
            </a:r>
          </a:p>
          <a:p>
            <a:r>
              <a:rPr lang="en-US" sz="1400" dirty="0"/>
              <a:t>passageway into Elite Hall 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30D9E6-1FD2-FAE3-6C15-63CDC55DD633}"/>
              </a:ext>
            </a:extLst>
          </p:cNvPr>
          <p:cNvSpPr/>
          <p:nvPr/>
        </p:nvSpPr>
        <p:spPr>
          <a:xfrm>
            <a:off x="5587637" y="5705214"/>
            <a:ext cx="3884112" cy="29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3523AA-99DC-3EDB-3B6E-817065351718}"/>
              </a:ext>
            </a:extLst>
          </p:cNvPr>
          <p:cNvSpPr txBox="1">
            <a:spLocks/>
          </p:cNvSpPr>
          <p:nvPr/>
        </p:nvSpPr>
        <p:spPr>
          <a:xfrm>
            <a:off x="5594920" y="5614021"/>
            <a:ext cx="3498430" cy="6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400" dirty="0"/>
              <a:t>Entrance into Elite Hall B  from the</a:t>
            </a:r>
          </a:p>
          <a:p>
            <a:r>
              <a:rPr lang="en-US" sz="1400" dirty="0"/>
              <a:t>passageway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F64DB-6731-4D95-1F31-88C2560B7C22}"/>
              </a:ext>
            </a:extLst>
          </p:cNvPr>
          <p:cNvSpPr txBox="1"/>
          <p:nvPr/>
        </p:nvSpPr>
        <p:spPr>
          <a:xfrm>
            <a:off x="9379066" y="1291603"/>
            <a:ext cx="2311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tserrat Medium" pitchFamily="2" charset="77"/>
              </a:rPr>
              <a:t>* Please note that the connecting doors will always be open connecting both Exhibit Halls.</a:t>
            </a:r>
          </a:p>
        </p:txBody>
      </p:sp>
    </p:spTree>
    <p:extLst>
      <p:ext uri="{BB962C8B-B14F-4D97-AF65-F5344CB8AC3E}">
        <p14:creationId xmlns:p14="http://schemas.microsoft.com/office/powerpoint/2010/main" val="2363935651"/>
      </p:ext>
    </p:extLst>
  </p:cSld>
  <p:clrMapOvr>
    <a:masterClrMapping/>
  </p:clrMapOvr>
</p:sld>
</file>

<file path=ppt/theme/theme1.xml><?xml version="1.0" encoding="utf-8"?>
<a:theme xmlns:a="http://schemas.openxmlformats.org/drawingml/2006/main" name="2_Slide Title P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Just head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PS_Presntation_Template_REV_8_30_24" id="{E588B01C-A684-E648-9095-0B6577B57B78}" vid="{9080F3A9-EBDE-0340-9E8F-6D334B31C78E}"/>
    </a:ext>
  </a:extLst>
</a:theme>
</file>

<file path=ppt/theme/theme4.xml><?xml version="1.0" encoding="utf-8"?>
<a:theme xmlns:a="http://schemas.openxmlformats.org/drawingml/2006/main" name="1_Just head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PS_Presntation_Template_REV_8_30_24" id="{E588B01C-A684-E648-9095-0B6577B57B78}" vid="{9080F3A9-EBDE-0340-9E8F-6D334B31C78E}"/>
    </a:ext>
  </a:extLst>
</a:theme>
</file>

<file path=ppt/theme/theme5.xml><?xml version="1.0" encoding="utf-8"?>
<a:theme xmlns:a="http://schemas.openxmlformats.org/drawingml/2006/main" name="2_Just head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PS_Presntation_Template_REV_8_30_24" id="{E588B01C-A684-E648-9095-0B6577B57B78}" vid="{9080F3A9-EBDE-0340-9E8F-6D334B31C78E}"/>
    </a:ext>
  </a:extLst>
</a:theme>
</file>

<file path=ppt/theme/theme6.xml><?xml version="1.0" encoding="utf-8"?>
<a:theme xmlns:a="http://schemas.openxmlformats.org/drawingml/2006/main" name="2 Custom Page Bkgd for Imag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Back Cov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PS_Presntation_Template_REV_8_30_24" id="{E588B01C-A684-E648-9095-0B6577B57B78}" vid="{0877A662-805F-7147-B32E-AFBF0A21AA0F}"/>
    </a:ext>
  </a:extLst>
</a:theme>
</file>

<file path=ppt/theme/theme8.xml><?xml version="1.0" encoding="utf-8"?>
<a:theme xmlns:a="http://schemas.openxmlformats.org/drawingml/2006/main" name="Bkgd for large photo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6674</TotalTime>
  <Words>228</Words>
  <Application>Microsoft Macintosh PowerPoint</Application>
  <PresentationFormat>Widescreen</PresentationFormat>
  <Paragraphs>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Aptos</vt:lpstr>
      <vt:lpstr>Aptos Light</vt:lpstr>
      <vt:lpstr>Aptos SemiBold</vt:lpstr>
      <vt:lpstr>Arial</vt:lpstr>
      <vt:lpstr>Montserrat</vt:lpstr>
      <vt:lpstr>Montserrat ExtraLight</vt:lpstr>
      <vt:lpstr>Montserrat Light</vt:lpstr>
      <vt:lpstr>Montserrat Medium</vt:lpstr>
      <vt:lpstr>2_Slide Title Page</vt:lpstr>
      <vt:lpstr>Custom Design</vt:lpstr>
      <vt:lpstr>Just header</vt:lpstr>
      <vt:lpstr>1_Just header</vt:lpstr>
      <vt:lpstr>2_Just header</vt:lpstr>
      <vt:lpstr>2 Custom Page Bkgd for Images</vt:lpstr>
      <vt:lpstr>Back Cover</vt:lpstr>
      <vt:lpstr>Bkgd for large photos</vt:lpstr>
      <vt:lpstr>NEW ORLEANS HYATT REGENCY    Exhibit Hall Floor Plan Elite Hall 1 &amp; 2</vt:lpstr>
      <vt:lpstr>Exhibit Floor Plan</vt:lpstr>
      <vt:lpstr>Exhibit Hall with Booth Number</vt:lpstr>
      <vt:lpstr>Exhibit Hall A</vt:lpstr>
      <vt:lpstr>Exhibit Hall B</vt:lpstr>
      <vt:lpstr>Hyatt Floor Plan</vt:lpstr>
      <vt:lpstr>Various Event Space</vt:lpstr>
      <vt:lpstr>Exhibit Hall A</vt:lpstr>
      <vt:lpstr>Exhibit Hall A</vt:lpstr>
      <vt:lpstr>Exhibit Hall B</vt:lpstr>
      <vt:lpstr>Exhibit Hall 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Orleans Hyatt Regency    Exhibit Hall Floor Plan  Elite Hall 1 &amp; 2</dc:title>
  <dc:creator>Elizabeth Marzocco</dc:creator>
  <cp:lastModifiedBy>Pedro Campa</cp:lastModifiedBy>
  <cp:revision>71</cp:revision>
  <dcterms:created xsi:type="dcterms:W3CDTF">2024-08-06T19:18:49Z</dcterms:created>
  <dcterms:modified xsi:type="dcterms:W3CDTF">2024-10-04T17:51:20Z</dcterms:modified>
</cp:coreProperties>
</file>