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0"/>
  </p:notesMasterIdLst>
  <p:sldIdLst>
    <p:sldId id="1993220122" r:id="rId5"/>
    <p:sldId id="1993220128" r:id="rId6"/>
    <p:sldId id="1993220129" r:id="rId7"/>
    <p:sldId id="1993220130" r:id="rId8"/>
    <p:sldId id="1993220131" r:id="rId9"/>
    <p:sldId id="1993220132" r:id="rId10"/>
    <p:sldId id="1993220133" r:id="rId11"/>
    <p:sldId id="256" r:id="rId12"/>
    <p:sldId id="2147375009" r:id="rId13"/>
    <p:sldId id="2147375010" r:id="rId14"/>
    <p:sldId id="2147375070" r:id="rId15"/>
    <p:sldId id="2147375071" r:id="rId16"/>
    <p:sldId id="2147375012" r:id="rId17"/>
    <p:sldId id="2147375013" r:id="rId18"/>
    <p:sldId id="2147375072" r:id="rId19"/>
    <p:sldId id="2147375016" r:id="rId20"/>
    <p:sldId id="2147375073" r:id="rId21"/>
    <p:sldId id="2147375074" r:id="rId22"/>
    <p:sldId id="2147375018" r:id="rId23"/>
    <p:sldId id="2147375014" r:id="rId24"/>
    <p:sldId id="2147375075" r:id="rId25"/>
    <p:sldId id="2147375076" r:id="rId26"/>
    <p:sldId id="2147375019" r:id="rId27"/>
    <p:sldId id="2147375020" r:id="rId28"/>
    <p:sldId id="2147375021" r:id="rId29"/>
    <p:sldId id="2147375024" r:id="rId30"/>
    <p:sldId id="2147375022" r:id="rId31"/>
    <p:sldId id="2147375023" r:id="rId32"/>
    <p:sldId id="2147375025" r:id="rId33"/>
    <p:sldId id="2147375077" r:id="rId34"/>
    <p:sldId id="2147375028" r:id="rId35"/>
    <p:sldId id="2147375029" r:id="rId36"/>
    <p:sldId id="2147375030" r:id="rId37"/>
    <p:sldId id="2147375031" r:id="rId38"/>
    <p:sldId id="2147375033" r:id="rId39"/>
    <p:sldId id="2147375078" r:id="rId40"/>
    <p:sldId id="2147375079" r:id="rId41"/>
    <p:sldId id="2147375035" r:id="rId42"/>
    <p:sldId id="2147375080" r:id="rId43"/>
    <p:sldId id="2147375027" r:id="rId44"/>
    <p:sldId id="2147375036" r:id="rId45"/>
    <p:sldId id="2147375081" r:id="rId46"/>
    <p:sldId id="2147375082" r:id="rId47"/>
    <p:sldId id="2147375067" r:id="rId48"/>
    <p:sldId id="2147375054" r:id="rId49"/>
    <p:sldId id="2147375055" r:id="rId50"/>
    <p:sldId id="2147375026" r:id="rId51"/>
    <p:sldId id="2147375032" r:id="rId52"/>
    <p:sldId id="2147375065" r:id="rId53"/>
    <p:sldId id="2147375064" r:id="rId54"/>
    <p:sldId id="2147375066" r:id="rId55"/>
    <p:sldId id="2147375068" r:id="rId56"/>
    <p:sldId id="2147375069" r:id="rId57"/>
    <p:sldId id="2147375037" r:id="rId58"/>
    <p:sldId id="2147375063" r:id="rId59"/>
  </p:sldIdLst>
  <p:sldSz cx="12192000" cy="6858000"/>
  <p:notesSz cx="7099300" cy="93853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3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BCD"/>
          </a:solidFill>
        </a:fill>
      </a:tcStyle>
    </a:wholeTbl>
    <a:band2H>
      <a:tcTxStyle/>
      <a:tcStyle>
        <a:tcBdr/>
        <a:fill>
          <a:solidFill>
            <a:srgbClr val="E6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E5D5"/>
          </a:solidFill>
        </a:fill>
      </a:tcStyle>
    </a:wholeTbl>
    <a:band2H>
      <a:tcTxStyle/>
      <a:tcStyle>
        <a:tcBdr/>
        <a:fill>
          <a:solidFill>
            <a:srgbClr val="E9F2E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95"/>
    <p:restoredTop sz="94694"/>
  </p:normalViewPr>
  <p:slideViewPr>
    <p:cSldViewPr snapToGrid="0">
      <p:cViewPr varScale="1">
        <p:scale>
          <a:sx n="94" d="100"/>
          <a:sy n="94" d="100"/>
        </p:scale>
        <p:origin x="208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s, April" userId="c86ec81a-b188-4f33-b0c3-95fa229961a5" providerId="ADAL" clId="{5638AC56-3D55-426F-80EF-F960BE2085BA}"/>
    <pc:docChg chg="modSld">
      <pc:chgData name="Adams, April" userId="c86ec81a-b188-4f33-b0c3-95fa229961a5" providerId="ADAL" clId="{5638AC56-3D55-426F-80EF-F960BE2085BA}" dt="2023-10-19T14:26:39.044" v="21" actId="20577"/>
      <pc:docMkLst>
        <pc:docMk/>
      </pc:docMkLst>
      <pc:sldChg chg="modSp mod">
        <pc:chgData name="Adams, April" userId="c86ec81a-b188-4f33-b0c3-95fa229961a5" providerId="ADAL" clId="{5638AC56-3D55-426F-80EF-F960BE2085BA}" dt="2023-10-19T14:26:39.044" v="21" actId="20577"/>
        <pc:sldMkLst>
          <pc:docMk/>
          <pc:sldMk cId="550126570" sldId="1993220130"/>
        </pc:sldMkLst>
        <pc:spChg chg="mod">
          <ac:chgData name="Adams, April" userId="c86ec81a-b188-4f33-b0c3-95fa229961a5" providerId="ADAL" clId="{5638AC56-3D55-426F-80EF-F960BE2085BA}" dt="2023-10-19T14:26:39.044" v="21" actId="20577"/>
          <ac:spMkLst>
            <pc:docMk/>
            <pc:sldMk cId="550126570" sldId="1993220130"/>
            <ac:spMk id="3" creationId="{1773A827-A61A-6BDC-C93F-9EE9BCF0A518}"/>
          </ac:spMkLst>
        </pc:spChg>
      </pc:sldChg>
      <pc:sldChg chg="modSp mod">
        <pc:chgData name="Adams, April" userId="c86ec81a-b188-4f33-b0c3-95fa229961a5" providerId="ADAL" clId="{5638AC56-3D55-426F-80EF-F960BE2085BA}" dt="2023-10-19T14:25:39.919" v="3" actId="15"/>
        <pc:sldMkLst>
          <pc:docMk/>
          <pc:sldMk cId="2453620724" sldId="2147375070"/>
        </pc:sldMkLst>
        <pc:spChg chg="mod">
          <ac:chgData name="Adams, April" userId="c86ec81a-b188-4f33-b0c3-95fa229961a5" providerId="ADAL" clId="{5638AC56-3D55-426F-80EF-F960BE2085BA}" dt="2023-10-19T14:25:39.919" v="3" actId="15"/>
          <ac:spMkLst>
            <pc:docMk/>
            <pc:sldMk cId="2453620724" sldId="2147375070"/>
            <ac:spMk id="4" creationId="{F0460409-2DDB-1732-942E-1A54DEC13800}"/>
          </ac:spMkLst>
        </pc:spChg>
      </pc:sldChg>
      <pc:sldChg chg="modSp mod">
        <pc:chgData name="Adams, April" userId="c86ec81a-b188-4f33-b0c3-95fa229961a5" providerId="ADAL" clId="{5638AC56-3D55-426F-80EF-F960BE2085BA}" dt="2023-10-19T14:25:19.713" v="2" actId="15"/>
        <pc:sldMkLst>
          <pc:docMk/>
          <pc:sldMk cId="3507379581" sldId="2147375075"/>
        </pc:sldMkLst>
        <pc:spChg chg="mod">
          <ac:chgData name="Adams, April" userId="c86ec81a-b188-4f33-b0c3-95fa229961a5" providerId="ADAL" clId="{5638AC56-3D55-426F-80EF-F960BE2085BA}" dt="2023-10-19T14:25:19.713" v="2" actId="15"/>
          <ac:spMkLst>
            <pc:docMk/>
            <pc:sldMk cId="3507379581" sldId="2147375075"/>
            <ac:spMk id="4" creationId="{5827669D-CF0B-2FD1-6E0A-668CAA92EA3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/>
          </p:nvPr>
        </p:nvSpPr>
        <p:spPr>
          <a:xfrm>
            <a:off x="422275" y="703263"/>
            <a:ext cx="6254750" cy="3519487"/>
          </a:xfrm>
          <a:prstGeom prst="rect">
            <a:avLst/>
          </a:prstGeom>
        </p:spPr>
        <p:txBody>
          <a:bodyPr lIns="94192" tIns="47096" rIns="94192" bIns="47096"/>
          <a:lstStyle/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body" sz="quarter" idx="1"/>
          </p:nvPr>
        </p:nvSpPr>
        <p:spPr>
          <a:xfrm>
            <a:off x="946574" y="4458018"/>
            <a:ext cx="5206153" cy="4223385"/>
          </a:xfrm>
          <a:prstGeom prst="rect">
            <a:avLst/>
          </a:prstGeom>
        </p:spPr>
        <p:txBody>
          <a:bodyPr lIns="94192" tIns="47096" rIns="94192" bIns="47096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9474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0872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653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-Ligth.jpg" descr="Picture-Lig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44" y="633058"/>
            <a:ext cx="7090156" cy="6224942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extBox 14"/>
          <p:cNvSpPr txBox="1"/>
          <p:nvPr/>
        </p:nvSpPr>
        <p:spPr>
          <a:xfrm>
            <a:off x="473929" y="6513948"/>
            <a:ext cx="11403177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>
            <a:lvl1pPr algn="r">
              <a:defRPr sz="1200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dirty="0"/>
              <a:t>Medical Affairs</a:t>
            </a:r>
            <a:r>
              <a:rPr dirty="0"/>
              <a:t> Professional Society (MAPS)™ 20</a:t>
            </a:r>
            <a:r>
              <a:rPr lang="en-US" dirty="0"/>
              <a:t>23</a:t>
            </a:r>
            <a:endParaRPr dirty="0"/>
          </a:p>
        </p:txBody>
      </p:sp>
      <p:sp>
        <p:nvSpPr>
          <p:cNvPr id="18" name="Title Text"/>
          <p:cNvSpPr txBox="1">
            <a:spLocks noGrp="1"/>
          </p:cNvSpPr>
          <p:nvPr>
            <p:ph type="title"/>
          </p:nvPr>
        </p:nvSpPr>
        <p:spPr>
          <a:xfrm>
            <a:off x="5445256" y="3910638"/>
            <a:ext cx="6637576" cy="115339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2AA35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570589" y="4986288"/>
            <a:ext cx="6386910" cy="62362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221F1F"/>
                </a:solidFill>
              </a:defRPr>
            </a:lvl1pPr>
            <a:lvl2pPr marL="0" indent="342900">
              <a:buSzTx/>
              <a:buFontTx/>
              <a:buNone/>
              <a:defRPr sz="2400">
                <a:solidFill>
                  <a:srgbClr val="221F1F"/>
                </a:solidFill>
              </a:defRPr>
            </a:lvl2pPr>
            <a:lvl3pPr marL="0" indent="685800">
              <a:buSzTx/>
              <a:buFontTx/>
              <a:buNone/>
              <a:defRPr sz="2400">
                <a:solidFill>
                  <a:srgbClr val="221F1F"/>
                </a:solidFill>
              </a:defRPr>
            </a:lvl3pPr>
            <a:lvl4pPr marL="0" indent="1028700">
              <a:buSzTx/>
              <a:buFontTx/>
              <a:buNone/>
              <a:defRPr sz="2400">
                <a:solidFill>
                  <a:srgbClr val="221F1F"/>
                </a:solidFill>
              </a:defRPr>
            </a:lvl4pPr>
            <a:lvl5pPr marL="0" indent="1371600">
              <a:buSzTx/>
              <a:buFontTx/>
              <a:buNone/>
              <a:defRPr sz="2400">
                <a:solidFill>
                  <a:srgbClr val="221F1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0" name="Lines DNA LT.png" descr="Lines DNA L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999" y="0"/>
            <a:ext cx="5447832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Logo-LT.jpg" descr="Logo-LT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5783" y="237529"/>
            <a:ext cx="2588362" cy="813919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ody Level One…"/>
          <p:cNvSpPr txBox="1">
            <a:spLocks noGrp="1"/>
          </p:cNvSpPr>
          <p:nvPr>
            <p:ph type="body" idx="1"/>
          </p:nvPr>
        </p:nvSpPr>
        <p:spPr>
          <a:xfrm>
            <a:off x="1399672" y="1708640"/>
            <a:ext cx="10515601" cy="4560891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/>
            </a:lvl1pPr>
            <a:lvl2pPr>
              <a:spcBef>
                <a:spcPts val="3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ateral-Izquierdo-LT.jpg" descr="Lateral-Izquierdo-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" y="-1"/>
            <a:ext cx="1146353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Footer-Der-LT.jpg" descr="Footer-Der-L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4079" y="5969000"/>
            <a:ext cx="763135" cy="89032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14"/>
          <p:cNvSpPr txBox="1"/>
          <p:nvPr/>
        </p:nvSpPr>
        <p:spPr>
          <a:xfrm>
            <a:off x="473929" y="6539348"/>
            <a:ext cx="11403177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7671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dirty="0"/>
              <a:t>Medical Affairs</a:t>
            </a:r>
            <a:r>
              <a:rPr dirty="0"/>
              <a:t> Professional Society (MAPS)™ 20</a:t>
            </a:r>
            <a:r>
              <a:rPr lang="en-US" dirty="0"/>
              <a:t>23</a:t>
            </a:r>
            <a:endParaRPr dirty="0"/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1399672" y="1968999"/>
            <a:ext cx="10515601" cy="4560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1631185" y="406400"/>
            <a:ext cx="10183615" cy="1188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97501" y="6499165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" name="Imagotipo-LT.jpg" descr="Imagotipo-L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17729" y="32347"/>
            <a:ext cx="763135" cy="80938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Barra-Titulos.jpg" descr="Barra-Titulos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806" y="-314"/>
            <a:ext cx="311032" cy="1666242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ransition spd="med"/>
  <p:txStyles>
    <p:titleStyle>
      <a:lvl1pPr marL="0" marR="0" indent="0" algn="l" defTabSz="342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chemeClr val="accent1"/>
          </a:solidFill>
          <a:uFillTx/>
          <a:latin typeface="Century Gothic" panose="020B0502020202020204" pitchFamily="34" charset="0"/>
          <a:ea typeface="Helvetica Neue Bold Condensed"/>
          <a:cs typeface="Helvetica Neue Bold Condensed"/>
          <a:sym typeface="Helvetica Neue Bold Condensed"/>
        </a:defRPr>
      </a:lvl1pPr>
      <a:lvl2pPr marL="0" marR="0" indent="0" algn="l" defTabSz="342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accent1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0" marR="0" indent="0" algn="l" defTabSz="342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accent1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0" marR="0" indent="0" algn="l" defTabSz="342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accent1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0" marR="0" indent="0" algn="l" defTabSz="342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accent1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0" marR="0" indent="342900" algn="l" defTabSz="342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accent1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0" marR="0" indent="685800" algn="l" defTabSz="342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accent1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0" marR="0" indent="1028700" algn="l" defTabSz="342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accent1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0" marR="0" indent="1371600" algn="l" defTabSz="342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accent1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titleStyle>
    <p:bodyStyle>
      <a:lvl1pPr marL="257175" marR="0" indent="-257175" algn="l" defTabSz="3429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747474"/>
          </a:solidFill>
          <a:uFillTx/>
          <a:latin typeface="Calibri" panose="020F0502020204030204" pitchFamily="34" charset="0"/>
          <a:ea typeface="Helvetica Neue"/>
          <a:cs typeface="Calibri" panose="020F0502020204030204" pitchFamily="34" charset="0"/>
          <a:sym typeface="Helvetica Neue"/>
        </a:defRPr>
      </a:lvl1pPr>
      <a:lvl2pPr marL="592931" marR="0" indent="-250031" algn="l" defTabSz="3429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–"/>
        <a:tabLst/>
        <a:defRPr sz="2100" b="0" i="0" u="none" strike="noStrike" cap="none" spc="0" baseline="0">
          <a:solidFill>
            <a:srgbClr val="747474"/>
          </a:solidFill>
          <a:uFillTx/>
          <a:latin typeface="Calibri" panose="020F0502020204030204" pitchFamily="34" charset="0"/>
          <a:ea typeface="Helvetica Neue"/>
          <a:cs typeface="Calibri" panose="020F0502020204030204" pitchFamily="34" charset="0"/>
          <a:sym typeface="Helvetica Neue"/>
        </a:defRPr>
      </a:lvl2pPr>
      <a:lvl3pPr marL="925830" marR="0" indent="-240030" algn="l" defTabSz="3429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747474"/>
          </a:solidFill>
          <a:uFillTx/>
          <a:latin typeface="Calibri" panose="020F0502020204030204" pitchFamily="34" charset="0"/>
          <a:ea typeface="Helvetica Neue"/>
          <a:cs typeface="Calibri" panose="020F0502020204030204" pitchFamily="34" charset="0"/>
          <a:sym typeface="Helvetica Neue"/>
        </a:defRPr>
      </a:lvl3pPr>
      <a:lvl4pPr marL="1305657" marR="0" indent="-276957" algn="l" defTabSz="3429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–"/>
        <a:tabLst/>
        <a:defRPr sz="2100" b="0" i="0" u="none" strike="noStrike" cap="none" spc="0" baseline="0">
          <a:solidFill>
            <a:srgbClr val="747474"/>
          </a:solidFill>
          <a:uFillTx/>
          <a:latin typeface="Calibri" panose="020F0502020204030204" pitchFamily="34" charset="0"/>
          <a:ea typeface="Helvetica Neue"/>
          <a:cs typeface="Calibri" panose="020F0502020204030204" pitchFamily="34" charset="0"/>
          <a:sym typeface="Helvetica Neue"/>
        </a:defRPr>
      </a:lvl4pPr>
      <a:lvl5pPr marL="1648557" marR="0" indent="-276957" algn="l" defTabSz="3429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»"/>
        <a:tabLst/>
        <a:defRPr sz="2100" b="0" i="0" u="none" strike="noStrike" cap="none" spc="0" baseline="0">
          <a:solidFill>
            <a:srgbClr val="747474"/>
          </a:solidFill>
          <a:uFillTx/>
          <a:latin typeface="Calibri" panose="020F0502020204030204" pitchFamily="34" charset="0"/>
          <a:ea typeface="Helvetica Neue"/>
          <a:cs typeface="Calibri" panose="020F0502020204030204" pitchFamily="34" charset="0"/>
          <a:sym typeface="Helvetica Neue"/>
        </a:defRPr>
      </a:lvl5pPr>
      <a:lvl6pPr marL="1954529" marR="0" indent="-240029" algn="l" defTabSz="3429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747474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97429" marR="0" indent="-240029" algn="l" defTabSz="3429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747474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640329" marR="0" indent="-240029" algn="l" defTabSz="3429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747474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983229" marR="0" indent="-240029" algn="l" defTabSz="3429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747474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9714515/" TargetMode="External"/><Relationship Id="rId2" Type="http://schemas.openxmlformats.org/officeDocument/2006/relationships/hyperlink" Target="https://www.ncbi.nlm.nih.gov/pmc/articles/PMC7342338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ntidote.me/blog/what-clinical-trial-statistics-tell-us-about-the-state-of-research-today" TargetMode="External"/><Relationship Id="rId5" Type="http://schemas.openxmlformats.org/officeDocument/2006/relationships/hyperlink" Target="http://www.atlantclinical.com/patient-retention-in-clinical-trials" TargetMode="External"/><Relationship Id="rId4" Type="http://schemas.openxmlformats.org/officeDocument/2006/relationships/hyperlink" Target="https://csdd.tufts.edu/impact-reports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ercepharma.com/marketing/pharma-can-no-longer-rely-traditional-sales-and-marketing-launch-new-drugs-report" TargetMode="External"/><Relationship Id="rId2" Type="http://schemas.openxmlformats.org/officeDocument/2006/relationships/hyperlink" Target="https://www.zs.com/insights/us-emerging-pharma-biotech-first-launch-analys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ain.com/contentassets/6f3388d69da34245868782417d556210/bain_iv1709_lrs.pdf" TargetMode="External"/><Relationship Id="rId5" Type="http://schemas.openxmlformats.org/officeDocument/2006/relationships/hyperlink" Target="https://www.mckinsey.com/~/media/McKinsey/Industries/Healthcare%20Systems%20and%20Services/Our%20Insights/The%20secret%20of%20successful%20drug%20launches/The_secret_of_successful_drug_launches.pdf" TargetMode="External"/><Relationship Id="rId4" Type="http://schemas.openxmlformats.org/officeDocument/2006/relationships/hyperlink" Target="https://www2.deloitte.com/us/en/insights/industry/life-sciences/successful-drug-launch-strategy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5B3F3A-FEAC-83CB-060A-E5EE07350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456" y="1959825"/>
            <a:ext cx="6637576" cy="3155218"/>
          </a:xfrm>
        </p:spPr>
        <p:txBody>
          <a:bodyPr>
            <a:normAutofit fontScale="90000"/>
          </a:bodyPr>
          <a:lstStyle/>
          <a:p>
            <a:r>
              <a:rPr lang="en-US" sz="5500" dirty="0"/>
              <a:t>MAPS Insights Standards &amp; Guidelines: Key Success Factors</a:t>
            </a:r>
            <a:endParaRPr lang="en-GB" sz="5500" dirty="0"/>
          </a:p>
        </p:txBody>
      </p:sp>
    </p:spTree>
    <p:extLst>
      <p:ext uri="{BB962C8B-B14F-4D97-AF65-F5344CB8AC3E}">
        <p14:creationId xmlns:p14="http://schemas.microsoft.com/office/powerpoint/2010/main" val="341374094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645E1D88-6EDA-2B05-A489-EF97724EA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0175" y="1787135"/>
            <a:ext cx="9995535" cy="1521567"/>
          </a:xfrm>
        </p:spPr>
        <p:txBody>
          <a:bodyPr>
            <a:normAutofit/>
          </a:bodyPr>
          <a:lstStyle/>
          <a:p>
            <a:r>
              <a:rPr lang="en-US" dirty="0"/>
              <a:t>Major responsibilities: setting objectives and directing collection, analysis and action within their respective teams.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98717-4790-99DB-9E63-7A766D4A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185" y="406400"/>
            <a:ext cx="10183615" cy="1188546"/>
          </a:xfrm>
        </p:spPr>
        <p:txBody>
          <a:bodyPr>
            <a:normAutofit/>
          </a:bodyPr>
          <a:lstStyle/>
          <a:p>
            <a:r>
              <a:rPr lang="en-US" dirty="0"/>
              <a:t>Matrix team coordinates across all participating groups/regions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D798D5B-77DE-8A03-E6C3-5109F82ED4AF}"/>
              </a:ext>
            </a:extLst>
          </p:cNvPr>
          <p:cNvGrpSpPr/>
          <p:nvPr/>
        </p:nvGrpSpPr>
        <p:grpSpPr>
          <a:xfrm>
            <a:off x="2099535" y="2740205"/>
            <a:ext cx="7992930" cy="3194192"/>
            <a:chOff x="1395157" y="2009261"/>
            <a:chExt cx="7992930" cy="3194192"/>
          </a:xfrm>
          <a:effectLst/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0EE62DB-5A52-0F3D-A27A-3C845D5FBA93}"/>
                </a:ext>
              </a:extLst>
            </p:cNvPr>
            <p:cNvGrpSpPr/>
            <p:nvPr/>
          </p:nvGrpSpPr>
          <p:grpSpPr>
            <a:xfrm>
              <a:off x="2281282" y="2378589"/>
              <a:ext cx="6220681" cy="2486314"/>
              <a:chOff x="2281282" y="2378589"/>
              <a:chExt cx="6220681" cy="2486314"/>
            </a:xfrm>
          </p:grpSpPr>
          <p:cxnSp>
            <p:nvCxnSpPr>
              <p:cNvPr id="27" name="Elbow Connector 26">
                <a:extLst>
                  <a:ext uri="{FF2B5EF4-FFF2-40B4-BE49-F238E27FC236}">
                    <a16:creationId xmlns:a16="http://schemas.microsoft.com/office/drawing/2014/main" id="{E5E3359D-9D93-9A0E-FAAA-57DA882CD27A}"/>
                  </a:ext>
                </a:extLst>
              </p:cNvPr>
              <p:cNvCxnSpPr>
                <a:cxnSpLocks/>
                <a:stCxn id="17" idx="0"/>
                <a:endCxn id="13" idx="2"/>
              </p:cNvCxnSpPr>
              <p:nvPr/>
            </p:nvCxnSpPr>
            <p:spPr>
              <a:xfrm rot="5400000" flipH="1" flipV="1">
                <a:off x="2573634" y="2086237"/>
                <a:ext cx="2486314" cy="3071018"/>
              </a:xfrm>
              <a:prstGeom prst="bentConnector3">
                <a:avLst>
                  <a:gd name="adj1" fmla="val 71147"/>
                </a:avLst>
              </a:prstGeom>
              <a:noFill/>
              <a:ln w="25400" cap="flat">
                <a:solidFill>
                  <a:schemeClr val="accent2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9" name="Elbow Connector 28">
                <a:extLst>
                  <a:ext uri="{FF2B5EF4-FFF2-40B4-BE49-F238E27FC236}">
                    <a16:creationId xmlns:a16="http://schemas.microsoft.com/office/drawing/2014/main" id="{4975ECA3-3444-2C2E-DA64-F9892D6FC7EC}"/>
                  </a:ext>
                </a:extLst>
              </p:cNvPr>
              <p:cNvCxnSpPr>
                <a:cxnSpLocks/>
                <a:stCxn id="22" idx="0"/>
                <a:endCxn id="13" idx="2"/>
              </p:cNvCxnSpPr>
              <p:nvPr/>
            </p:nvCxnSpPr>
            <p:spPr>
              <a:xfrm rot="16200000" flipV="1">
                <a:off x="5686077" y="2044813"/>
                <a:ext cx="2482109" cy="3149662"/>
              </a:xfrm>
              <a:prstGeom prst="bentConnector3">
                <a:avLst>
                  <a:gd name="adj1" fmla="val 71643"/>
                </a:avLst>
              </a:prstGeom>
              <a:noFill/>
              <a:ln w="25400" cap="flat">
                <a:solidFill>
                  <a:schemeClr val="accent2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BE6CB30-4A76-6F62-FC0B-920C0789D804}"/>
                  </a:ext>
                </a:extLst>
              </p:cNvPr>
              <p:cNvCxnSpPr>
                <a:cxnSpLocks/>
                <a:stCxn id="25" idx="0"/>
                <a:endCxn id="13" idx="2"/>
              </p:cNvCxnSpPr>
              <p:nvPr/>
            </p:nvCxnSpPr>
            <p:spPr>
              <a:xfrm flipH="1" flipV="1">
                <a:off x="5352300" y="2378589"/>
                <a:ext cx="39322" cy="2486314"/>
              </a:xfrm>
              <a:prstGeom prst="line">
                <a:avLst/>
              </a:prstGeom>
              <a:noFill/>
              <a:ln w="25400" cap="flat">
                <a:solidFill>
                  <a:schemeClr val="accent2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9CA3C6-F623-55A0-A0B1-E1644CF78C79}"/>
                </a:ext>
              </a:extLst>
            </p:cNvPr>
            <p:cNvSpPr/>
            <p:nvPr/>
          </p:nvSpPr>
          <p:spPr>
            <a:xfrm>
              <a:off x="4167918" y="2009261"/>
              <a:ext cx="2368764" cy="369328"/>
            </a:xfrm>
            <a:prstGeom prst="rect">
              <a:avLst/>
            </a:prstGeom>
            <a:solidFill>
              <a:schemeClr val="accent2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Insights Team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6B92F3A-D3A7-808C-87D6-D25CA3F71E96}"/>
                </a:ext>
              </a:extLst>
            </p:cNvPr>
            <p:cNvSpPr/>
            <p:nvPr/>
          </p:nvSpPr>
          <p:spPr>
            <a:xfrm>
              <a:off x="4505497" y="2924833"/>
              <a:ext cx="1772250" cy="338550"/>
            </a:xfrm>
            <a:prstGeom prst="rect">
              <a:avLst/>
            </a:prstGeom>
            <a:solidFill>
              <a:schemeClr val="accent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Field Medical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0E6BB5-5FD2-BDF5-B62A-BF4B62D75E5F}"/>
                </a:ext>
              </a:extLst>
            </p:cNvPr>
            <p:cNvSpPr/>
            <p:nvPr/>
          </p:nvSpPr>
          <p:spPr>
            <a:xfrm>
              <a:off x="4505497" y="3573542"/>
              <a:ext cx="1772250" cy="338550"/>
            </a:xfrm>
            <a:prstGeom prst="rect">
              <a:avLst/>
            </a:prstGeom>
            <a:solidFill>
              <a:schemeClr val="accent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Med Info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E05165-D739-1B87-598E-0B089B201A6E}"/>
                </a:ext>
              </a:extLst>
            </p:cNvPr>
            <p:cNvSpPr/>
            <p:nvPr/>
          </p:nvSpPr>
          <p:spPr>
            <a:xfrm>
              <a:off x="1395157" y="2924833"/>
              <a:ext cx="1772250" cy="338550"/>
            </a:xfrm>
            <a:prstGeom prst="rect">
              <a:avLst/>
            </a:prstGeom>
            <a:solidFill>
              <a:schemeClr val="accent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Med Education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072A7AB-A81F-61D5-F0E6-1C8C99E45AB5}"/>
                </a:ext>
              </a:extLst>
            </p:cNvPr>
            <p:cNvSpPr/>
            <p:nvPr/>
          </p:nvSpPr>
          <p:spPr>
            <a:xfrm>
              <a:off x="1395157" y="4864903"/>
              <a:ext cx="1772250" cy="338550"/>
            </a:xfrm>
            <a:prstGeom prst="rect">
              <a:avLst/>
            </a:prstGeom>
            <a:solidFill>
              <a:schemeClr val="accent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Publications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552B0E-3AC9-9B0A-B180-2F636E2CA1D8}"/>
                </a:ext>
              </a:extLst>
            </p:cNvPr>
            <p:cNvSpPr/>
            <p:nvPr/>
          </p:nvSpPr>
          <p:spPr>
            <a:xfrm>
              <a:off x="4505497" y="4216276"/>
              <a:ext cx="1772250" cy="338550"/>
            </a:xfrm>
            <a:prstGeom prst="rect">
              <a:avLst/>
            </a:prstGeom>
            <a:solidFill>
              <a:schemeClr val="accent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Scientific Comm.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59E7628-015D-6021-840A-DB08C6A0A4A8}"/>
                </a:ext>
              </a:extLst>
            </p:cNvPr>
            <p:cNvSpPr/>
            <p:nvPr/>
          </p:nvSpPr>
          <p:spPr>
            <a:xfrm>
              <a:off x="1395157" y="4216276"/>
              <a:ext cx="1772250" cy="338550"/>
            </a:xfrm>
            <a:prstGeom prst="rect">
              <a:avLst/>
            </a:prstGeom>
            <a:solidFill>
              <a:schemeClr val="accent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Patient Advocacy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329A4F-DBFF-960B-312E-C094378DB256}"/>
                </a:ext>
              </a:extLst>
            </p:cNvPr>
            <p:cNvSpPr/>
            <p:nvPr/>
          </p:nvSpPr>
          <p:spPr>
            <a:xfrm>
              <a:off x="7615837" y="4217425"/>
              <a:ext cx="1772250" cy="338550"/>
            </a:xfrm>
            <a:prstGeom prst="rect">
              <a:avLst/>
            </a:prstGeom>
            <a:solidFill>
              <a:schemeClr val="accent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Bus. Analytics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D06D4F6-0DF2-A37B-380E-775F07AA5E9F}"/>
                </a:ext>
              </a:extLst>
            </p:cNvPr>
            <p:cNvSpPr/>
            <p:nvPr/>
          </p:nvSpPr>
          <p:spPr>
            <a:xfrm>
              <a:off x="7615837" y="3573542"/>
              <a:ext cx="1772250" cy="338550"/>
            </a:xfrm>
            <a:prstGeom prst="rect">
              <a:avLst/>
            </a:prstGeom>
            <a:solidFill>
              <a:schemeClr val="accent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CI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C1DFF91-0667-85BF-B0EF-A947F38BF982}"/>
                </a:ext>
              </a:extLst>
            </p:cNvPr>
            <p:cNvSpPr/>
            <p:nvPr/>
          </p:nvSpPr>
          <p:spPr>
            <a:xfrm>
              <a:off x="7615837" y="4860698"/>
              <a:ext cx="1772250" cy="338550"/>
            </a:xfrm>
            <a:prstGeom prst="rect">
              <a:avLst/>
            </a:prstGeom>
            <a:solidFill>
              <a:schemeClr val="accent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Clin. Dev &amp; Ops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46355B8-5880-EC23-5F58-E375D7937E91}"/>
                </a:ext>
              </a:extLst>
            </p:cNvPr>
            <p:cNvSpPr/>
            <p:nvPr/>
          </p:nvSpPr>
          <p:spPr>
            <a:xfrm>
              <a:off x="1395157" y="3573542"/>
              <a:ext cx="1772250" cy="338550"/>
            </a:xfrm>
            <a:prstGeom prst="rect">
              <a:avLst/>
            </a:prstGeom>
            <a:solidFill>
              <a:schemeClr val="accent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HEOR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DF9072-BF6A-5561-72AD-2A25CF9A5DED}"/>
                </a:ext>
              </a:extLst>
            </p:cNvPr>
            <p:cNvSpPr/>
            <p:nvPr/>
          </p:nvSpPr>
          <p:spPr>
            <a:xfrm>
              <a:off x="7615837" y="2927452"/>
              <a:ext cx="1772250" cy="338550"/>
            </a:xfrm>
            <a:prstGeom prst="rect">
              <a:avLst/>
            </a:prstGeom>
            <a:solidFill>
              <a:schemeClr val="accent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Commercial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3B9F100-85D7-F9A0-051D-1AF840321A8B}"/>
                </a:ext>
              </a:extLst>
            </p:cNvPr>
            <p:cNvSpPr/>
            <p:nvPr/>
          </p:nvSpPr>
          <p:spPr>
            <a:xfrm>
              <a:off x="4505497" y="4864903"/>
              <a:ext cx="1772250" cy="338550"/>
            </a:xfrm>
            <a:prstGeom prst="rect">
              <a:avLst/>
            </a:prstGeom>
            <a:solidFill>
              <a:schemeClr val="accent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+mj-lt"/>
                  <a:ea typeface="+mj-ea"/>
                  <a:cs typeface="+mj-cs"/>
                  <a:sym typeface="Calibri"/>
                </a:rPr>
                <a:t>R</a:t>
              </a:r>
              <a:r>
                <a:rPr kumimoji="0" lang="en-US" sz="1600" b="0" i="0" u="none" strike="noStrike" cap="none" spc="0" normalizeH="0" baseline="0" dirty="0"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egulatory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288827-EC57-D2A1-158C-B3F220DC7836}"/>
              </a:ext>
            </a:extLst>
          </p:cNvPr>
          <p:cNvSpPr txBox="1"/>
          <p:nvPr/>
        </p:nvSpPr>
        <p:spPr>
          <a:xfrm>
            <a:off x="10390723" y="5406976"/>
            <a:ext cx="173292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rPr>
              <a:t>(Hypothetical team members)</a:t>
            </a:r>
          </a:p>
        </p:txBody>
      </p:sp>
    </p:spTree>
    <p:extLst>
      <p:ext uri="{BB962C8B-B14F-4D97-AF65-F5344CB8AC3E}">
        <p14:creationId xmlns:p14="http://schemas.microsoft.com/office/powerpoint/2010/main" val="138339218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460409-2DDB-1732-942E-1A54DEC13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9672" y="1708640"/>
            <a:ext cx="10515601" cy="4560891"/>
          </a:xfrm>
        </p:spPr>
        <p:txBody>
          <a:bodyPr>
            <a:normAutofit/>
          </a:bodyPr>
          <a:lstStyle/>
          <a:p>
            <a:pPr lvl="0"/>
            <a:r>
              <a:rPr lang="en-US" sz="2200" dirty="0"/>
              <a:t>Responsibilities may include:</a:t>
            </a:r>
          </a:p>
          <a:p>
            <a:pPr lvl="1"/>
            <a:r>
              <a:rPr lang="en-US" sz="2200" dirty="0"/>
              <a:t>Review the strategy and developing insight objectives. </a:t>
            </a:r>
          </a:p>
          <a:p>
            <a:pPr lvl="1"/>
            <a:r>
              <a:rPr lang="en-US" sz="2200" dirty="0"/>
              <a:t>Review the insight data</a:t>
            </a:r>
          </a:p>
          <a:p>
            <a:pPr lvl="1"/>
            <a:r>
              <a:rPr lang="en-US" sz="2200" dirty="0"/>
              <a:t>Analyze data to identify actionable insights and trends </a:t>
            </a:r>
          </a:p>
          <a:p>
            <a:pPr lvl="1"/>
            <a:r>
              <a:rPr lang="en-US" sz="2200" dirty="0"/>
              <a:t>Formulate recommendations.</a:t>
            </a:r>
          </a:p>
          <a:p>
            <a:pPr lvl="1"/>
            <a:r>
              <a:rPr lang="en-US" sz="2200" dirty="0"/>
              <a:t>Direct action within their scope of responsibilities.</a:t>
            </a:r>
          </a:p>
          <a:p>
            <a:pPr lvl="1"/>
            <a:r>
              <a:rPr lang="en-US" sz="2200" dirty="0"/>
              <a:t>Review the completed actions and assessing the impact of those actions.</a:t>
            </a:r>
          </a:p>
          <a:p>
            <a:pPr lvl="1"/>
            <a:r>
              <a:rPr lang="en-US" sz="2200" dirty="0"/>
              <a:t>Communicate feedback to their respective teams regarding the actions/impacts and any changes to strategy/activities.</a:t>
            </a:r>
          </a:p>
          <a:p>
            <a:pPr lvl="1"/>
            <a:r>
              <a:rPr lang="en-US" sz="2200" dirty="0"/>
              <a:t>Make recommendations for training and process improvement.</a:t>
            </a:r>
          </a:p>
          <a:p>
            <a:endParaRPr lang="en-US"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D02B08-DA55-5335-596C-EB7DF42A0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185" y="406400"/>
            <a:ext cx="10183615" cy="1188546"/>
          </a:xfrm>
        </p:spPr>
        <p:txBody>
          <a:bodyPr/>
          <a:lstStyle/>
          <a:p>
            <a:r>
              <a:rPr lang="en-US" dirty="0"/>
              <a:t>Matrix team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245362072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 noGrp="1"/>
          </p:cNvSpPr>
          <p:nvPr>
            <p:ph type="title"/>
          </p:nvPr>
        </p:nvSpPr>
        <p:spPr>
          <a:xfrm>
            <a:off x="5445256" y="2481230"/>
            <a:ext cx="5881874" cy="1153390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53745">
              <a:defRPr sz="5402"/>
            </a:pPr>
            <a:r>
              <a:rPr lang="en-US" sz="3600" i="1" dirty="0"/>
              <a:t>2. Develop insight objectives to support strategic imperatives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40025467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4B75B-09C2-9FB4-052F-299371CC8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9672" y="1708640"/>
            <a:ext cx="10515601" cy="4560891"/>
          </a:xfrm>
        </p:spPr>
        <p:txBody>
          <a:bodyPr>
            <a:normAutofit/>
          </a:bodyPr>
          <a:lstStyle/>
          <a:p>
            <a:r>
              <a:rPr lang="en-US" dirty="0"/>
              <a:t>To produce actionable results, the insights process must focus on supporting the medical strategy and strategic imperatives</a:t>
            </a:r>
          </a:p>
          <a:p>
            <a:r>
              <a:rPr lang="en-US" dirty="0"/>
              <a:t>Review strategy/strategic imperatives and interview decision makers to determine:</a:t>
            </a:r>
          </a:p>
          <a:p>
            <a:pPr lvl="1"/>
            <a:r>
              <a:rPr lang="en-US" dirty="0"/>
              <a:t>What do you need to know to achieve strategic imperatives?</a:t>
            </a:r>
          </a:p>
          <a:p>
            <a:pPr lvl="1"/>
            <a:r>
              <a:rPr lang="en-US" dirty="0"/>
              <a:t>What are the major topics where more knowledge is needed?</a:t>
            </a:r>
          </a:p>
          <a:p>
            <a:pPr lvl="1"/>
            <a:r>
              <a:rPr lang="en-US" dirty="0"/>
              <a:t>What are the major questions that need to be answered? </a:t>
            </a:r>
          </a:p>
          <a:p>
            <a:pPr lvl="1"/>
            <a:r>
              <a:rPr lang="en-US" dirty="0"/>
              <a:t>Are there potential blind spots in the strategy?</a:t>
            </a:r>
          </a:p>
          <a:p>
            <a:pPr lvl="1"/>
            <a:r>
              <a:rPr lang="en-US" dirty="0"/>
              <a:t>Are there key assumptions that need to be verified/monitored?</a:t>
            </a:r>
          </a:p>
          <a:p>
            <a:r>
              <a:rPr lang="en-US" dirty="0"/>
              <a:t>Organize needs in a logical structure that can guide collection and analysis to deliver actionable insights 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98717-4790-99DB-9E63-7A766D4A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185" y="406400"/>
            <a:ext cx="10183615" cy="1188546"/>
          </a:xfrm>
        </p:spPr>
        <p:txBody>
          <a:bodyPr>
            <a:normAutofit/>
          </a:bodyPr>
          <a:lstStyle/>
          <a:p>
            <a:r>
              <a:rPr lang="en-US" dirty="0"/>
              <a:t>Develop insight objectives that support medical strategy and strategic imperatives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36D6718D-701E-B687-465C-CFADB4BE8DE6}"/>
              </a:ext>
            </a:extLst>
          </p:cNvPr>
          <p:cNvSpPr/>
          <p:nvPr/>
        </p:nvSpPr>
        <p:spPr>
          <a:xfrm>
            <a:off x="9032789" y="2830647"/>
            <a:ext cx="518984" cy="1754660"/>
          </a:xfrm>
          <a:prstGeom prst="rightBrace">
            <a:avLst/>
          </a:prstGeom>
          <a:noFill/>
          <a:ln w="25400" cap="flat">
            <a:solidFill>
              <a:schemeClr val="accent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0A84EA-B46C-166E-5185-907C2C80D17D}"/>
              </a:ext>
            </a:extLst>
          </p:cNvPr>
          <p:cNvSpPr txBox="1"/>
          <p:nvPr/>
        </p:nvSpPr>
        <p:spPr>
          <a:xfrm>
            <a:off x="9816707" y="3127564"/>
            <a:ext cx="1662720" cy="1477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accent2"/>
                </a:solidFill>
                <a:latin typeface="+mj-lt"/>
                <a:ea typeface="+mj-ea"/>
                <a:cs typeface="+mj-cs"/>
                <a:sym typeface="Calibri"/>
              </a:rPr>
              <a:t>Answers must link back to strategies and suggest actions!</a:t>
            </a:r>
            <a:endParaRPr kumimoji="0" lang="en-US" sz="1800" b="0" i="0" u="none" strike="noStrike" cap="none" spc="0" normalizeH="0" baseline="0" dirty="0">
              <a:solidFill>
                <a:schemeClr val="accent2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472773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6F97699-3CE8-067D-9B54-B304DFDCB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9672" y="1708640"/>
            <a:ext cx="6513405" cy="4560891"/>
          </a:xfrm>
        </p:spPr>
        <p:txBody>
          <a:bodyPr/>
          <a:lstStyle/>
          <a:p>
            <a:r>
              <a:rPr lang="en-US" dirty="0"/>
              <a:t>Key Insights Topics (KITs): </a:t>
            </a:r>
          </a:p>
          <a:p>
            <a:pPr lvl="1"/>
            <a:r>
              <a:rPr lang="en-US" dirty="0"/>
              <a:t>General topics related to strategic imperatives</a:t>
            </a:r>
          </a:p>
          <a:p>
            <a:pPr lvl="1"/>
            <a:r>
              <a:rPr lang="en-US" dirty="0"/>
              <a:t>Forms the basis for questions (KIQs)</a:t>
            </a:r>
          </a:p>
          <a:p>
            <a:pPr lvl="1"/>
            <a:r>
              <a:rPr lang="en-US" dirty="0"/>
              <a:t>Can be ingested by tools (CRMs, AI, social listening)</a:t>
            </a:r>
          </a:p>
          <a:p>
            <a:r>
              <a:rPr lang="en-US" dirty="0"/>
              <a:t>Key Insight Questions (KIQs):</a:t>
            </a:r>
          </a:p>
          <a:p>
            <a:pPr lvl="1"/>
            <a:r>
              <a:rPr lang="en-US" dirty="0"/>
              <a:t>Specific questions related to KITs</a:t>
            </a:r>
          </a:p>
          <a:p>
            <a:pPr lvl="1"/>
            <a:r>
              <a:rPr lang="en-US" dirty="0"/>
              <a:t>Can be used as inputs for meeting agendas or field force engagement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98717-4790-99DB-9E63-7A766D4A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185" y="406400"/>
            <a:ext cx="10183615" cy="1188546"/>
          </a:xfrm>
        </p:spPr>
        <p:txBody>
          <a:bodyPr/>
          <a:lstStyle/>
          <a:p>
            <a:r>
              <a:rPr lang="en-US" dirty="0"/>
              <a:t>KITs and KIQs methodology is an established best practice for organizing questions 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FEC8F83B-33AB-C798-8F6A-B444A35234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50087" y="1968500"/>
            <a:ext cx="3896321" cy="389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5353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10553-DFD7-D99C-51B2-F62554DD8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9672" y="1642380"/>
            <a:ext cx="9784143" cy="4560891"/>
          </a:xfrm>
        </p:spPr>
        <p:txBody>
          <a:bodyPr>
            <a:normAutofit/>
          </a:bodyPr>
          <a:lstStyle/>
          <a:p>
            <a:r>
              <a:rPr lang="en-US" sz="2200" dirty="0"/>
              <a:t>Initial identification of needs can be done via “kickoff” meetings.</a:t>
            </a:r>
          </a:p>
          <a:p>
            <a:pPr lvl="1"/>
            <a:r>
              <a:rPr lang="en-US" sz="2200" dirty="0"/>
              <a:t>Compliance should review questions and their intended use. </a:t>
            </a:r>
          </a:p>
          <a:p>
            <a:pPr lvl="1"/>
            <a:r>
              <a:rPr lang="en-US" sz="2200" dirty="0"/>
              <a:t>Final list should be “signed off” by senior decision makers who are part of the core matrix team</a:t>
            </a:r>
          </a:p>
          <a:p>
            <a:r>
              <a:rPr lang="en-US" sz="2200" dirty="0"/>
              <a:t>Typically, topics and questions are reviewed and updated monthly or quarterly. </a:t>
            </a:r>
          </a:p>
          <a:p>
            <a:pPr lvl="1"/>
            <a:r>
              <a:rPr lang="en-US" sz="2200" dirty="0"/>
              <a:t>The “KIT list” (or equivalent) needs to be a living document.</a:t>
            </a:r>
          </a:p>
          <a:p>
            <a:r>
              <a:rPr lang="en-US" sz="2200" dirty="0"/>
              <a:t>A process is needed to identify and add new questions.</a:t>
            </a:r>
          </a:p>
          <a:p>
            <a:endParaRPr lang="en-US"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B42D0C-9352-BC66-CF41-EB1D7D8F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185" y="406400"/>
            <a:ext cx="10183615" cy="1188546"/>
          </a:xfrm>
        </p:spPr>
        <p:txBody>
          <a:bodyPr>
            <a:normAutofit/>
          </a:bodyPr>
          <a:lstStyle/>
          <a:p>
            <a:r>
              <a:rPr lang="en-US" dirty="0"/>
              <a:t>Identified needs should be confirmed and periodically refined</a:t>
            </a:r>
          </a:p>
        </p:txBody>
      </p:sp>
    </p:spTree>
    <p:extLst>
      <p:ext uri="{BB962C8B-B14F-4D97-AF65-F5344CB8AC3E}">
        <p14:creationId xmlns:p14="http://schemas.microsoft.com/office/powerpoint/2010/main" val="65045944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4B75B-09C2-9FB4-052F-299371CC8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0174" y="1643063"/>
            <a:ext cx="6213963" cy="4560887"/>
          </a:xfrm>
        </p:spPr>
        <p:txBody>
          <a:bodyPr>
            <a:normAutofit/>
          </a:bodyPr>
          <a:lstStyle/>
          <a:p>
            <a:r>
              <a:rPr lang="en-US" b="1" dirty="0"/>
              <a:t>Coordination</a:t>
            </a:r>
            <a:r>
              <a:rPr lang="en-US" dirty="0"/>
              <a:t>: cross-department planning for gathering needed data </a:t>
            </a:r>
          </a:p>
          <a:p>
            <a:r>
              <a:rPr lang="en-US" b="1" dirty="0"/>
              <a:t>Technology</a:t>
            </a:r>
            <a:r>
              <a:rPr lang="en-US" dirty="0"/>
              <a:t>:  providing input to tools such as AI and social listening</a:t>
            </a:r>
          </a:p>
          <a:p>
            <a:r>
              <a:rPr lang="en-US" b="1" dirty="0"/>
              <a:t>Integration</a:t>
            </a:r>
            <a:r>
              <a:rPr lang="en-US" dirty="0"/>
              <a:t>: assembling related data around questions for analysis</a:t>
            </a:r>
          </a:p>
          <a:p>
            <a:r>
              <a:rPr lang="en-US" b="1" dirty="0"/>
              <a:t>Analysis</a:t>
            </a:r>
            <a:r>
              <a:rPr lang="en-US" dirty="0"/>
              <a:t>:  analyzing data to answer specific questions</a:t>
            </a:r>
          </a:p>
          <a:p>
            <a:r>
              <a:rPr lang="en-US" b="1" dirty="0"/>
              <a:t>Reporting</a:t>
            </a:r>
            <a:r>
              <a:rPr lang="en-US" dirty="0"/>
              <a:t>: structuring reports to ensure relevance to decision makers</a:t>
            </a:r>
          </a:p>
          <a:p>
            <a:r>
              <a:rPr lang="en-US" b="1" dirty="0"/>
              <a:t>Actionability</a:t>
            </a:r>
            <a:r>
              <a:rPr lang="en-US" dirty="0"/>
              <a:t>: providing answers that inform strategy</a:t>
            </a:r>
          </a:p>
          <a:p>
            <a:r>
              <a:rPr lang="en-US" b="1" dirty="0"/>
              <a:t>Metrics</a:t>
            </a:r>
            <a:r>
              <a:rPr lang="en-US" dirty="0"/>
              <a:t>: tracking of what's been answered and what actions were planned/executed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98717-4790-99DB-9E63-7A766D4A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185" y="406400"/>
            <a:ext cx="10183615" cy="1188546"/>
          </a:xfrm>
        </p:spPr>
        <p:txBody>
          <a:bodyPr>
            <a:normAutofit/>
          </a:bodyPr>
          <a:lstStyle/>
          <a:p>
            <a:r>
              <a:rPr lang="en-US" dirty="0"/>
              <a:t>KITs/KIQs provide a framework for insights work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192576-F31C-F873-413A-211D545451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5777" y="1774531"/>
            <a:ext cx="3804416" cy="381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3645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 noGrp="1"/>
          </p:cNvSpPr>
          <p:nvPr>
            <p:ph type="title"/>
          </p:nvPr>
        </p:nvSpPr>
        <p:spPr>
          <a:xfrm>
            <a:off x="5445256" y="2481229"/>
            <a:ext cx="5881874" cy="1441413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53745">
              <a:defRPr sz="5402"/>
            </a:pPr>
            <a:r>
              <a:rPr lang="en-US" sz="3600" i="1" dirty="0"/>
              <a:t>3. Communicate insight objectives and train participants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73297444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10553-DFD7-D99C-51B2-F62554DD8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9672" y="1642380"/>
            <a:ext cx="10515601" cy="1533429"/>
          </a:xfrm>
        </p:spPr>
        <p:txBody>
          <a:bodyPr>
            <a:normAutofit/>
          </a:bodyPr>
          <a:lstStyle/>
          <a:p>
            <a:r>
              <a:rPr lang="en-US" sz="2200" dirty="0"/>
              <a:t>Insight objectives must be</a:t>
            </a:r>
          </a:p>
          <a:p>
            <a:pPr lvl="1"/>
            <a:r>
              <a:rPr lang="en-US" sz="2200" dirty="0"/>
              <a:t>coordinated with leadership </a:t>
            </a:r>
          </a:p>
          <a:p>
            <a:pPr lvl="1"/>
            <a:r>
              <a:rPr lang="en-US" sz="2200" dirty="0"/>
              <a:t>communicated across matrix teams and functions</a:t>
            </a:r>
          </a:p>
          <a:p>
            <a:endParaRPr lang="en-US"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B42D0C-9352-BC66-CF41-EB1D7D8F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185" y="406400"/>
            <a:ext cx="10183615" cy="1188546"/>
          </a:xfrm>
        </p:spPr>
        <p:txBody>
          <a:bodyPr>
            <a:normAutofit/>
          </a:bodyPr>
          <a:lstStyle/>
          <a:p>
            <a:r>
              <a:rPr lang="en-US" dirty="0"/>
              <a:t>Insight objectives must be communicated up, down and across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983E5B-F945-9968-9613-E5064929B18C}"/>
              </a:ext>
            </a:extLst>
          </p:cNvPr>
          <p:cNvGrpSpPr/>
          <p:nvPr/>
        </p:nvGrpSpPr>
        <p:grpSpPr>
          <a:xfrm>
            <a:off x="2109029" y="3429000"/>
            <a:ext cx="8314741" cy="2607499"/>
            <a:chOff x="1395157" y="2009261"/>
            <a:chExt cx="7992930" cy="3194192"/>
          </a:xfrm>
          <a:effectLst/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3BA8198-93EF-1FB0-EA4A-A10647931404}"/>
                </a:ext>
              </a:extLst>
            </p:cNvPr>
            <p:cNvGrpSpPr/>
            <p:nvPr/>
          </p:nvGrpSpPr>
          <p:grpSpPr>
            <a:xfrm>
              <a:off x="2281282" y="2378589"/>
              <a:ext cx="6220681" cy="2486314"/>
              <a:chOff x="2281282" y="2378589"/>
              <a:chExt cx="6220681" cy="2486314"/>
            </a:xfrm>
          </p:grpSpPr>
          <p:cxnSp>
            <p:nvCxnSpPr>
              <p:cNvPr id="21" name="Elbow Connector 20">
                <a:extLst>
                  <a:ext uri="{FF2B5EF4-FFF2-40B4-BE49-F238E27FC236}">
                    <a16:creationId xmlns:a16="http://schemas.microsoft.com/office/drawing/2014/main" id="{9779DE3A-70E9-3611-6D43-576EA764A57B}"/>
                  </a:ext>
                </a:extLst>
              </p:cNvPr>
              <p:cNvCxnSpPr>
                <a:cxnSpLocks/>
                <a:stCxn id="12" idx="0"/>
                <a:endCxn id="8" idx="2"/>
              </p:cNvCxnSpPr>
              <p:nvPr/>
            </p:nvCxnSpPr>
            <p:spPr>
              <a:xfrm rot="5400000" flipH="1" flipV="1">
                <a:off x="2573634" y="2086237"/>
                <a:ext cx="2486314" cy="3071018"/>
              </a:xfrm>
              <a:prstGeom prst="bentConnector3">
                <a:avLst>
                  <a:gd name="adj1" fmla="val 71147"/>
                </a:avLst>
              </a:prstGeom>
              <a:noFill/>
              <a:ln w="25400" cap="flat">
                <a:solidFill>
                  <a:schemeClr val="accent2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2" name="Elbow Connector 21">
                <a:extLst>
                  <a:ext uri="{FF2B5EF4-FFF2-40B4-BE49-F238E27FC236}">
                    <a16:creationId xmlns:a16="http://schemas.microsoft.com/office/drawing/2014/main" id="{88B58EDF-1FED-34E7-31E7-281A70735A57}"/>
                  </a:ext>
                </a:extLst>
              </p:cNvPr>
              <p:cNvCxnSpPr>
                <a:cxnSpLocks/>
                <a:stCxn id="17" idx="0"/>
                <a:endCxn id="8" idx="2"/>
              </p:cNvCxnSpPr>
              <p:nvPr/>
            </p:nvCxnSpPr>
            <p:spPr>
              <a:xfrm rot="16200000" flipV="1">
                <a:off x="5686077" y="2044813"/>
                <a:ext cx="2482109" cy="3149662"/>
              </a:xfrm>
              <a:prstGeom prst="bentConnector3">
                <a:avLst>
                  <a:gd name="adj1" fmla="val 71643"/>
                </a:avLst>
              </a:prstGeom>
              <a:noFill/>
              <a:ln w="25400" cap="flat">
                <a:solidFill>
                  <a:schemeClr val="accent2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481F542-EFA3-D370-A720-900873B4AC85}"/>
                  </a:ext>
                </a:extLst>
              </p:cNvPr>
              <p:cNvCxnSpPr>
                <a:cxnSpLocks/>
                <a:stCxn id="20" idx="0"/>
                <a:endCxn id="8" idx="2"/>
              </p:cNvCxnSpPr>
              <p:nvPr/>
            </p:nvCxnSpPr>
            <p:spPr>
              <a:xfrm flipH="1" flipV="1">
                <a:off x="5352300" y="2378589"/>
                <a:ext cx="39322" cy="2486314"/>
              </a:xfrm>
              <a:prstGeom prst="line">
                <a:avLst/>
              </a:prstGeom>
              <a:noFill/>
              <a:ln w="25400" cap="flat">
                <a:solidFill>
                  <a:schemeClr val="accent2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2B8C4E-E240-3FAF-9104-3CDCC2304FE6}"/>
                </a:ext>
              </a:extLst>
            </p:cNvPr>
            <p:cNvSpPr/>
            <p:nvPr/>
          </p:nvSpPr>
          <p:spPr>
            <a:xfrm>
              <a:off x="4167918" y="2009261"/>
              <a:ext cx="2368764" cy="369328"/>
            </a:xfrm>
            <a:prstGeom prst="rect">
              <a:avLst/>
            </a:prstGeom>
            <a:solidFill>
              <a:schemeClr val="accent2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Insights Team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4B74AE-CD04-05F9-85E3-1D39734B94E6}"/>
                </a:ext>
              </a:extLst>
            </p:cNvPr>
            <p:cNvSpPr/>
            <p:nvPr/>
          </p:nvSpPr>
          <p:spPr>
            <a:xfrm>
              <a:off x="4505497" y="2924833"/>
              <a:ext cx="1772250" cy="338550"/>
            </a:xfrm>
            <a:prstGeom prst="rect">
              <a:avLst/>
            </a:prstGeom>
            <a:solidFill>
              <a:schemeClr val="accent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Field Medical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FD54D9-AA13-18A6-F948-D1EFAB6CB47C}"/>
                </a:ext>
              </a:extLst>
            </p:cNvPr>
            <p:cNvSpPr/>
            <p:nvPr/>
          </p:nvSpPr>
          <p:spPr>
            <a:xfrm>
              <a:off x="4505497" y="3573542"/>
              <a:ext cx="1772250" cy="338550"/>
            </a:xfrm>
            <a:prstGeom prst="rect">
              <a:avLst/>
            </a:prstGeom>
            <a:solidFill>
              <a:schemeClr val="accent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Med Info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9D4A34-B42E-D14F-A7C9-81B8DDC66F97}"/>
                </a:ext>
              </a:extLst>
            </p:cNvPr>
            <p:cNvSpPr/>
            <p:nvPr/>
          </p:nvSpPr>
          <p:spPr>
            <a:xfrm>
              <a:off x="1395157" y="2924833"/>
              <a:ext cx="1772250" cy="338550"/>
            </a:xfrm>
            <a:prstGeom prst="rect">
              <a:avLst/>
            </a:prstGeom>
            <a:solidFill>
              <a:schemeClr val="accent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Med Education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4B4739B-09B8-18F0-7243-BCDAF8AD1D5B}"/>
                </a:ext>
              </a:extLst>
            </p:cNvPr>
            <p:cNvSpPr/>
            <p:nvPr/>
          </p:nvSpPr>
          <p:spPr>
            <a:xfrm>
              <a:off x="1395157" y="4864903"/>
              <a:ext cx="1772250" cy="338550"/>
            </a:xfrm>
            <a:prstGeom prst="rect">
              <a:avLst/>
            </a:prstGeom>
            <a:solidFill>
              <a:schemeClr val="accent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Publications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355E4D7-57CE-533F-642C-40E81651B426}"/>
                </a:ext>
              </a:extLst>
            </p:cNvPr>
            <p:cNvSpPr/>
            <p:nvPr/>
          </p:nvSpPr>
          <p:spPr>
            <a:xfrm>
              <a:off x="4505497" y="4216276"/>
              <a:ext cx="1772250" cy="338550"/>
            </a:xfrm>
            <a:prstGeom prst="rect">
              <a:avLst/>
            </a:prstGeom>
            <a:solidFill>
              <a:schemeClr val="accent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Scientific Comm.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FBCBF17-A849-085F-BC77-7B02F686FCA0}"/>
                </a:ext>
              </a:extLst>
            </p:cNvPr>
            <p:cNvSpPr/>
            <p:nvPr/>
          </p:nvSpPr>
          <p:spPr>
            <a:xfrm>
              <a:off x="1395157" y="4216276"/>
              <a:ext cx="1772250" cy="338550"/>
            </a:xfrm>
            <a:prstGeom prst="rect">
              <a:avLst/>
            </a:prstGeom>
            <a:solidFill>
              <a:schemeClr val="accent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Patient Advocacy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C312596-FD79-5CF4-D8DD-EC64BB83EC56}"/>
                </a:ext>
              </a:extLst>
            </p:cNvPr>
            <p:cNvSpPr/>
            <p:nvPr/>
          </p:nvSpPr>
          <p:spPr>
            <a:xfrm>
              <a:off x="7615837" y="4217425"/>
              <a:ext cx="1772250" cy="338550"/>
            </a:xfrm>
            <a:prstGeom prst="rect">
              <a:avLst/>
            </a:prstGeom>
            <a:solidFill>
              <a:schemeClr val="accent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Bus. Analytics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649FFDE-D798-22CA-EFF5-905488580C61}"/>
                </a:ext>
              </a:extLst>
            </p:cNvPr>
            <p:cNvSpPr/>
            <p:nvPr/>
          </p:nvSpPr>
          <p:spPr>
            <a:xfrm>
              <a:off x="7615837" y="3573542"/>
              <a:ext cx="1772250" cy="338550"/>
            </a:xfrm>
            <a:prstGeom prst="rect">
              <a:avLst/>
            </a:prstGeom>
            <a:solidFill>
              <a:schemeClr val="accent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CI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88D768A-9100-9A7F-9A9A-7F1F4018B3DC}"/>
                </a:ext>
              </a:extLst>
            </p:cNvPr>
            <p:cNvSpPr/>
            <p:nvPr/>
          </p:nvSpPr>
          <p:spPr>
            <a:xfrm>
              <a:off x="7615837" y="4860698"/>
              <a:ext cx="1772250" cy="338550"/>
            </a:xfrm>
            <a:prstGeom prst="rect">
              <a:avLst/>
            </a:prstGeom>
            <a:solidFill>
              <a:schemeClr val="accent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Clin. Dev &amp; Ops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82EE0F6-32A1-0ED7-D02B-EADB75BE2884}"/>
                </a:ext>
              </a:extLst>
            </p:cNvPr>
            <p:cNvSpPr/>
            <p:nvPr/>
          </p:nvSpPr>
          <p:spPr>
            <a:xfrm>
              <a:off x="1395157" y="3573542"/>
              <a:ext cx="1772250" cy="338550"/>
            </a:xfrm>
            <a:prstGeom prst="rect">
              <a:avLst/>
            </a:prstGeom>
            <a:solidFill>
              <a:schemeClr val="accent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HEOR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F1B9FB5-FEB7-5DC3-9024-FC3D6FF8966B}"/>
                </a:ext>
              </a:extLst>
            </p:cNvPr>
            <p:cNvSpPr/>
            <p:nvPr/>
          </p:nvSpPr>
          <p:spPr>
            <a:xfrm>
              <a:off x="7615837" y="2927452"/>
              <a:ext cx="1772250" cy="338550"/>
            </a:xfrm>
            <a:prstGeom prst="rect">
              <a:avLst/>
            </a:prstGeom>
            <a:solidFill>
              <a:schemeClr val="accent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Commercial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EBFE741-9650-FB21-1733-277F84B7B686}"/>
                </a:ext>
              </a:extLst>
            </p:cNvPr>
            <p:cNvSpPr/>
            <p:nvPr/>
          </p:nvSpPr>
          <p:spPr>
            <a:xfrm>
              <a:off x="4505497" y="4864903"/>
              <a:ext cx="1772250" cy="338550"/>
            </a:xfrm>
            <a:prstGeom prst="rect">
              <a:avLst/>
            </a:prstGeom>
            <a:solidFill>
              <a:schemeClr val="accent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+mj-lt"/>
                  <a:ea typeface="+mj-ea"/>
                  <a:cs typeface="+mj-cs"/>
                  <a:sym typeface="Calibri"/>
                </a:rPr>
                <a:t>R</a:t>
              </a:r>
              <a:r>
                <a:rPr kumimoji="0" lang="en-US" sz="1600" b="0" i="0" u="none" strike="noStrike" cap="none" spc="0" normalizeH="0" baseline="0" dirty="0"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egulatory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071386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4B75B-09C2-9FB4-052F-299371CC8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9673" y="1807668"/>
            <a:ext cx="6147290" cy="4643932"/>
          </a:xfrm>
        </p:spPr>
        <p:txBody>
          <a:bodyPr>
            <a:normAutofit/>
          </a:bodyPr>
          <a:lstStyle/>
          <a:p>
            <a:r>
              <a:rPr lang="en-US" sz="2300" dirty="0"/>
              <a:t>Objectives (KIT/KIQs, etc.)</a:t>
            </a:r>
          </a:p>
          <a:p>
            <a:r>
              <a:rPr lang="en-US" sz="2300" dirty="0"/>
              <a:t>Planning documents (events calendar, etc.)</a:t>
            </a:r>
          </a:p>
          <a:p>
            <a:r>
              <a:rPr lang="en-US" sz="2300" dirty="0"/>
              <a:t>Organizational information and </a:t>
            </a:r>
            <a:br>
              <a:rPr lang="en-US" sz="2300" dirty="0"/>
            </a:br>
            <a:r>
              <a:rPr lang="en-US" sz="2300" dirty="0"/>
              <a:t>contact information</a:t>
            </a:r>
          </a:p>
          <a:p>
            <a:r>
              <a:rPr lang="en-US" sz="2300" dirty="0"/>
              <a:t>Links to tools and platforms </a:t>
            </a:r>
          </a:p>
          <a:p>
            <a:r>
              <a:rPr lang="en-US" sz="2300" dirty="0"/>
              <a:t>Links to live data (meetings, field reporting, social listening)</a:t>
            </a:r>
          </a:p>
          <a:p>
            <a:r>
              <a:rPr lang="en-US" sz="2300" dirty="0"/>
              <a:t>Links to reports and other resources</a:t>
            </a:r>
          </a:p>
          <a:p>
            <a:r>
              <a:rPr lang="en-US" sz="2300" dirty="0"/>
              <a:t>Progress dashboard and docs (metrics, quarterly reviews, etc.)</a:t>
            </a:r>
          </a:p>
          <a:p>
            <a:r>
              <a:rPr lang="en-US" sz="2300" dirty="0"/>
              <a:t>Links to SOPs and training materials</a:t>
            </a:r>
          </a:p>
          <a:p>
            <a:endParaRPr lang="en-US" sz="23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98717-4790-99DB-9E63-7A766D4A9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centralized insight hub can support communication and collaboration</a:t>
            </a:r>
          </a:p>
        </p:txBody>
      </p:sp>
      <p:pic>
        <p:nvPicPr>
          <p:cNvPr id="8" name="Picture 7" descr="A picture containing text, person, computer, display&#10;&#10;Description automatically generated">
            <a:extLst>
              <a:ext uri="{FF2B5EF4-FFF2-40B4-BE49-F238E27FC236}">
                <a16:creationId xmlns:a16="http://schemas.microsoft.com/office/drawing/2014/main" id="{CFA261BE-F296-D02F-B583-B14FCA3D67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1763" y="1807668"/>
            <a:ext cx="3883037" cy="391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6511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CEB619-3E90-B797-ADBD-10A7FFFE3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0541" y="3065780"/>
            <a:ext cx="10515600" cy="3517900"/>
          </a:xfrm>
        </p:spPr>
        <p:txBody>
          <a:bodyPr>
            <a:normAutofit/>
          </a:bodyPr>
          <a:lstStyle/>
          <a:p>
            <a:endParaRPr lang="en-US" sz="1900" dirty="0">
              <a:solidFill>
                <a:schemeClr val="bg2"/>
              </a:solidFill>
            </a:endParaRPr>
          </a:p>
          <a:p>
            <a:r>
              <a:rPr lang="en-US" sz="1900" dirty="0">
                <a:solidFill>
                  <a:schemeClr val="bg2"/>
                </a:solidFill>
              </a:rPr>
              <a:t>April Adams, BMS, Co-Chair</a:t>
            </a:r>
          </a:p>
          <a:p>
            <a:r>
              <a:rPr lang="en-US" sz="1900" dirty="0">
                <a:solidFill>
                  <a:schemeClr val="bg2"/>
                </a:solidFill>
              </a:rPr>
              <a:t>Tony Page, Within3, Co-Chair</a:t>
            </a:r>
          </a:p>
          <a:p>
            <a:r>
              <a:rPr lang="en-US" sz="1900" dirty="0">
                <a:solidFill>
                  <a:schemeClr val="bg2"/>
                </a:solidFill>
              </a:rPr>
              <a:t>Marieke </a:t>
            </a:r>
            <a:r>
              <a:rPr lang="en-US" sz="1900" dirty="0" err="1">
                <a:solidFill>
                  <a:schemeClr val="bg2"/>
                </a:solidFill>
              </a:rPr>
              <a:t>Jonkman</a:t>
            </a:r>
            <a:r>
              <a:rPr lang="en-US" sz="1900" dirty="0">
                <a:solidFill>
                  <a:schemeClr val="bg2"/>
                </a:solidFill>
              </a:rPr>
              <a:t>, Med. Affairs Leadership Institute</a:t>
            </a:r>
          </a:p>
          <a:p>
            <a:r>
              <a:rPr lang="en-US" sz="1900" dirty="0">
                <a:solidFill>
                  <a:schemeClr val="bg2"/>
                </a:solidFill>
              </a:rPr>
              <a:t>Melissa Santiago, Sunovion</a:t>
            </a:r>
          </a:p>
          <a:p>
            <a:r>
              <a:rPr lang="en-US" sz="1900" dirty="0">
                <a:solidFill>
                  <a:schemeClr val="bg2"/>
                </a:solidFill>
              </a:rPr>
              <a:t>Andrea </a:t>
            </a:r>
            <a:r>
              <a:rPr lang="en-US" sz="1900" dirty="0" err="1">
                <a:solidFill>
                  <a:schemeClr val="bg2"/>
                </a:solidFill>
              </a:rPr>
              <a:t>Heaberlin</a:t>
            </a:r>
            <a:r>
              <a:rPr lang="en-US" sz="1900" dirty="0">
                <a:solidFill>
                  <a:schemeClr val="bg2"/>
                </a:solidFill>
              </a:rPr>
              <a:t>, Astra Zeneca</a:t>
            </a:r>
          </a:p>
          <a:p>
            <a:r>
              <a:rPr lang="en-US" sz="1900" dirty="0">
                <a:solidFill>
                  <a:schemeClr val="bg2"/>
                </a:solidFill>
              </a:rPr>
              <a:t>Canna Ghia, Astra Zeneca</a:t>
            </a:r>
          </a:p>
          <a:p>
            <a:r>
              <a:rPr lang="en-US" sz="1900" dirty="0">
                <a:solidFill>
                  <a:schemeClr val="bg2"/>
                </a:solidFill>
              </a:rPr>
              <a:t>Brant Jarrett, Mallinckrodt</a:t>
            </a:r>
          </a:p>
          <a:p>
            <a:r>
              <a:rPr lang="en-US" sz="1900" dirty="0" err="1">
                <a:solidFill>
                  <a:schemeClr val="bg2"/>
                </a:solidFill>
              </a:rPr>
              <a:t>Sanaz</a:t>
            </a:r>
            <a:r>
              <a:rPr lang="en-US" sz="1900" dirty="0">
                <a:solidFill>
                  <a:schemeClr val="bg2"/>
                </a:solidFill>
              </a:rPr>
              <a:t> Cardoza, Mallinckrodt</a:t>
            </a:r>
            <a:endParaRPr lang="en-GB" sz="1900" dirty="0">
              <a:solidFill>
                <a:schemeClr val="bg2"/>
              </a:solidFill>
            </a:endParaRPr>
          </a:p>
          <a:p>
            <a:pPr lvl="0"/>
            <a:endParaRPr lang="en-GB" sz="1900" dirty="0">
              <a:solidFill>
                <a:schemeClr val="bg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C120CB-769D-9DAB-EF8D-476B473E5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541" y="406400"/>
            <a:ext cx="9672320" cy="2828290"/>
          </a:xfrm>
        </p:spPr>
        <p:txBody>
          <a:bodyPr>
            <a:noAutofit/>
          </a:bodyPr>
          <a:lstStyle/>
          <a:p>
            <a:pPr lvl="0"/>
            <a:r>
              <a:rPr lang="en-US" sz="2600" dirty="0">
                <a:solidFill>
                  <a:schemeClr val="bg2"/>
                </a:solidFill>
                <a:sym typeface="Century Gothic"/>
              </a:rPr>
              <a:t>The Medical Affairs Professional Society (MAPS) Insights Focus Area Workin</a:t>
            </a:r>
            <a:r>
              <a:rPr lang="en-US" sz="2600" dirty="0">
                <a:solidFill>
                  <a:schemeClr val="bg2"/>
                </a:solidFill>
              </a:rPr>
              <a:t>g Group (FAWG) formed a subcommittee to identify best practices and recommend guidelines for an effective insights management process. The following slides are an overview of key success factors identified. </a:t>
            </a:r>
            <a:br>
              <a:rPr lang="en-US" sz="2600" dirty="0">
                <a:solidFill>
                  <a:schemeClr val="bg2"/>
                </a:solidFill>
              </a:rPr>
            </a:br>
            <a:br>
              <a:rPr lang="en-US" sz="2600" dirty="0">
                <a:solidFill>
                  <a:schemeClr val="bg2"/>
                </a:solidFill>
                <a:sym typeface="Century Gothic"/>
              </a:rPr>
            </a:br>
            <a:r>
              <a:rPr lang="en-US" sz="2600" dirty="0">
                <a:solidFill>
                  <a:schemeClr val="bg2"/>
                </a:solidFill>
                <a:sym typeface="Century Gothic"/>
              </a:rPr>
              <a:t>Thank you to the S&amp;G subcommittee members:</a:t>
            </a:r>
          </a:p>
        </p:txBody>
      </p:sp>
    </p:spTree>
    <p:extLst>
      <p:ext uri="{BB962C8B-B14F-4D97-AF65-F5344CB8AC3E}">
        <p14:creationId xmlns:p14="http://schemas.microsoft.com/office/powerpoint/2010/main" val="180798030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4B75B-09C2-9FB4-052F-299371CC8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0175" y="1782970"/>
            <a:ext cx="4695825" cy="4483100"/>
          </a:xfrm>
        </p:spPr>
        <p:txBody>
          <a:bodyPr>
            <a:normAutofit/>
          </a:bodyPr>
          <a:lstStyle/>
          <a:p>
            <a:r>
              <a:rPr lang="en-US" sz="1800" dirty="0"/>
              <a:t>Who?</a:t>
            </a:r>
          </a:p>
          <a:p>
            <a:pPr lvl="1"/>
            <a:r>
              <a:rPr lang="en-US" sz="1800" dirty="0"/>
              <a:t>All external-facing employees</a:t>
            </a:r>
          </a:p>
          <a:p>
            <a:r>
              <a:rPr lang="en-US" sz="1800" dirty="0"/>
              <a:t>On What?</a:t>
            </a:r>
          </a:p>
          <a:p>
            <a:pPr lvl="1"/>
            <a:r>
              <a:rPr lang="en-US" sz="1800" dirty="0"/>
              <a:t>The insights process and roles</a:t>
            </a:r>
          </a:p>
          <a:p>
            <a:pPr lvl="1"/>
            <a:r>
              <a:rPr lang="en-US" sz="1800" dirty="0"/>
              <a:t>Understanding the importance of insight gathering</a:t>
            </a:r>
          </a:p>
          <a:p>
            <a:pPr lvl="1"/>
            <a:r>
              <a:rPr lang="en-US" sz="1800" dirty="0"/>
              <a:t>Identifying different sources for insights</a:t>
            </a:r>
          </a:p>
          <a:p>
            <a:pPr lvl="1"/>
            <a:r>
              <a:rPr lang="en-US" sz="1800" dirty="0"/>
              <a:t>How to effectively have insights generating conversations</a:t>
            </a:r>
          </a:p>
          <a:p>
            <a:pPr lvl="1"/>
            <a:r>
              <a:rPr lang="en-US" sz="1800" dirty="0"/>
              <a:t>Differentiating between insights and information</a:t>
            </a:r>
          </a:p>
          <a:p>
            <a:pPr lvl="1"/>
            <a:r>
              <a:rPr lang="en-US" sz="1800" dirty="0"/>
              <a:t>Current topics of interest</a:t>
            </a:r>
          </a:p>
          <a:p>
            <a:pPr lvl="1"/>
            <a:r>
              <a:rPr lang="en-US" sz="1800" dirty="0"/>
              <a:t>Logistics of insight reporting*</a:t>
            </a:r>
          </a:p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98717-4790-99DB-9E63-7A766D4A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185" y="406400"/>
            <a:ext cx="10183615" cy="1188546"/>
          </a:xfrm>
        </p:spPr>
        <p:txBody>
          <a:bodyPr/>
          <a:lstStyle/>
          <a:p>
            <a:r>
              <a:rPr lang="en-US" dirty="0"/>
              <a:t>Training is essential and should be sustainable and purposed for each team/audience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E0F0AA2-1F72-817F-52CF-37AB1BC6CEB9}"/>
              </a:ext>
            </a:extLst>
          </p:cNvPr>
          <p:cNvSpPr txBox="1">
            <a:spLocks/>
          </p:cNvSpPr>
          <p:nvPr/>
        </p:nvSpPr>
        <p:spPr>
          <a:xfrm>
            <a:off x="6104696" y="1782970"/>
            <a:ext cx="5928277" cy="448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Autofit/>
          </a:bodyPr>
          <a:lstStyle>
            <a:lvl1pPr marL="257175" marR="0" indent="-257175" algn="l" defTabSz="3429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747474"/>
                </a:solidFill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defRPr>
            </a:lvl1pPr>
            <a:lvl2pPr marL="592931" marR="0" indent="-250031" algn="l" defTabSz="3429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100" b="0" i="0" u="none" strike="noStrike" cap="none" spc="0" baseline="0">
                <a:solidFill>
                  <a:srgbClr val="747474"/>
                </a:solidFill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defRPr>
            </a:lvl2pPr>
            <a:lvl3pPr marL="925830" marR="0" indent="-240030" algn="l" defTabSz="3429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747474"/>
                </a:solidFill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defRPr>
            </a:lvl3pPr>
            <a:lvl4pPr marL="1305657" marR="0" indent="-276957" algn="l" defTabSz="3429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100" b="0" i="0" u="none" strike="noStrike" cap="none" spc="0" baseline="0">
                <a:solidFill>
                  <a:srgbClr val="747474"/>
                </a:solidFill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defRPr>
            </a:lvl4pPr>
            <a:lvl5pPr marL="1648557" marR="0" indent="-276957" algn="l" defTabSz="3429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2100" b="0" i="0" u="none" strike="noStrike" cap="none" spc="0" baseline="0">
                <a:solidFill>
                  <a:srgbClr val="747474"/>
                </a:solidFill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defRPr>
            </a:lvl5pPr>
            <a:lvl6pPr marL="1954529" marR="0" indent="-240029" algn="l" defTabSz="3429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747474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297429" marR="0" indent="-240029" algn="l" defTabSz="3429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747474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640329" marR="0" indent="-240029" algn="l" defTabSz="3429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747474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983229" marR="0" indent="-240029" algn="l" defTabSz="3429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747474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en-US" sz="1800" dirty="0"/>
              <a:t>Why?</a:t>
            </a:r>
          </a:p>
          <a:p>
            <a:pPr lvl="1" hangingPunct="1"/>
            <a:r>
              <a:rPr lang="en-US" sz="1800" dirty="0"/>
              <a:t>Trained employees are better able to gather quality insights</a:t>
            </a:r>
          </a:p>
          <a:p>
            <a:pPr lvl="1" hangingPunct="1"/>
            <a:r>
              <a:rPr lang="en-US" sz="1800" dirty="0"/>
              <a:t>Trained employees have a better understanding of the landscape, needs, and preferences of external stakeholders</a:t>
            </a:r>
          </a:p>
          <a:p>
            <a:pPr lvl="1" hangingPunct="1"/>
            <a:r>
              <a:rPr lang="en-US" sz="1800" dirty="0"/>
              <a:t>Trained employees engage in a more meaningful way with stakeholders</a:t>
            </a:r>
          </a:p>
          <a:p>
            <a:pPr lvl="1" hangingPunct="1"/>
            <a:r>
              <a:rPr lang="en-US" sz="1800" dirty="0"/>
              <a:t>Better insights lead to informed decision-making</a:t>
            </a:r>
          </a:p>
          <a:p>
            <a:pPr hangingPunct="1"/>
            <a:r>
              <a:rPr lang="en-US" sz="1800" dirty="0"/>
              <a:t>When?</a:t>
            </a:r>
          </a:p>
          <a:p>
            <a:pPr lvl="1" hangingPunct="1"/>
            <a:r>
              <a:rPr lang="en-US" sz="1800" dirty="0"/>
              <a:t>An onboarding</a:t>
            </a:r>
          </a:p>
          <a:p>
            <a:pPr lvl="1" hangingPunct="1"/>
            <a:r>
              <a:rPr lang="en-US" sz="1800" dirty="0"/>
              <a:t>Annually (refresher training)</a:t>
            </a:r>
          </a:p>
          <a:p>
            <a:pPr lvl="1" hangingPunct="1"/>
            <a:r>
              <a:rPr lang="en-US" sz="1800" dirty="0"/>
              <a:t>When processes change</a:t>
            </a:r>
          </a:p>
          <a:p>
            <a:pPr lvl="1" hangingPunct="1"/>
            <a:r>
              <a:rPr lang="en-US" sz="1800" dirty="0"/>
              <a:t>When key topics or questions change</a:t>
            </a:r>
          </a:p>
        </p:txBody>
      </p:sp>
    </p:spTree>
    <p:extLst>
      <p:ext uri="{BB962C8B-B14F-4D97-AF65-F5344CB8AC3E}">
        <p14:creationId xmlns:p14="http://schemas.microsoft.com/office/powerpoint/2010/main" val="81591298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7669D-CF0B-2FD1-6E0A-668CAA92E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9673" y="1642380"/>
            <a:ext cx="9678636" cy="4560891"/>
          </a:xfrm>
        </p:spPr>
        <p:txBody>
          <a:bodyPr>
            <a:normAutofit/>
          </a:bodyPr>
          <a:lstStyle/>
          <a:p>
            <a:r>
              <a:rPr lang="en-US" sz="2200" dirty="0"/>
              <a:t>Topics for field force training might include:</a:t>
            </a:r>
          </a:p>
          <a:p>
            <a:pPr lvl="1"/>
            <a:r>
              <a:rPr lang="en-US" sz="2200" dirty="0"/>
              <a:t>Insight versus information</a:t>
            </a:r>
          </a:p>
          <a:p>
            <a:pPr lvl="1"/>
            <a:r>
              <a:rPr lang="en-US" sz="2200" dirty="0"/>
              <a:t>How to have productive insight conversations</a:t>
            </a:r>
          </a:p>
          <a:p>
            <a:pPr lvl="1"/>
            <a:r>
              <a:rPr lang="en-US" sz="2200" dirty="0"/>
              <a:t>How questions are developed and organized (KITs, etc.) and why</a:t>
            </a:r>
          </a:p>
          <a:p>
            <a:pPr lvl="1"/>
            <a:r>
              <a:rPr lang="en-US" sz="2200" dirty="0"/>
              <a:t>How to identify trends </a:t>
            </a:r>
          </a:p>
          <a:p>
            <a:pPr lvl="1"/>
            <a:r>
              <a:rPr lang="en-US" sz="2200" dirty="0"/>
              <a:t>How trends lead to action and action to impact</a:t>
            </a:r>
          </a:p>
          <a:p>
            <a:pPr lvl="1"/>
            <a:r>
              <a:rPr lang="en-US" sz="2200" dirty="0"/>
              <a:t>How to document insights - using platform/tools (as appropriate) – to support the process and decrease manual work</a:t>
            </a:r>
          </a:p>
          <a:p>
            <a:pPr lvl="1"/>
            <a:r>
              <a:rPr lang="en-US" sz="2200" dirty="0"/>
              <a:t>How findings will be analyzed and by whom</a:t>
            </a:r>
          </a:p>
          <a:p>
            <a:pPr lvl="1"/>
            <a:r>
              <a:rPr lang="en-US" sz="2200" dirty="0"/>
              <a:t>How the teams will receive feedback about insights and the impact</a:t>
            </a:r>
          </a:p>
          <a:p>
            <a:pPr lvl="1"/>
            <a:r>
              <a:rPr lang="en-US" sz="2200" dirty="0"/>
              <a:t>How they will be measured (on Quality not Quantity)</a:t>
            </a:r>
          </a:p>
          <a:p>
            <a:endParaRPr lang="en-US"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9F162C-4F9D-6D43-BC17-388282779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185" y="406400"/>
            <a:ext cx="10183615" cy="1188546"/>
          </a:xfrm>
        </p:spPr>
        <p:txBody>
          <a:bodyPr/>
          <a:lstStyle/>
          <a:p>
            <a:r>
              <a:rPr lang="en-US" dirty="0"/>
              <a:t>Field force training is particularly important</a:t>
            </a:r>
          </a:p>
        </p:txBody>
      </p:sp>
    </p:spTree>
    <p:extLst>
      <p:ext uri="{BB962C8B-B14F-4D97-AF65-F5344CB8AC3E}">
        <p14:creationId xmlns:p14="http://schemas.microsoft.com/office/powerpoint/2010/main" val="350737958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 noGrp="1"/>
          </p:cNvSpPr>
          <p:nvPr>
            <p:ph type="title"/>
          </p:nvPr>
        </p:nvSpPr>
        <p:spPr>
          <a:xfrm>
            <a:off x="5445256" y="2481229"/>
            <a:ext cx="5881874" cy="1441413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53745">
              <a:defRPr sz="5402"/>
            </a:pPr>
            <a:r>
              <a:rPr lang="en-US" sz="3600" i="1" dirty="0"/>
              <a:t>4. Collect insight data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41251350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4B75B-09C2-9FB4-052F-299371CC8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0175" y="1708150"/>
            <a:ext cx="5543964" cy="4560888"/>
          </a:xfrm>
        </p:spPr>
        <p:txBody>
          <a:bodyPr>
            <a:normAutofit/>
          </a:bodyPr>
          <a:lstStyle/>
          <a:p>
            <a:r>
              <a:rPr lang="en-US" dirty="0"/>
              <a:t>An efficient process coordinates collection (against KITs &amp; KIQs) across siloes of activity</a:t>
            </a:r>
          </a:p>
          <a:p>
            <a:pPr lvl="1"/>
            <a:r>
              <a:rPr lang="en-US" dirty="0"/>
              <a:t>Field force 1:1s</a:t>
            </a:r>
          </a:p>
          <a:p>
            <a:pPr lvl="1"/>
            <a:r>
              <a:rPr lang="en-US" dirty="0"/>
              <a:t>Meetings (ad boards, etc.)</a:t>
            </a:r>
          </a:p>
          <a:p>
            <a:pPr lvl="1"/>
            <a:r>
              <a:rPr lang="en-US" dirty="0"/>
              <a:t>Congresses </a:t>
            </a:r>
          </a:p>
          <a:p>
            <a:pPr lvl="1"/>
            <a:r>
              <a:rPr lang="en-US" dirty="0"/>
              <a:t>Social listening</a:t>
            </a:r>
          </a:p>
          <a:p>
            <a:pPr lvl="1"/>
            <a:r>
              <a:rPr lang="en-US" dirty="0"/>
              <a:t>Other insight activities </a:t>
            </a:r>
          </a:p>
          <a:p>
            <a:r>
              <a:rPr lang="en-US" dirty="0"/>
              <a:t>Who will collect what?</a:t>
            </a:r>
          </a:p>
          <a:p>
            <a:r>
              <a:rPr lang="en-US" dirty="0"/>
              <a:t>How will data be reported so that it can be integrated and analyzed?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98717-4790-99DB-9E63-7A766D4A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185" y="406400"/>
            <a:ext cx="10183615" cy="1188546"/>
          </a:xfrm>
        </p:spPr>
        <p:txBody>
          <a:bodyPr>
            <a:normAutofit/>
          </a:bodyPr>
          <a:lstStyle/>
          <a:p>
            <a:r>
              <a:rPr lang="en-US" dirty="0"/>
              <a:t>Coordinate and execute collection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7C4604-E1E2-BC0E-C186-48B84BE8A9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5682" y="1786990"/>
            <a:ext cx="4290009" cy="427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4877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4B75B-09C2-9FB4-052F-299371CC8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0175" y="1708150"/>
            <a:ext cx="5596973" cy="4560888"/>
          </a:xfrm>
        </p:spPr>
        <p:txBody>
          <a:bodyPr>
            <a:normAutofit/>
          </a:bodyPr>
          <a:lstStyle/>
          <a:p>
            <a:r>
              <a:rPr lang="en-US" dirty="0"/>
              <a:t>Recommend targets for engagement </a:t>
            </a:r>
            <a:br>
              <a:rPr lang="en-US" dirty="0"/>
            </a:br>
            <a:r>
              <a:rPr lang="en-US" dirty="0"/>
              <a:t>based on their ability to:</a:t>
            </a:r>
          </a:p>
          <a:p>
            <a:pPr lvl="1"/>
            <a:r>
              <a:rPr lang="en-US" dirty="0"/>
              <a:t>Address specific KITs and KIQs</a:t>
            </a:r>
          </a:p>
          <a:p>
            <a:pPr lvl="1"/>
            <a:r>
              <a:rPr lang="en-US" dirty="0"/>
              <a:t>Help you understand the overall community </a:t>
            </a:r>
          </a:p>
          <a:p>
            <a:r>
              <a:rPr lang="en-US" dirty="0"/>
              <a:t>Work collaboratively to determine optimal engagement strategy:</a:t>
            </a:r>
          </a:p>
          <a:p>
            <a:pPr lvl="1"/>
            <a:r>
              <a:rPr lang="en-US" dirty="0"/>
              <a:t>Group engagements around key topics (meetings, ad boards, etc.)</a:t>
            </a:r>
          </a:p>
          <a:p>
            <a:pPr lvl="1"/>
            <a:r>
              <a:rPr lang="en-US" dirty="0"/>
              <a:t>Field Force 1:1’s to complement meetings and build key relationships </a:t>
            </a:r>
          </a:p>
          <a:p>
            <a:pPr lvl="1"/>
            <a:r>
              <a:rPr lang="en-US" dirty="0"/>
              <a:t>Congress activity </a:t>
            </a:r>
          </a:p>
          <a:p>
            <a:pPr lvl="1"/>
            <a:r>
              <a:rPr lang="en-US" dirty="0"/>
              <a:t>Social listening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98717-4790-99DB-9E63-7A766D4A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185" y="406400"/>
            <a:ext cx="10183615" cy="1188546"/>
          </a:xfrm>
        </p:spPr>
        <p:txBody>
          <a:bodyPr>
            <a:normAutofit/>
          </a:bodyPr>
          <a:lstStyle/>
          <a:p>
            <a:r>
              <a:rPr lang="en-US" dirty="0"/>
              <a:t>Collection strategy optimizes use of resources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5BEA0-FEE4-C2A0-7690-5485E6913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5682" y="1801964"/>
            <a:ext cx="4329955" cy="429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4775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4B75B-09C2-9FB4-052F-299371CC8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9672" y="1708640"/>
            <a:ext cx="10515601" cy="4560891"/>
          </a:xfrm>
        </p:spPr>
        <p:txBody>
          <a:bodyPr>
            <a:normAutofit/>
          </a:bodyPr>
          <a:lstStyle/>
          <a:p>
            <a:r>
              <a:rPr lang="en-US" sz="2200" dirty="0"/>
              <a:t>”Top KOLs” are not omniscient experts on everything</a:t>
            </a:r>
          </a:p>
          <a:p>
            <a:pPr lvl="1"/>
            <a:r>
              <a:rPr lang="en-US" sz="2200" dirty="0"/>
              <a:t>Don’t rely on the same external experts to answer every question</a:t>
            </a:r>
          </a:p>
          <a:p>
            <a:r>
              <a:rPr lang="en-US" sz="2200" dirty="0"/>
              <a:t>Ideally, optimal sources are Identified for each need/question </a:t>
            </a:r>
          </a:p>
          <a:p>
            <a:r>
              <a:rPr lang="en-US" sz="2200" dirty="0"/>
              <a:t>Sources are not necessarily individuals:</a:t>
            </a:r>
          </a:p>
          <a:p>
            <a:pPr lvl="1"/>
            <a:r>
              <a:rPr lang="en-US" sz="2200" dirty="0"/>
              <a:t>Organizations (advocacy groups)</a:t>
            </a:r>
          </a:p>
          <a:p>
            <a:pPr lvl="1"/>
            <a:r>
              <a:rPr lang="en-US" sz="2200" dirty="0"/>
              <a:t>Events (relevant congresses)</a:t>
            </a:r>
          </a:p>
          <a:p>
            <a:pPr lvl="1"/>
            <a:r>
              <a:rPr lang="en-US" sz="2200" dirty="0"/>
              <a:t>Social media accounts/channels</a:t>
            </a:r>
          </a:p>
          <a:p>
            <a:r>
              <a:rPr lang="en-US" sz="2200" dirty="0"/>
              <a:t>Always think about diversity of voices to avoid </a:t>
            </a:r>
            <a:r>
              <a:rPr lang="en-US" sz="2200" dirty="0" err="1"/>
              <a:t>blindspots</a:t>
            </a:r>
            <a:r>
              <a:rPr lang="en-US" sz="2200" dirty="0"/>
              <a:t>:</a:t>
            </a:r>
          </a:p>
          <a:p>
            <a:pPr lvl="1"/>
            <a:r>
              <a:rPr lang="en-US" sz="2200" dirty="0"/>
              <a:t>Who haven’t we spoken with?</a:t>
            </a:r>
          </a:p>
          <a:p>
            <a:pPr lvl="1"/>
            <a:r>
              <a:rPr lang="en-US" sz="2200" dirty="0"/>
              <a:t>Are we targeting external stakeholders who can provide the "real" view?</a:t>
            </a:r>
          </a:p>
          <a:p>
            <a:endParaRPr lang="en-US"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98717-4790-99DB-9E63-7A766D4A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951" y="406400"/>
            <a:ext cx="9009546" cy="1189038"/>
          </a:xfrm>
        </p:spPr>
        <p:txBody>
          <a:bodyPr>
            <a:normAutofit/>
          </a:bodyPr>
          <a:lstStyle/>
          <a:p>
            <a:r>
              <a:rPr lang="en-US" dirty="0"/>
              <a:t>Direct specific questions to the most likely sources of insight</a:t>
            </a:r>
          </a:p>
        </p:txBody>
      </p:sp>
    </p:spTree>
    <p:extLst>
      <p:ext uri="{BB962C8B-B14F-4D97-AF65-F5344CB8AC3E}">
        <p14:creationId xmlns:p14="http://schemas.microsoft.com/office/powerpoint/2010/main" val="4231426679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4B75B-09C2-9FB4-052F-299371CC8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0175" y="1708150"/>
            <a:ext cx="5755999" cy="47434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Knowing where to look for insights requires understanding all activities across the community (scientific, medical, online, etc.) </a:t>
            </a:r>
          </a:p>
          <a:p>
            <a:r>
              <a:rPr lang="en-US" dirty="0"/>
              <a:t>Gathering insights is like networking, so human relationships are key:</a:t>
            </a:r>
          </a:p>
          <a:p>
            <a:pPr lvl="1"/>
            <a:r>
              <a:rPr lang="en-US" dirty="0"/>
              <a:t>Who is best connected to the things you need to know about?</a:t>
            </a:r>
          </a:p>
          <a:p>
            <a:pPr lvl="1"/>
            <a:r>
              <a:rPr lang="en-US" dirty="0"/>
              <a:t>Who should you have relationships with to keep tabs on topics? </a:t>
            </a:r>
          </a:p>
          <a:p>
            <a:pPr lvl="1"/>
            <a:r>
              <a:rPr lang="en-US" dirty="0"/>
              <a:t>What parts of the community are you not well-connected to?</a:t>
            </a:r>
          </a:p>
          <a:p>
            <a:r>
              <a:rPr lang="en-US" dirty="0"/>
              <a:t>Your insight network determines how much you know, how quickly you know it and how reliable the data is.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98717-4790-99DB-9E63-7A766D4A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185" y="406400"/>
            <a:ext cx="10183615" cy="1188546"/>
          </a:xfrm>
        </p:spPr>
        <p:txBody>
          <a:bodyPr/>
          <a:lstStyle/>
          <a:p>
            <a:r>
              <a:rPr lang="en-US" dirty="0"/>
              <a:t>The insight landscape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CB68EB-58BA-5F17-9081-9A82B9A0F6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2766" y="1747064"/>
            <a:ext cx="4220679" cy="429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41326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4B75B-09C2-9FB4-052F-299371CC8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0176" y="1708149"/>
            <a:ext cx="5827102" cy="4904685"/>
          </a:xfrm>
        </p:spPr>
        <p:txBody>
          <a:bodyPr>
            <a:normAutofit/>
          </a:bodyPr>
          <a:lstStyle/>
          <a:p>
            <a:r>
              <a:rPr lang="en-US" sz="2000" dirty="0"/>
              <a:t>Field data is a cornerstone of insights data</a:t>
            </a:r>
          </a:p>
          <a:p>
            <a:r>
              <a:rPr lang="en-US" sz="2000" dirty="0"/>
              <a:t>Identify and engage individuals and groups who can address specific KIT/KIQs</a:t>
            </a:r>
          </a:p>
          <a:p>
            <a:r>
              <a:rPr lang="en-US" sz="2000" dirty="0"/>
              <a:t>Ensure full context is provided to field staff prior to 1:1’s (scientific, medical, social, peer and industry info)</a:t>
            </a:r>
          </a:p>
          <a:p>
            <a:r>
              <a:rPr lang="en-US" sz="2000" dirty="0"/>
              <a:t>Ensure that questions passed to the field are aligned with KIT/Qs</a:t>
            </a:r>
          </a:p>
          <a:p>
            <a:r>
              <a:rPr lang="en-US" sz="2000" dirty="0"/>
              <a:t>Optimize field data system to align with KIT/KIQs and allow integration with other data during analysis </a:t>
            </a:r>
          </a:p>
          <a:p>
            <a:r>
              <a:rPr lang="en-US" sz="2000" dirty="0"/>
              <a:t>Consider platform integration needs or manual process steps required to effectively process, integrate and analyze field data with other data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98717-4790-99DB-9E63-7A766D4A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185" y="406400"/>
            <a:ext cx="10183615" cy="1188546"/>
          </a:xfrm>
        </p:spPr>
        <p:txBody>
          <a:bodyPr/>
          <a:lstStyle/>
          <a:p>
            <a:r>
              <a:rPr lang="en-US" dirty="0"/>
              <a:t>Plan and execute field engagements</a:t>
            </a:r>
          </a:p>
        </p:txBody>
      </p:sp>
      <p:pic>
        <p:nvPicPr>
          <p:cNvPr id="7" name="Picture 6" descr="A person talking on a cell phone&#10;&#10;Description automatically generated with medium confidence">
            <a:extLst>
              <a:ext uri="{FF2B5EF4-FFF2-40B4-BE49-F238E27FC236}">
                <a16:creationId xmlns:a16="http://schemas.microsoft.com/office/drawing/2014/main" id="{105F80B0-7021-F1D2-F9A8-5551773AED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7948" y="1799938"/>
            <a:ext cx="4386227" cy="441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2296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4B75B-09C2-9FB4-052F-299371CC8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0175" y="1708150"/>
            <a:ext cx="6312590" cy="4560888"/>
          </a:xfrm>
        </p:spPr>
        <p:txBody>
          <a:bodyPr>
            <a:noAutofit/>
          </a:bodyPr>
          <a:lstStyle/>
          <a:p>
            <a:r>
              <a:rPr lang="en-US" sz="1900" dirty="0"/>
              <a:t>Meetings are another pillar of insight collection</a:t>
            </a:r>
          </a:p>
          <a:p>
            <a:r>
              <a:rPr lang="en-US" sz="1900" dirty="0"/>
              <a:t>Plan to optimize key factors:</a:t>
            </a:r>
          </a:p>
          <a:p>
            <a:pPr lvl="1"/>
            <a:r>
              <a:rPr lang="en-US" sz="1900" b="1" dirty="0"/>
              <a:t>Focus</a:t>
            </a:r>
            <a:r>
              <a:rPr lang="en-US" sz="1900" dirty="0"/>
              <a:t>. Plan meetings to address specific questions (KIT/KIQs)</a:t>
            </a:r>
          </a:p>
          <a:p>
            <a:pPr lvl="1"/>
            <a:r>
              <a:rPr lang="en-US" sz="1900" b="1" dirty="0"/>
              <a:t>Specificity</a:t>
            </a:r>
            <a:r>
              <a:rPr lang="en-US" sz="1900" dirty="0"/>
              <a:t>. Select optimal attendees</a:t>
            </a:r>
          </a:p>
          <a:p>
            <a:pPr lvl="1"/>
            <a:r>
              <a:rPr lang="en-US" sz="1900" b="1" dirty="0"/>
              <a:t>Productivity</a:t>
            </a:r>
            <a:r>
              <a:rPr lang="en-US" sz="1900" dirty="0"/>
              <a:t>. Combine live, virtual and asynchronous meetings for best use of time</a:t>
            </a:r>
          </a:p>
          <a:p>
            <a:pPr lvl="1"/>
            <a:r>
              <a:rPr lang="en-US" sz="1900" b="1" dirty="0"/>
              <a:t>Effectiveness</a:t>
            </a:r>
            <a:r>
              <a:rPr lang="en-US" sz="1900" dirty="0"/>
              <a:t>. Use experienced moderators</a:t>
            </a:r>
          </a:p>
          <a:p>
            <a:pPr lvl="1"/>
            <a:r>
              <a:rPr lang="en-US" sz="1900" b="1" dirty="0"/>
              <a:t>Efficiency</a:t>
            </a:r>
            <a:r>
              <a:rPr lang="en-US" sz="1900" dirty="0"/>
              <a:t>: Plan for obstacles like time zones, language and culture barriers</a:t>
            </a:r>
          </a:p>
          <a:p>
            <a:pPr lvl="1"/>
            <a:r>
              <a:rPr lang="en-US" sz="1900" b="1" dirty="0"/>
              <a:t>Speed</a:t>
            </a:r>
            <a:r>
              <a:rPr lang="en-US" sz="1900" dirty="0"/>
              <a:t>: Plan for rapid and structure reporting </a:t>
            </a:r>
          </a:p>
          <a:p>
            <a:r>
              <a:rPr lang="en-US" sz="1900" dirty="0"/>
              <a:t>Many types of meetings can be tied into the insight process:</a:t>
            </a:r>
          </a:p>
          <a:p>
            <a:pPr lvl="1"/>
            <a:r>
              <a:rPr lang="en-US" sz="1900" dirty="0"/>
              <a:t>Internal brainstorming meetings</a:t>
            </a:r>
          </a:p>
          <a:p>
            <a:pPr lvl="1"/>
            <a:r>
              <a:rPr lang="en-US" sz="1900" dirty="0"/>
              <a:t>Med Info literature reviews, etc. </a:t>
            </a:r>
          </a:p>
          <a:p>
            <a:endParaRPr lang="en-US" sz="19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98717-4790-99DB-9E63-7A766D4A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185" y="406400"/>
            <a:ext cx="10183615" cy="1188546"/>
          </a:xfrm>
        </p:spPr>
        <p:txBody>
          <a:bodyPr>
            <a:normAutofit/>
          </a:bodyPr>
          <a:lstStyle/>
          <a:p>
            <a:r>
              <a:rPr lang="en-US" dirty="0"/>
              <a:t>Plan and execute a meetings strategy (ad boards, etc.)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493396-0591-3F17-64B1-C3342AF7CB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7565" y="1798506"/>
            <a:ext cx="3917092" cy="395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29513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4B75B-09C2-9FB4-052F-299371CC8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9672" y="1708640"/>
            <a:ext cx="10515601" cy="4560891"/>
          </a:xfrm>
        </p:spPr>
        <p:txBody>
          <a:bodyPr>
            <a:normAutofit/>
          </a:bodyPr>
          <a:lstStyle/>
          <a:p>
            <a:r>
              <a:rPr lang="en-US" dirty="0"/>
              <a:t>Social media is a rich and important source of insight data and should not be left out</a:t>
            </a:r>
          </a:p>
          <a:p>
            <a:r>
              <a:rPr lang="en-US" dirty="0"/>
              <a:t>Legitimate scientific and medical exchange occurs online</a:t>
            </a:r>
          </a:p>
          <a:p>
            <a:r>
              <a:rPr lang="en-US" dirty="0"/>
              <a:t>Scientific experts, HCPs and patients interact continuously</a:t>
            </a:r>
          </a:p>
          <a:p>
            <a:r>
              <a:rPr lang="en-US" dirty="0"/>
              <a:t>Effective social listening platforms follow these conversations and provide real time insights enabling:</a:t>
            </a:r>
          </a:p>
          <a:p>
            <a:pPr lvl="1"/>
            <a:r>
              <a:rPr lang="en-US" dirty="0"/>
              <a:t>Tracking of scientific and medical leaders online</a:t>
            </a:r>
          </a:p>
          <a:p>
            <a:pPr lvl="1"/>
            <a:r>
              <a:rPr lang="en-US" dirty="0"/>
              <a:t>Identification of important and trending topics </a:t>
            </a:r>
          </a:p>
          <a:p>
            <a:pPr lvl="1"/>
            <a:r>
              <a:rPr lang="en-US" dirty="0"/>
              <a:t>Opportunities to follow up with face-to-face engagement (particularly at congresses)</a:t>
            </a:r>
          </a:p>
          <a:p>
            <a:pPr lvl="1"/>
            <a:r>
              <a:rPr lang="en-US" dirty="0"/>
              <a:t>Identification of KIT-relevant content for incorporation into analysis and reporting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98717-4790-99DB-9E63-7A766D4A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185" y="406400"/>
            <a:ext cx="10183615" cy="1188546"/>
          </a:xfrm>
        </p:spPr>
        <p:txBody>
          <a:bodyPr/>
          <a:lstStyle/>
          <a:p>
            <a:r>
              <a:rPr lang="en-US" dirty="0"/>
              <a:t>Plan and execute social listening </a:t>
            </a:r>
          </a:p>
        </p:txBody>
      </p:sp>
    </p:spTree>
    <p:extLst>
      <p:ext uri="{BB962C8B-B14F-4D97-AF65-F5344CB8AC3E}">
        <p14:creationId xmlns:p14="http://schemas.microsoft.com/office/powerpoint/2010/main" val="164831093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12091D-AF34-BF2E-5078-63852281A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9672" y="1708640"/>
            <a:ext cx="10515601" cy="4560891"/>
          </a:xfrm>
        </p:spPr>
        <p:txBody>
          <a:bodyPr/>
          <a:lstStyle/>
          <a:p>
            <a:r>
              <a:rPr lang="en-US" dirty="0"/>
              <a:t>Ensure accurate, consistent language for discussing medical insights</a:t>
            </a:r>
          </a:p>
          <a:p>
            <a:r>
              <a:rPr lang="en-US" dirty="0"/>
              <a:t>Provide a framework for developing, diagnosing and improving insights processes </a:t>
            </a:r>
          </a:p>
          <a:p>
            <a:r>
              <a:rPr lang="en-US" dirty="0"/>
              <a:t>Provide a foundation for training for both field and home office </a:t>
            </a:r>
          </a:p>
          <a:p>
            <a:r>
              <a:rPr lang="en-US" dirty="0"/>
              <a:t>Provide a framework to integrate</a:t>
            </a:r>
            <a:br>
              <a:rPr lang="en-US" dirty="0"/>
            </a:br>
            <a:r>
              <a:rPr lang="en-US" dirty="0"/>
              <a:t>all departments/activities into the insights process</a:t>
            </a:r>
          </a:p>
          <a:p>
            <a:r>
              <a:rPr lang="en-US" dirty="0"/>
              <a:t>Improve delivery of actionable insights that demonstrate the value of Medical Affairs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73A827-A61A-6BDC-C93F-9EE9BCF0A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185" y="406400"/>
            <a:ext cx="10183615" cy="1188546"/>
          </a:xfrm>
        </p:spPr>
        <p:txBody>
          <a:bodyPr/>
          <a:lstStyle/>
          <a:p>
            <a:r>
              <a:rPr lang="en-US" dirty="0"/>
              <a:t>Rationale and purpose</a:t>
            </a:r>
          </a:p>
        </p:txBody>
      </p:sp>
    </p:spTree>
    <p:extLst>
      <p:ext uri="{BB962C8B-B14F-4D97-AF65-F5344CB8AC3E}">
        <p14:creationId xmlns:p14="http://schemas.microsoft.com/office/powerpoint/2010/main" val="157684046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 noGrp="1"/>
          </p:cNvSpPr>
          <p:nvPr>
            <p:ph type="title"/>
          </p:nvPr>
        </p:nvSpPr>
        <p:spPr>
          <a:xfrm>
            <a:off x="5445256" y="2481229"/>
            <a:ext cx="5881874" cy="1441413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53745">
              <a:defRPr sz="5402"/>
            </a:pPr>
            <a:r>
              <a:rPr lang="en-US" sz="3600" i="1" dirty="0"/>
              <a:t>5. Analyze insight data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651052910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4B75B-09C2-9FB4-052F-299371CC8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0175" y="1708150"/>
            <a:ext cx="5663234" cy="5474528"/>
          </a:xfrm>
        </p:spPr>
        <p:txBody>
          <a:bodyPr>
            <a:normAutofit/>
          </a:bodyPr>
          <a:lstStyle/>
          <a:p>
            <a:r>
              <a:rPr lang="en-US" dirty="0"/>
              <a:t>Effective analysis starts by: </a:t>
            </a:r>
          </a:p>
          <a:p>
            <a:pPr lvl="1"/>
            <a:r>
              <a:rPr lang="en-US" dirty="0"/>
              <a:t>Bringing all available data together in one place</a:t>
            </a:r>
          </a:p>
          <a:p>
            <a:pPr lvl="1"/>
            <a:r>
              <a:rPr lang="en-US" dirty="0"/>
              <a:t>Organizing it so that all data related to each topic and question is side-by-side</a:t>
            </a:r>
          </a:p>
          <a:p>
            <a:r>
              <a:rPr lang="en-US" dirty="0"/>
              <a:t>KIT/KIQ structure facilitates this by providing: </a:t>
            </a:r>
          </a:p>
          <a:p>
            <a:pPr lvl="1"/>
            <a:r>
              <a:rPr lang="en-US" dirty="0"/>
              <a:t>A structure for efficient manual processing </a:t>
            </a:r>
          </a:p>
          <a:p>
            <a:pPr lvl="1"/>
            <a:r>
              <a:rPr lang="en-US" dirty="0"/>
              <a:t>A pathway for automation</a:t>
            </a:r>
          </a:p>
          <a:p>
            <a:r>
              <a:rPr lang="en-US" dirty="0"/>
              <a:t>May be a multi-step process (MSLs process field data, etc.)</a:t>
            </a:r>
          </a:p>
          <a:p>
            <a:r>
              <a:rPr lang="en-US" dirty="0"/>
              <a:t>Organized data facilitates analysis by the team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98717-4790-99DB-9E63-7A766D4A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185" y="406400"/>
            <a:ext cx="10183615" cy="1188546"/>
          </a:xfrm>
        </p:spPr>
        <p:txBody>
          <a:bodyPr/>
          <a:lstStyle/>
          <a:p>
            <a:r>
              <a:rPr lang="en-US" dirty="0"/>
              <a:t>Organize and integrate data</a:t>
            </a:r>
          </a:p>
        </p:txBody>
      </p:sp>
      <p:pic>
        <p:nvPicPr>
          <p:cNvPr id="5" name="Picture 4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FF4DB135-B7A5-FE9B-541D-52D577F63F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0051" y="1804086"/>
            <a:ext cx="3894663" cy="39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52606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4B75B-09C2-9FB4-052F-299371CC8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9673" y="1708640"/>
            <a:ext cx="5563836" cy="4742960"/>
          </a:xfrm>
        </p:spPr>
        <p:txBody>
          <a:bodyPr>
            <a:normAutofit/>
          </a:bodyPr>
          <a:lstStyle/>
          <a:p>
            <a:r>
              <a:rPr lang="en-US" sz="2200" dirty="0"/>
              <a:t>Good AI engines can efficiently analyze data from meetings, field engagements and even social listening to identify concepts, sentiment and trends.</a:t>
            </a:r>
          </a:p>
          <a:p>
            <a:r>
              <a:rPr lang="en-US" sz="2200" dirty="0"/>
              <a:t>Good systems can discover new topics and issues</a:t>
            </a:r>
          </a:p>
          <a:p>
            <a:r>
              <a:rPr lang="en-US" sz="2200" dirty="0"/>
              <a:t>AI can save you time, organizing raw data into structured reports that respond to KITs and KIQs </a:t>
            </a:r>
          </a:p>
          <a:p>
            <a:r>
              <a:rPr lang="en-US" sz="2200" dirty="0"/>
              <a:t>Systems are complex and rely on being trained-for-purpose; they should be evaluated carefully</a:t>
            </a:r>
          </a:p>
          <a:p>
            <a:r>
              <a:rPr lang="en-US" sz="2200" dirty="0"/>
              <a:t>AI cannot recommend strategic actions</a:t>
            </a:r>
          </a:p>
          <a:p>
            <a:endParaRPr lang="en-US"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98717-4790-99DB-9E63-7A766D4A9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tools can help organize data and identify key topics and trends.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903F5A-E0C6-B5F0-D8CD-84C8C2F9F0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0488" y="1350533"/>
            <a:ext cx="4479234" cy="439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1403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4B75B-09C2-9FB4-052F-299371CC8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9673" y="1708640"/>
            <a:ext cx="5597476" cy="4612647"/>
          </a:xfrm>
        </p:spPr>
        <p:txBody>
          <a:bodyPr>
            <a:normAutofit/>
          </a:bodyPr>
          <a:lstStyle/>
          <a:p>
            <a:r>
              <a:rPr lang="en-US" dirty="0"/>
              <a:t>The insight team must convene to review all the data (hopefully, organized by KITs/KIQs) and:</a:t>
            </a:r>
          </a:p>
          <a:p>
            <a:pPr lvl="1"/>
            <a:r>
              <a:rPr lang="en-US" dirty="0"/>
              <a:t>Add comments and thoughts</a:t>
            </a:r>
          </a:p>
          <a:p>
            <a:pPr lvl="1"/>
            <a:r>
              <a:rPr lang="en-US" dirty="0"/>
              <a:t>Identify insights related to topics and questions, trends or new questions</a:t>
            </a:r>
          </a:p>
          <a:p>
            <a:pPr lvl="1"/>
            <a:r>
              <a:rPr lang="en-US" b="1" dirty="0"/>
              <a:t>Identify implications for the business </a:t>
            </a:r>
          </a:p>
          <a:p>
            <a:pPr lvl="1"/>
            <a:r>
              <a:rPr lang="en-US" b="1" dirty="0"/>
              <a:t>Recommend potential actions </a:t>
            </a:r>
          </a:p>
          <a:p>
            <a:r>
              <a:rPr lang="en-US" dirty="0"/>
              <a:t>Include relevant SMEs from across included business functions (Med Info, HEOR/Market Access, etc.)</a:t>
            </a:r>
          </a:p>
          <a:p>
            <a:r>
              <a:rPr lang="en-US" dirty="0"/>
              <a:t>Analysis timing must be planned to support the desired cadence 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98717-4790-99DB-9E63-7A766D4A9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Once data is organized it must be analyzed to uncover actionable insights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FC2278-3E9C-C37D-B5C2-6F13765970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2335" y="1810431"/>
            <a:ext cx="3904736" cy="388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87348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4B75B-09C2-9FB4-052F-299371CC8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0175" y="1708150"/>
            <a:ext cx="5636729" cy="4560888"/>
          </a:xfrm>
        </p:spPr>
        <p:txBody>
          <a:bodyPr>
            <a:normAutofit/>
          </a:bodyPr>
          <a:lstStyle/>
          <a:p>
            <a:r>
              <a:rPr lang="en-US" dirty="0"/>
              <a:t>Analysis can be run as a meeting process using live and/or asynchronous methods</a:t>
            </a:r>
          </a:p>
          <a:p>
            <a:r>
              <a:rPr lang="en-US" dirty="0"/>
              <a:t>Collaborative platforms can be used to review data, gather input and elicit thoughts</a:t>
            </a:r>
          </a:p>
          <a:p>
            <a:r>
              <a:rPr lang="en-US" dirty="0"/>
              <a:t>Asynchronous platforms (or shareware) can facilitate efficient collaboration over time, across time zones, and can eliminate calendar and language obstacles</a:t>
            </a:r>
          </a:p>
          <a:p>
            <a:r>
              <a:rPr lang="en-US" dirty="0"/>
              <a:t>Speed (time to insights) is important!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98717-4790-99DB-9E63-7A766D4A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185" y="406400"/>
            <a:ext cx="10183615" cy="1188546"/>
          </a:xfrm>
        </p:spPr>
        <p:txBody>
          <a:bodyPr/>
          <a:lstStyle/>
          <a:p>
            <a:r>
              <a:rPr lang="en-US" dirty="0"/>
              <a:t>The analysis process is collaborative and must be organized to deliver actionable insights</a:t>
            </a:r>
          </a:p>
        </p:txBody>
      </p:sp>
      <p:pic>
        <p:nvPicPr>
          <p:cNvPr id="5" name="Picture 4" descr="A group of people working on laptops&#10;&#10;Description automatically generated with low confidence">
            <a:extLst>
              <a:ext uri="{FF2B5EF4-FFF2-40B4-BE49-F238E27FC236}">
                <a16:creationId xmlns:a16="http://schemas.microsoft.com/office/drawing/2014/main" id="{190C58F7-4762-FCD3-250D-41C72EA96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2335" y="1806782"/>
            <a:ext cx="3892378" cy="388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57764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4B75B-09C2-9FB4-052F-299371CC8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9672" y="1708640"/>
            <a:ext cx="10792328" cy="456089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Significant findings should always be reported immediately</a:t>
            </a:r>
          </a:p>
          <a:p>
            <a:r>
              <a:rPr lang="en-US" dirty="0"/>
              <a:t>Ideally, reported data can be monitored as it’s gathered, via centralized insight data hub and dashboards</a:t>
            </a:r>
          </a:p>
          <a:p>
            <a:r>
              <a:rPr lang="en-US" dirty="0"/>
              <a:t>The final insight product should report results of analysis and should</a:t>
            </a:r>
          </a:p>
          <a:p>
            <a:pPr lvl="1"/>
            <a:r>
              <a:rPr lang="en-US" dirty="0"/>
              <a:t>Include an Executive Summary for leadership </a:t>
            </a:r>
          </a:p>
          <a:p>
            <a:pPr lvl="1"/>
            <a:r>
              <a:rPr lang="en-US" dirty="0"/>
              <a:t>Aim to be concise throughout.</a:t>
            </a:r>
          </a:p>
          <a:p>
            <a:pPr lvl="1"/>
            <a:r>
              <a:rPr lang="en-US" dirty="0"/>
              <a:t>Respond directly to questions (KIT/Qs)</a:t>
            </a:r>
          </a:p>
          <a:p>
            <a:pPr lvl="1"/>
            <a:r>
              <a:rPr lang="en-US" dirty="0"/>
              <a:t>Highlight new (discovered) topics and trends</a:t>
            </a:r>
          </a:p>
          <a:p>
            <a:pPr lvl="1"/>
            <a:r>
              <a:rPr lang="en-US" dirty="0"/>
              <a:t>Allow stakeholders to hone in on sections of interest to them</a:t>
            </a:r>
          </a:p>
          <a:p>
            <a:pPr lvl="1"/>
            <a:r>
              <a:rPr lang="en-US" dirty="0"/>
              <a:t>Reach conclusions, where possible</a:t>
            </a:r>
          </a:p>
          <a:p>
            <a:pPr lvl="1"/>
            <a:r>
              <a:rPr lang="en-US" b="1" dirty="0"/>
              <a:t>Identify insights (conclusions that have business implications) tied to SI’s and/or KIT/KIQs</a:t>
            </a:r>
          </a:p>
          <a:p>
            <a:pPr lvl="1"/>
            <a:r>
              <a:rPr lang="en-US" b="1" dirty="0"/>
              <a:t>Make recommendations for potential action</a:t>
            </a:r>
          </a:p>
          <a:p>
            <a:pPr lvl="1"/>
            <a:r>
              <a:rPr lang="en-US" dirty="0"/>
              <a:t>Request feedback and set expectation that there will be follow-up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98717-4790-99DB-9E63-7A766D4A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185" y="406400"/>
            <a:ext cx="10183615" cy="1188546"/>
          </a:xfrm>
        </p:spPr>
        <p:txBody>
          <a:bodyPr/>
          <a:lstStyle/>
          <a:p>
            <a:r>
              <a:rPr lang="en-US" dirty="0"/>
              <a:t>Reporting must be relevant and actionable</a:t>
            </a:r>
          </a:p>
        </p:txBody>
      </p:sp>
    </p:spTree>
    <p:extLst>
      <p:ext uri="{BB962C8B-B14F-4D97-AF65-F5344CB8AC3E}">
        <p14:creationId xmlns:p14="http://schemas.microsoft.com/office/powerpoint/2010/main" val="3375830685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7D167-8FB3-173F-6630-FDA05054F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9672" y="1708640"/>
            <a:ext cx="10515601" cy="4560891"/>
          </a:xfrm>
        </p:spPr>
        <p:txBody>
          <a:bodyPr>
            <a:normAutofit/>
          </a:bodyPr>
          <a:lstStyle/>
          <a:p>
            <a:r>
              <a:rPr lang="en-US" sz="2200" dirty="0"/>
              <a:t>Important opinions or behaviors should be tracked for trends (controlling for variables such as regions) and reported periodically</a:t>
            </a:r>
          </a:p>
          <a:p>
            <a:r>
              <a:rPr lang="en-US" sz="2200" dirty="0"/>
              <a:t>Important trends are not always pre-identified (in KIT/KIQs)</a:t>
            </a:r>
          </a:p>
          <a:p>
            <a:r>
              <a:rPr lang="en-US" sz="2200" dirty="0"/>
              <a:t>Unplanned or unsolicited findings should also be reported.</a:t>
            </a:r>
          </a:p>
          <a:p>
            <a:r>
              <a:rPr lang="en-US" sz="2200" dirty="0"/>
              <a:t>Add discovered trends and findings to the KIT tracker retrospectively so that actions/results can be incorporated into metrics. </a:t>
            </a:r>
          </a:p>
          <a:p>
            <a:endParaRPr lang="en-US"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864D7-F2F5-B97A-0821-051E1E66E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185" y="406400"/>
            <a:ext cx="10183615" cy="1188546"/>
          </a:xfrm>
        </p:spPr>
        <p:txBody>
          <a:bodyPr/>
          <a:lstStyle/>
          <a:p>
            <a:r>
              <a:rPr lang="en-US" dirty="0"/>
              <a:t>Report identified trends and unprompted insights</a:t>
            </a:r>
          </a:p>
        </p:txBody>
      </p:sp>
    </p:spTree>
    <p:extLst>
      <p:ext uri="{BB962C8B-B14F-4D97-AF65-F5344CB8AC3E}">
        <p14:creationId xmlns:p14="http://schemas.microsoft.com/office/powerpoint/2010/main" val="393144282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 noGrp="1"/>
          </p:cNvSpPr>
          <p:nvPr>
            <p:ph type="title"/>
          </p:nvPr>
        </p:nvSpPr>
        <p:spPr>
          <a:xfrm>
            <a:off x="5445256" y="2481229"/>
            <a:ext cx="5881874" cy="1441413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53745">
              <a:defRPr sz="5402"/>
            </a:pPr>
            <a:r>
              <a:rPr lang="en-US" sz="3600" i="1" dirty="0"/>
              <a:t>6. Align on actions and track impact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386114196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4B75B-09C2-9FB4-052F-299371CC8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0175" y="1708150"/>
            <a:ext cx="5490955" cy="4560888"/>
          </a:xfrm>
        </p:spPr>
        <p:txBody>
          <a:bodyPr>
            <a:normAutofit/>
          </a:bodyPr>
          <a:lstStyle/>
          <a:p>
            <a:r>
              <a:rPr lang="en-US" sz="2200" dirty="0"/>
              <a:t>Discussion of recommendations, planned actions and impacts from past recommendations</a:t>
            </a:r>
          </a:p>
          <a:p>
            <a:r>
              <a:rPr lang="en-US" sz="2200" dirty="0"/>
              <a:t>Review of metrics</a:t>
            </a:r>
          </a:p>
          <a:p>
            <a:r>
              <a:rPr lang="en-US" sz="2200" dirty="0"/>
              <a:t>Review of KIT/KIQs and progress</a:t>
            </a:r>
          </a:p>
          <a:p>
            <a:r>
              <a:rPr lang="en-US" sz="2200" dirty="0"/>
              <a:t>Discussion of any process issues</a:t>
            </a:r>
          </a:p>
          <a:p>
            <a:r>
              <a:rPr lang="en-US" sz="2200" dirty="0"/>
              <a:t>Discussion of potential process improvements/expansions</a:t>
            </a:r>
          </a:p>
          <a:p>
            <a:r>
              <a:rPr lang="en-US" sz="2200" dirty="0"/>
              <a:t>Items to present to leadership (QBRs, etc.)</a:t>
            </a:r>
          </a:p>
          <a:p>
            <a:r>
              <a:rPr lang="en-US" sz="2200" dirty="0"/>
              <a:t>Follow-ups required</a:t>
            </a:r>
          </a:p>
          <a:p>
            <a:endParaRPr lang="en-US"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98717-4790-99DB-9E63-7A766D4A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185" y="406400"/>
            <a:ext cx="10183615" cy="1188546"/>
          </a:xfrm>
        </p:spPr>
        <p:txBody>
          <a:bodyPr/>
          <a:lstStyle/>
          <a:p>
            <a:r>
              <a:rPr lang="en-US" dirty="0"/>
              <a:t>The team should convene regularly to review the process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13C16D-A2AA-8962-71ED-B74E587973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4390" y="1810586"/>
            <a:ext cx="3900324" cy="388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17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 noGrp="1"/>
          </p:cNvSpPr>
          <p:nvPr>
            <p:ph type="title"/>
          </p:nvPr>
        </p:nvSpPr>
        <p:spPr>
          <a:xfrm>
            <a:off x="5445256" y="2481229"/>
            <a:ext cx="5881874" cy="1441413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53745">
              <a:defRPr sz="5402"/>
            </a:pPr>
            <a:r>
              <a:rPr lang="en-US" sz="3600" i="1" dirty="0"/>
              <a:t>7. Communicate the value to the organization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11184297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12091D-AF34-BF2E-5078-63852281A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9672" y="1708640"/>
            <a:ext cx="10515601" cy="4560891"/>
          </a:xfrm>
        </p:spPr>
        <p:txBody>
          <a:bodyPr>
            <a:normAutofit/>
          </a:bodyPr>
          <a:lstStyle/>
          <a:p>
            <a:r>
              <a:rPr lang="en-US" dirty="0"/>
              <a:t>Failure to meet their clinical trial timelines due to:</a:t>
            </a:r>
          </a:p>
          <a:p>
            <a:pPr lvl="1"/>
            <a:r>
              <a:rPr lang="en-US" dirty="0"/>
              <a:t>Lack of insight into accrual, enrollment and compliance obstacles</a:t>
            </a:r>
          </a:p>
          <a:p>
            <a:pPr lvl="1"/>
            <a:r>
              <a:rPr lang="en-US" dirty="0"/>
              <a:t>Lack of adequate insight into patient needs and concern</a:t>
            </a:r>
          </a:p>
          <a:p>
            <a:pPr lvl="1"/>
            <a:r>
              <a:rPr lang="en-US" dirty="0"/>
              <a:t>Avoiding protocol addendum changes</a:t>
            </a:r>
          </a:p>
          <a:p>
            <a:pPr lvl="1"/>
            <a:endParaRPr lang="en-US" dirty="0"/>
          </a:p>
          <a:p>
            <a:r>
              <a:rPr lang="en-US" dirty="0"/>
              <a:t>Failure to meet their launch objectives because of:</a:t>
            </a:r>
          </a:p>
          <a:p>
            <a:pPr lvl="1"/>
            <a:r>
              <a:rPr lang="en-US" dirty="0"/>
              <a:t>Unrealistic market expectations</a:t>
            </a:r>
          </a:p>
          <a:p>
            <a:pPr lvl="1"/>
            <a:r>
              <a:rPr lang="en-US" dirty="0"/>
              <a:t>Failure to build a differentiated scientific platform and/or HEOR story </a:t>
            </a:r>
          </a:p>
          <a:p>
            <a:pPr lvl="1"/>
            <a:r>
              <a:rPr lang="en-US" dirty="0"/>
              <a:t>Failure to adequately address clinically relevant patient and HCP needs </a:t>
            </a:r>
          </a:p>
          <a:p>
            <a:pPr lvl="1"/>
            <a:r>
              <a:rPr lang="en-US" dirty="0"/>
              <a:t>Failure to establish awareness and acceptance during pre-launch</a:t>
            </a:r>
          </a:p>
          <a:p>
            <a:pPr lvl="1"/>
            <a:r>
              <a:rPr lang="en-US" dirty="0"/>
              <a:t>Failure to address key stakeholder needs or market dynamics 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73A827-A61A-6BDC-C93F-9EE9BCF0A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185" y="406400"/>
            <a:ext cx="10183615" cy="1188546"/>
          </a:xfrm>
        </p:spPr>
        <p:txBody>
          <a:bodyPr/>
          <a:lstStyle/>
          <a:p>
            <a:r>
              <a:rPr lang="en-US" dirty="0"/>
              <a:t>Prevent costly failures that result from insight gaps</a:t>
            </a:r>
          </a:p>
        </p:txBody>
      </p:sp>
    </p:spTree>
    <p:extLst>
      <p:ext uri="{BB962C8B-B14F-4D97-AF65-F5344CB8AC3E}">
        <p14:creationId xmlns:p14="http://schemas.microsoft.com/office/powerpoint/2010/main" val="550126570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4B75B-09C2-9FB4-052F-299371CC8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0175" y="1708151"/>
            <a:ext cx="6158267" cy="47434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Key Performance Indicators:  </a:t>
            </a:r>
          </a:p>
          <a:p>
            <a:pPr lvl="1"/>
            <a:r>
              <a:rPr lang="en-US" dirty="0"/>
              <a:t>Actions taken and results achieved based on insights delivered </a:t>
            </a:r>
          </a:p>
          <a:p>
            <a:pPr lvl="1"/>
            <a:r>
              <a:rPr lang="en-US" dirty="0"/>
              <a:t>Recommendations made based on insights (number, quality and potential impact )</a:t>
            </a:r>
          </a:p>
          <a:p>
            <a:r>
              <a:rPr lang="en-US" dirty="0"/>
              <a:t>Performance Indicators:</a:t>
            </a:r>
          </a:p>
          <a:p>
            <a:pPr lvl="1"/>
            <a:r>
              <a:rPr lang="en-US" dirty="0"/>
              <a:t>Number of questions answered</a:t>
            </a:r>
          </a:p>
          <a:p>
            <a:pPr lvl="1"/>
            <a:r>
              <a:rPr lang="en-US" dirty="0"/>
              <a:t>Number of business implications recognized</a:t>
            </a:r>
          </a:p>
          <a:p>
            <a:pPr lvl="1"/>
            <a:r>
              <a:rPr lang="en-US" dirty="0"/>
              <a:t>Quality of insights delivered (leadership feedback) </a:t>
            </a:r>
          </a:p>
          <a:p>
            <a:pPr lvl="1"/>
            <a:r>
              <a:rPr lang="en-US" dirty="0"/>
              <a:t>Activity volume (field medical inputs, etc.), as a guide for resource planning.</a:t>
            </a:r>
          </a:p>
          <a:p>
            <a:r>
              <a:rPr lang="en-US" dirty="0"/>
              <a:t>Metrics should be tracked and reported as part of the insight process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98717-4790-99DB-9E63-7A766D4A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185" y="406400"/>
            <a:ext cx="10183615" cy="1188546"/>
          </a:xfrm>
        </p:spPr>
        <p:txBody>
          <a:bodyPr/>
          <a:lstStyle/>
          <a:p>
            <a:r>
              <a:rPr lang="en-US" dirty="0"/>
              <a:t>Demonstrating value with meaningful metrics is key to long-term success</a:t>
            </a:r>
          </a:p>
        </p:txBody>
      </p:sp>
      <p:pic>
        <p:nvPicPr>
          <p:cNvPr id="5" name="Picture 4" descr="A close-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8E539B51-A133-7355-B369-274CE600A5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8442" y="1812087"/>
            <a:ext cx="3871558" cy="388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52350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4B75B-09C2-9FB4-052F-299371CC8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0175" y="1708150"/>
            <a:ext cx="5809008" cy="4560888"/>
          </a:xfrm>
        </p:spPr>
        <p:txBody>
          <a:bodyPr>
            <a:normAutofit/>
          </a:bodyPr>
          <a:lstStyle/>
          <a:p>
            <a:r>
              <a:rPr lang="en-US" dirty="0"/>
              <a:t>Metrics should be reported upwards on a quarterly and annual basis to demonstrate value and support appropriate budgeting</a:t>
            </a:r>
          </a:p>
          <a:p>
            <a:r>
              <a:rPr lang="en-US" dirty="0"/>
              <a:t>Metrics and key achievements should also be reported down so that contributors realize the value being created.</a:t>
            </a:r>
          </a:p>
          <a:p>
            <a:pPr lvl="1"/>
            <a:r>
              <a:rPr lang="en-US" dirty="0"/>
              <a:t>Key contributions should be credited (especially those closely related to action).</a:t>
            </a:r>
          </a:p>
          <a:p>
            <a:r>
              <a:rPr lang="en-US" dirty="0"/>
              <a:t>Demonstrating sustained ability to deliver answers to important questions is key</a:t>
            </a:r>
          </a:p>
          <a:p>
            <a:pPr lvl="1"/>
            <a:r>
              <a:rPr lang="en-US" dirty="0"/>
              <a:t>A few key results from insight-driven actions can justify the entire budget.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98717-4790-99DB-9E63-7A766D4A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185" y="406400"/>
            <a:ext cx="10183615" cy="1188546"/>
          </a:xfrm>
        </p:spPr>
        <p:txBody>
          <a:bodyPr/>
          <a:lstStyle/>
          <a:p>
            <a:r>
              <a:rPr lang="en-US" dirty="0"/>
              <a:t>Document and communicate value up and down the organization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A17A60-EB9A-7A75-8477-263F795523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3424" y="1810586"/>
            <a:ext cx="3878933" cy="388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79598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C6728-53C2-4CD4-E9F3-EDC387D7C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67783380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 noGrp="1"/>
          </p:cNvSpPr>
          <p:nvPr>
            <p:ph type="title"/>
          </p:nvPr>
        </p:nvSpPr>
        <p:spPr>
          <a:xfrm>
            <a:off x="5445256" y="2481229"/>
            <a:ext cx="5881874" cy="1441413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53745">
              <a:defRPr sz="5402"/>
            </a:pPr>
            <a:r>
              <a:rPr lang="en-US" sz="3600" i="1" dirty="0"/>
              <a:t>Back up slides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048084031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999948-8243-9FE7-92AA-8892504F0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0175" y="1708150"/>
            <a:ext cx="5331929" cy="4560888"/>
          </a:xfrm>
        </p:spPr>
        <p:txBody>
          <a:bodyPr>
            <a:normAutofit/>
          </a:bodyPr>
          <a:lstStyle/>
          <a:p>
            <a:r>
              <a:rPr lang="en-US" dirty="0"/>
              <a:t>The insight process coordinates with all involved stakeholders to ensure: </a:t>
            </a:r>
          </a:p>
          <a:p>
            <a:pPr lvl="1"/>
            <a:r>
              <a:rPr lang="en-US" dirty="0"/>
              <a:t>The process is focused on business objectives and supports key initiatives</a:t>
            </a:r>
          </a:p>
          <a:p>
            <a:r>
              <a:rPr lang="en-US" dirty="0"/>
              <a:t>A successful process addresses each step in a way that fits the organization’s culture, processes and infrastructure.</a:t>
            </a:r>
          </a:p>
          <a:p>
            <a:pPr lvl="1"/>
            <a:r>
              <a:rPr lang="en-US" dirty="0"/>
              <a:t>All steps need to be addressed </a:t>
            </a:r>
          </a:p>
          <a:p>
            <a:pPr lvl="1"/>
            <a:r>
              <a:rPr lang="en-US" dirty="0"/>
              <a:t>Approaching steps incrementally can be sub-optimize the process.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98717-4790-99DB-9E63-7A766D4A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185" y="406400"/>
            <a:ext cx="10183615" cy="1188546"/>
          </a:xfrm>
        </p:spPr>
        <p:txBody>
          <a:bodyPr/>
          <a:lstStyle/>
          <a:p>
            <a:r>
              <a:rPr lang="en-US" dirty="0"/>
              <a:t>The Insight Process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AB527CE-4D71-85DC-78C2-8BE5BA628779}"/>
              </a:ext>
            </a:extLst>
          </p:cNvPr>
          <p:cNvGrpSpPr/>
          <p:nvPr/>
        </p:nvGrpSpPr>
        <p:grpSpPr>
          <a:xfrm>
            <a:off x="8188560" y="1933460"/>
            <a:ext cx="1343618" cy="1527048"/>
            <a:chOff x="4095360" y="1936053"/>
            <a:chExt cx="1343619" cy="152704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51C8941-BE4A-4951-D1E9-92B557A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5360" y="1936053"/>
              <a:ext cx="1343619" cy="1527048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62B3BFF-3C0E-615C-2269-066C65B93559}"/>
                </a:ext>
              </a:extLst>
            </p:cNvPr>
            <p:cNvSpPr txBox="1"/>
            <p:nvPr/>
          </p:nvSpPr>
          <p:spPr>
            <a:xfrm>
              <a:off x="4348187" y="2442315"/>
              <a:ext cx="849914" cy="379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>
                  <a:solidFill>
                    <a:srgbClr val="FFFFFF"/>
                  </a:solidFill>
                </a:rPr>
                <a:t>Action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D9F1D9-CE00-3FE7-BA34-3A3EAA27437B}"/>
              </a:ext>
            </a:extLst>
          </p:cNvPr>
          <p:cNvGrpSpPr/>
          <p:nvPr/>
        </p:nvGrpSpPr>
        <p:grpSpPr>
          <a:xfrm>
            <a:off x="9450220" y="1922692"/>
            <a:ext cx="1341605" cy="1527048"/>
            <a:chOff x="5357019" y="1925285"/>
            <a:chExt cx="1341605" cy="152704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EFA0BBB-7B85-FAC2-F845-FF00BD4FB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57019" y="1925285"/>
              <a:ext cx="1341605" cy="152704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44BCD66-D9A8-12E9-E597-DD3AFE0F8775}"/>
                </a:ext>
              </a:extLst>
            </p:cNvPr>
            <p:cNvSpPr txBox="1"/>
            <p:nvPr/>
          </p:nvSpPr>
          <p:spPr>
            <a:xfrm>
              <a:off x="5433111" y="2453235"/>
              <a:ext cx="1181734" cy="379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>
                  <a:solidFill>
                    <a:srgbClr val="FFFFFF"/>
                  </a:solidFill>
                </a:rPr>
                <a:t>ID Needs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AF2D6DF-34F9-1079-0108-F02733872268}"/>
              </a:ext>
            </a:extLst>
          </p:cNvPr>
          <p:cNvGrpSpPr/>
          <p:nvPr/>
        </p:nvGrpSpPr>
        <p:grpSpPr>
          <a:xfrm>
            <a:off x="10057866" y="3019869"/>
            <a:ext cx="1341327" cy="1527049"/>
            <a:chOff x="5940695" y="3034440"/>
            <a:chExt cx="1341326" cy="1527048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F22D42C-936F-DA25-B160-FCE44B710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0695" y="3034440"/>
              <a:ext cx="1341326" cy="1527048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7928778-9A99-9C7B-7127-9D483834DB67}"/>
                </a:ext>
              </a:extLst>
            </p:cNvPr>
            <p:cNvSpPr txBox="1"/>
            <p:nvPr/>
          </p:nvSpPr>
          <p:spPr>
            <a:xfrm>
              <a:off x="6096420" y="3419463"/>
              <a:ext cx="1180297" cy="666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67" dirty="0">
                  <a:solidFill>
                    <a:srgbClr val="FFFFFF"/>
                  </a:solidFill>
                </a:rPr>
                <a:t>ID Sources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1C39FB1-FD63-D3FF-1869-85D68E34C8A6}"/>
              </a:ext>
            </a:extLst>
          </p:cNvPr>
          <p:cNvGrpSpPr/>
          <p:nvPr/>
        </p:nvGrpSpPr>
        <p:grpSpPr>
          <a:xfrm>
            <a:off x="9426259" y="4109493"/>
            <a:ext cx="1343619" cy="1527047"/>
            <a:chOff x="5357019" y="4100104"/>
            <a:chExt cx="1343619" cy="152704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4B02D94-4FA2-4D1E-A0B2-F2A730BF1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57019" y="4100104"/>
              <a:ext cx="1343619" cy="152704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4FB6F26-3253-B2A6-FC16-6293F02F950A}"/>
                </a:ext>
              </a:extLst>
            </p:cNvPr>
            <p:cNvSpPr txBox="1"/>
            <p:nvPr/>
          </p:nvSpPr>
          <p:spPr>
            <a:xfrm>
              <a:off x="5559441" y="4426604"/>
              <a:ext cx="927233" cy="666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67" dirty="0">
                  <a:solidFill>
                    <a:srgbClr val="FFFFFF"/>
                  </a:solidFill>
                </a:rPr>
                <a:t>Collect Data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F28D133-4F28-AD45-1A0C-9CF7D9562264}"/>
              </a:ext>
            </a:extLst>
          </p:cNvPr>
          <p:cNvGrpSpPr/>
          <p:nvPr/>
        </p:nvGrpSpPr>
        <p:grpSpPr>
          <a:xfrm>
            <a:off x="8188560" y="4097508"/>
            <a:ext cx="1337593" cy="1527048"/>
            <a:chOff x="4095360" y="4100104"/>
            <a:chExt cx="1337593" cy="1527048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92BC67D-D277-2440-C0B2-4A558770C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5360" y="4100104"/>
              <a:ext cx="1337593" cy="1527048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BEFC715-1584-4D5E-3C94-D7313C8B3F4E}"/>
                </a:ext>
              </a:extLst>
            </p:cNvPr>
            <p:cNvSpPr txBox="1"/>
            <p:nvPr/>
          </p:nvSpPr>
          <p:spPr>
            <a:xfrm>
              <a:off x="4244332" y="4600439"/>
              <a:ext cx="1037463" cy="379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>
                  <a:solidFill>
                    <a:srgbClr val="FFFFFF"/>
                  </a:solidFill>
                </a:rPr>
                <a:t>Analyze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7EED93D-5341-1BAD-F39D-5E7014A1D2DD}"/>
              </a:ext>
            </a:extLst>
          </p:cNvPr>
          <p:cNvGrpSpPr/>
          <p:nvPr/>
        </p:nvGrpSpPr>
        <p:grpSpPr>
          <a:xfrm>
            <a:off x="7557544" y="3031846"/>
            <a:ext cx="1343619" cy="1527048"/>
            <a:chOff x="3464343" y="3034440"/>
            <a:chExt cx="1343619" cy="1527048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5664756-B335-4AA2-B2D2-B48866ECB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4343" y="3034440"/>
              <a:ext cx="1343619" cy="1527048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F6D1FAA-4A30-1B43-1547-10DCA28FEEC8}"/>
                </a:ext>
              </a:extLst>
            </p:cNvPr>
            <p:cNvSpPr txBox="1"/>
            <p:nvPr/>
          </p:nvSpPr>
          <p:spPr>
            <a:xfrm>
              <a:off x="3665935" y="3551146"/>
              <a:ext cx="902811" cy="379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>
                  <a:solidFill>
                    <a:srgbClr val="FFFFFF"/>
                  </a:solidFill>
                </a:rPr>
                <a:t>Report</a:t>
              </a: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71FD4320-992A-7956-3C2B-5F0C0809160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450" y="3013282"/>
            <a:ext cx="1353520" cy="152704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4CBF65E-8B3F-3CF3-4C77-01DC62EDFDB9}"/>
              </a:ext>
            </a:extLst>
          </p:cNvPr>
          <p:cNvSpPr txBox="1"/>
          <p:nvPr/>
        </p:nvSpPr>
        <p:spPr>
          <a:xfrm>
            <a:off x="8977956" y="3533559"/>
            <a:ext cx="104868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chemeClr val="tx1"/>
                </a:solidFill>
              </a:rPr>
              <a:t>Manage</a:t>
            </a:r>
          </a:p>
        </p:txBody>
      </p:sp>
    </p:spTree>
    <p:extLst>
      <p:ext uri="{BB962C8B-B14F-4D97-AF65-F5344CB8AC3E}">
        <p14:creationId xmlns:p14="http://schemas.microsoft.com/office/powerpoint/2010/main" val="21335771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4B75B-09C2-9FB4-052F-299371CC8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0175" y="1734654"/>
            <a:ext cx="9612382" cy="2771085"/>
          </a:xfrm>
        </p:spPr>
        <p:txBody>
          <a:bodyPr>
            <a:normAutofit/>
          </a:bodyPr>
          <a:lstStyle/>
          <a:p>
            <a:r>
              <a:rPr lang="en-US" dirty="0"/>
              <a:t>Initial identification of needs can be done via “kickoff” meetings.</a:t>
            </a:r>
          </a:p>
          <a:p>
            <a:pPr lvl="1"/>
            <a:r>
              <a:rPr lang="en-US" dirty="0"/>
              <a:t>Compliance should review questions and their intended use. </a:t>
            </a:r>
          </a:p>
          <a:p>
            <a:pPr lvl="1"/>
            <a:r>
              <a:rPr lang="en-US" dirty="0"/>
              <a:t>Final list should be “signed off” by senior decision makers that are part of the core matrix team</a:t>
            </a:r>
          </a:p>
          <a:p>
            <a:r>
              <a:rPr lang="en-US" dirty="0"/>
              <a:t>Typically, topics and questions are reviewed and updated monthly or quarterly. </a:t>
            </a:r>
          </a:p>
          <a:p>
            <a:pPr lvl="1"/>
            <a:r>
              <a:rPr lang="en-US" dirty="0"/>
              <a:t>The “KIT list” (or equivalent) needs to be a living document.</a:t>
            </a:r>
          </a:p>
          <a:p>
            <a:r>
              <a:rPr lang="en-US" dirty="0"/>
              <a:t>A process is needed to capture new questions and add them to the list.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98717-4790-99DB-9E63-7A766D4A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951" y="406400"/>
            <a:ext cx="7671076" cy="1395896"/>
          </a:xfrm>
        </p:spPr>
        <p:txBody>
          <a:bodyPr>
            <a:normAutofit/>
          </a:bodyPr>
          <a:lstStyle/>
          <a:p>
            <a:r>
              <a:rPr lang="en-US" dirty="0"/>
              <a:t>Needs should be identified, refined and confirmed</a:t>
            </a:r>
          </a:p>
        </p:txBody>
      </p:sp>
    </p:spTree>
    <p:extLst>
      <p:ext uri="{BB962C8B-B14F-4D97-AF65-F5344CB8AC3E}">
        <p14:creationId xmlns:p14="http://schemas.microsoft.com/office/powerpoint/2010/main" val="701378316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4B75B-09C2-9FB4-052F-299371CC8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9672" y="1708640"/>
            <a:ext cx="10515601" cy="4560891"/>
          </a:xfrm>
        </p:spPr>
        <p:txBody>
          <a:bodyPr>
            <a:normAutofit/>
          </a:bodyPr>
          <a:lstStyle/>
          <a:p>
            <a:r>
              <a:rPr lang="en-US" dirty="0"/>
              <a:t>Topics for field force training might include:</a:t>
            </a:r>
          </a:p>
          <a:p>
            <a:r>
              <a:rPr lang="en-US" dirty="0"/>
              <a:t>Insight versus information</a:t>
            </a:r>
          </a:p>
          <a:p>
            <a:r>
              <a:rPr lang="en-US" dirty="0"/>
              <a:t>How to have productive insight conversations</a:t>
            </a:r>
          </a:p>
          <a:p>
            <a:r>
              <a:rPr lang="en-US" dirty="0"/>
              <a:t>How questions are developed and organized (KITs, etc.) and why</a:t>
            </a:r>
          </a:p>
          <a:p>
            <a:r>
              <a:rPr lang="en-US" dirty="0"/>
              <a:t>How to identify trends </a:t>
            </a:r>
          </a:p>
          <a:p>
            <a:r>
              <a:rPr lang="en-US" dirty="0"/>
              <a:t>How trends lead to action and action to impact</a:t>
            </a:r>
          </a:p>
          <a:p>
            <a:r>
              <a:rPr lang="en-US" dirty="0"/>
              <a:t>How to document insights - using platform/tools (as appropriate) – to support the process and decrease manual work</a:t>
            </a:r>
          </a:p>
          <a:p>
            <a:r>
              <a:rPr lang="en-US" dirty="0"/>
              <a:t>How findings will be analyzed and by whom</a:t>
            </a:r>
          </a:p>
          <a:p>
            <a:r>
              <a:rPr lang="en-US" dirty="0"/>
              <a:t>How the teams will receive feedback about insights and the impact</a:t>
            </a:r>
          </a:p>
          <a:p>
            <a:r>
              <a:rPr lang="en-US" dirty="0"/>
              <a:t>How they will be measured (on Quality not Quantity)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98717-4790-99DB-9E63-7A766D4A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185" y="406400"/>
            <a:ext cx="10183615" cy="1188546"/>
          </a:xfrm>
        </p:spPr>
        <p:txBody>
          <a:bodyPr>
            <a:normAutofit/>
          </a:bodyPr>
          <a:lstStyle/>
          <a:p>
            <a:r>
              <a:rPr lang="en-US" dirty="0"/>
              <a:t>Field force insight training is particularly important</a:t>
            </a:r>
          </a:p>
        </p:txBody>
      </p:sp>
    </p:spTree>
    <p:extLst>
      <p:ext uri="{BB962C8B-B14F-4D97-AF65-F5344CB8AC3E}">
        <p14:creationId xmlns:p14="http://schemas.microsoft.com/office/powerpoint/2010/main" val="1111714942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4B75B-09C2-9FB4-052F-299371CC8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9672" y="1708640"/>
            <a:ext cx="10515601" cy="4560891"/>
          </a:xfrm>
        </p:spPr>
        <p:txBody>
          <a:bodyPr>
            <a:normAutofit/>
          </a:bodyPr>
          <a:lstStyle/>
          <a:p>
            <a:r>
              <a:rPr lang="en-US" dirty="0"/>
              <a:t>Market research should be represented in the core matrix team</a:t>
            </a:r>
          </a:p>
          <a:p>
            <a:pPr lvl="1"/>
            <a:r>
              <a:rPr lang="en-US" dirty="0"/>
              <a:t>Coordinate research objectives with KIT/KIQs</a:t>
            </a:r>
          </a:p>
          <a:p>
            <a:pPr lvl="1"/>
            <a:r>
              <a:rPr lang="en-US" dirty="0"/>
              <a:t>Coordinate inclusion of market research data into analysis</a:t>
            </a:r>
          </a:p>
          <a:p>
            <a:r>
              <a:rPr lang="en-US" dirty="0"/>
              <a:t>Other medical and scientific functions to harvest insight-rich data from include:</a:t>
            </a:r>
          </a:p>
          <a:p>
            <a:pPr lvl="1"/>
            <a:r>
              <a:rPr lang="en-US" dirty="0"/>
              <a:t>Clinical Affairs: insights from sites, investigators</a:t>
            </a:r>
          </a:p>
          <a:p>
            <a:pPr lvl="1"/>
            <a:r>
              <a:rPr lang="en-US" dirty="0"/>
              <a:t>Med Info:  insights from HCPs, literature review sessions, etc. </a:t>
            </a:r>
          </a:p>
          <a:p>
            <a:r>
              <a:rPr lang="en-US" dirty="0"/>
              <a:t>Competitive Intelligence</a:t>
            </a:r>
          </a:p>
          <a:p>
            <a:pPr lvl="1"/>
            <a:r>
              <a:rPr lang="en-US" dirty="0"/>
              <a:t>Pursues corporate and commercial questions utilizing a KIT/Q structure that can be easily coordinated</a:t>
            </a:r>
          </a:p>
          <a:p>
            <a:pPr lvl="1"/>
            <a:r>
              <a:rPr lang="en-US" dirty="0"/>
              <a:t>Typically uses 3d party vendors that can supplement medical insights</a:t>
            </a:r>
          </a:p>
          <a:p>
            <a:r>
              <a:rPr lang="en-US" dirty="0"/>
              <a:t>Commercial teams (subject to compliance)</a:t>
            </a:r>
          </a:p>
          <a:p>
            <a:pPr lvl="1"/>
            <a:r>
              <a:rPr lang="en-US" dirty="0"/>
              <a:t>Often interact with KOLs/HCPs on insights that overlap with medical 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98717-4790-99DB-9E63-7A766D4A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185" y="406400"/>
            <a:ext cx="10183615" cy="1188546"/>
          </a:xfrm>
        </p:spPr>
        <p:txBody>
          <a:bodyPr/>
          <a:lstStyle/>
          <a:p>
            <a:r>
              <a:rPr lang="en-US" dirty="0"/>
              <a:t>Any external facing function is potentially a resource for the insight process</a:t>
            </a:r>
          </a:p>
        </p:txBody>
      </p:sp>
    </p:spTree>
    <p:extLst>
      <p:ext uri="{BB962C8B-B14F-4D97-AF65-F5344CB8AC3E}">
        <p14:creationId xmlns:p14="http://schemas.microsoft.com/office/powerpoint/2010/main" val="243617072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4B75B-09C2-9FB4-052F-299371CC81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Important opinions or behaviors should be monitored for trends (controlling for variables such as regions)</a:t>
            </a:r>
          </a:p>
          <a:p>
            <a:r>
              <a:rPr lang="en-US" dirty="0"/>
              <a:t>Can be done</a:t>
            </a:r>
          </a:p>
          <a:p>
            <a:pPr lvl="1"/>
            <a:r>
              <a:rPr lang="en-US" dirty="0"/>
              <a:t>Via surveys</a:t>
            </a:r>
          </a:p>
          <a:p>
            <a:pPr lvl="1"/>
            <a:r>
              <a:rPr lang="en-US" dirty="0"/>
              <a:t>Via tracking behavior </a:t>
            </a:r>
          </a:p>
          <a:p>
            <a:pPr lvl="1"/>
            <a:r>
              <a:rPr lang="en-US" dirty="0"/>
              <a:t>By applying AI to incoming data </a:t>
            </a:r>
          </a:p>
          <a:p>
            <a:r>
              <a:rPr lang="en-US" dirty="0"/>
              <a:t>Important trends are not always pre-identified (in KIT/KIQs)</a:t>
            </a:r>
          </a:p>
          <a:p>
            <a:pPr lvl="1"/>
            <a:r>
              <a:rPr lang="en-US" dirty="0"/>
              <a:t>Data can still be captured, analyzed and reported </a:t>
            </a:r>
          </a:p>
          <a:p>
            <a:pPr lvl="1"/>
            <a:r>
              <a:rPr lang="en-US" dirty="0"/>
              <a:t>Important trends uncovered can be added as KITs after they are discovered</a:t>
            </a:r>
          </a:p>
          <a:p>
            <a:r>
              <a:rPr lang="en-US" dirty="0"/>
              <a:t>Likewise, unplanned or unsolicited findings may appear in the data; these should also be reported</a:t>
            </a:r>
          </a:p>
          <a:p>
            <a:r>
              <a:rPr lang="en-US" dirty="0"/>
              <a:t>Add discovered trends and findings to the KIT tracker so that they can be incorporated into metrics 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98717-4790-99DB-9E63-7A766D4A9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trends and discovered topics</a:t>
            </a:r>
          </a:p>
        </p:txBody>
      </p:sp>
    </p:spTree>
    <p:extLst>
      <p:ext uri="{BB962C8B-B14F-4D97-AF65-F5344CB8AC3E}">
        <p14:creationId xmlns:p14="http://schemas.microsoft.com/office/powerpoint/2010/main" val="1300390331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999948-8243-9FE7-92AA-8892504F0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9672" y="1708640"/>
            <a:ext cx="10515601" cy="4560891"/>
          </a:xfrm>
        </p:spPr>
        <p:txBody>
          <a:bodyPr>
            <a:normAutofit/>
          </a:bodyPr>
          <a:lstStyle/>
          <a:p>
            <a:r>
              <a:rPr lang="en-US" dirty="0"/>
              <a:t>Systematic, high-quality engagements and rigorous analysis continuously checks assumptions, expands knowledge and identifies and fills insight gaps.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98717-4790-99DB-9E63-7A766D4A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951" y="406400"/>
            <a:ext cx="8863772" cy="1189038"/>
          </a:xfrm>
        </p:spPr>
        <p:txBody>
          <a:bodyPr/>
          <a:lstStyle/>
          <a:p>
            <a:r>
              <a:rPr lang="en-US" dirty="0"/>
              <a:t>A successful process fills insight gaps we might not even know exist…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08B341-E739-0A4A-EDC8-DBD10D1AF136}"/>
              </a:ext>
            </a:extLst>
          </p:cNvPr>
          <p:cNvGrpSpPr/>
          <p:nvPr/>
        </p:nvGrpSpPr>
        <p:grpSpPr>
          <a:xfrm>
            <a:off x="1281417" y="2753913"/>
            <a:ext cx="5164648" cy="1608084"/>
            <a:chOff x="870599" y="1919027"/>
            <a:chExt cx="5164648" cy="160808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B8D7B5D-28E9-0B88-939D-336983C3A1AC}"/>
                </a:ext>
              </a:extLst>
            </p:cNvPr>
            <p:cNvSpPr/>
            <p:nvPr/>
          </p:nvSpPr>
          <p:spPr>
            <a:xfrm>
              <a:off x="870599" y="1919027"/>
              <a:ext cx="5164648" cy="16080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B46DA78-F475-EDB0-E917-0A222D69474A}"/>
                </a:ext>
              </a:extLst>
            </p:cNvPr>
            <p:cNvSpPr txBox="1"/>
            <p:nvPr/>
          </p:nvSpPr>
          <p:spPr>
            <a:xfrm>
              <a:off x="2318638" y="2290185"/>
              <a:ext cx="2268570" cy="379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67" b="1"/>
                <a:t>Things we “know”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44066C-87C2-C28A-8D6F-F136F4996922}"/>
                </a:ext>
              </a:extLst>
            </p:cNvPr>
            <p:cNvSpPr txBox="1"/>
            <p:nvPr/>
          </p:nvSpPr>
          <p:spPr>
            <a:xfrm>
              <a:off x="2821981" y="2652314"/>
              <a:ext cx="126188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b="1">
                  <a:latin typeface="Century Gothic" panose="020B0502020202020204" pitchFamily="34" charset="0"/>
                </a:rPr>
                <a:t> Facts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F425268-BCB5-797F-4CCE-38452261BA7D}"/>
              </a:ext>
            </a:extLst>
          </p:cNvPr>
          <p:cNvGrpSpPr/>
          <p:nvPr/>
        </p:nvGrpSpPr>
        <p:grpSpPr>
          <a:xfrm>
            <a:off x="1281408" y="4361997"/>
            <a:ext cx="5164667" cy="1608084"/>
            <a:chOff x="870590" y="3527111"/>
            <a:chExt cx="5164667" cy="160808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D09300F-3CF5-9252-851D-A044CF8DF390}"/>
                </a:ext>
              </a:extLst>
            </p:cNvPr>
            <p:cNvSpPr/>
            <p:nvPr/>
          </p:nvSpPr>
          <p:spPr>
            <a:xfrm>
              <a:off x="870590" y="3527111"/>
              <a:ext cx="5164667" cy="160808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E34B9EC-2103-F994-6C83-5E6F157F1C39}"/>
                </a:ext>
              </a:extLst>
            </p:cNvPr>
            <p:cNvSpPr txBox="1"/>
            <p:nvPr/>
          </p:nvSpPr>
          <p:spPr>
            <a:xfrm>
              <a:off x="1928307" y="3876613"/>
              <a:ext cx="3049233" cy="379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b="1"/>
                <a:t>Things we think we know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3F90A3B-5C14-97CE-9C61-3F6E985362EB}"/>
                </a:ext>
              </a:extLst>
            </p:cNvPr>
            <p:cNvSpPr txBox="1"/>
            <p:nvPr/>
          </p:nvSpPr>
          <p:spPr>
            <a:xfrm>
              <a:off x="2196810" y="4264592"/>
              <a:ext cx="251222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b="1">
                  <a:latin typeface="Century Gothic" panose="020B0502020202020204" pitchFamily="34" charset="0"/>
                </a:rPr>
                <a:t>Assumptions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FE533E5-574A-CA3B-84E1-0B7DEEB8E686}"/>
              </a:ext>
            </a:extLst>
          </p:cNvPr>
          <p:cNvGrpSpPr/>
          <p:nvPr/>
        </p:nvGrpSpPr>
        <p:grpSpPr>
          <a:xfrm>
            <a:off x="6446075" y="4361997"/>
            <a:ext cx="5179262" cy="1608084"/>
            <a:chOff x="6035257" y="3527111"/>
            <a:chExt cx="5179262" cy="160808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207930-ED35-AFD9-2240-DB13E73C2247}"/>
                </a:ext>
              </a:extLst>
            </p:cNvPr>
            <p:cNvSpPr/>
            <p:nvPr/>
          </p:nvSpPr>
          <p:spPr>
            <a:xfrm>
              <a:off x="6035257" y="3527111"/>
              <a:ext cx="5179262" cy="16080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ADF7702-3534-BB45-A050-D7551602EDC0}"/>
                </a:ext>
              </a:extLst>
            </p:cNvPr>
            <p:cNvSpPr txBox="1"/>
            <p:nvPr/>
          </p:nvSpPr>
          <p:spPr>
            <a:xfrm>
              <a:off x="6431018" y="3876613"/>
              <a:ext cx="4387740" cy="379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b="1"/>
                <a:t>Things we don’t know we don’t know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B5062B6-80BA-CF33-99C8-6A6DD4BCB157}"/>
                </a:ext>
              </a:extLst>
            </p:cNvPr>
            <p:cNvSpPr txBox="1"/>
            <p:nvPr/>
          </p:nvSpPr>
          <p:spPr>
            <a:xfrm>
              <a:off x="7539495" y="4263927"/>
              <a:ext cx="217078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b="1">
                  <a:latin typeface="Century Gothic" panose="020B0502020202020204" pitchFamily="34" charset="0"/>
                </a:rPr>
                <a:t>Blind Spots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FD1BD0-A8C2-B962-E033-4019F1B9AE4A}"/>
              </a:ext>
            </a:extLst>
          </p:cNvPr>
          <p:cNvGrpSpPr/>
          <p:nvPr/>
        </p:nvGrpSpPr>
        <p:grpSpPr>
          <a:xfrm>
            <a:off x="6445422" y="2753913"/>
            <a:ext cx="5164667" cy="1608084"/>
            <a:chOff x="6034604" y="1919027"/>
            <a:chExt cx="5164667" cy="160808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409AB56-4DCD-B355-B46C-B0E95E43962B}"/>
                </a:ext>
              </a:extLst>
            </p:cNvPr>
            <p:cNvSpPr/>
            <p:nvPr/>
          </p:nvSpPr>
          <p:spPr>
            <a:xfrm>
              <a:off x="6034604" y="1919027"/>
              <a:ext cx="5164667" cy="160808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95E815E-D018-B652-B59B-46B00F406918}"/>
                </a:ext>
              </a:extLst>
            </p:cNvPr>
            <p:cNvSpPr txBox="1"/>
            <p:nvPr/>
          </p:nvSpPr>
          <p:spPr>
            <a:xfrm>
              <a:off x="6755626" y="2239826"/>
              <a:ext cx="3738524" cy="379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b="1"/>
                <a:t>Things we know we don’t know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7A173A8-95C2-35C5-FB30-82C895046382}"/>
                </a:ext>
              </a:extLst>
            </p:cNvPr>
            <p:cNvSpPr txBox="1"/>
            <p:nvPr/>
          </p:nvSpPr>
          <p:spPr>
            <a:xfrm>
              <a:off x="6919934" y="2648185"/>
              <a:ext cx="340990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b="1">
                  <a:latin typeface="Century Gothic" panose="020B0502020202020204" pitchFamily="34" charset="0"/>
                </a:rPr>
                <a:t>Knowledge Gaps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101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ud computing system with a circuit board&#10;&#10;Description automatically generated with medium confidence">
            <a:extLst>
              <a:ext uri="{FF2B5EF4-FFF2-40B4-BE49-F238E27FC236}">
                <a16:creationId xmlns:a16="http://schemas.microsoft.com/office/drawing/2014/main" id="{5786D33F-19BD-F8C2-EC1F-29A3BDD749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6174" y="1881412"/>
            <a:ext cx="4277952" cy="421167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12091D-AF34-BF2E-5078-63852281A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9673" y="1708640"/>
            <a:ext cx="5115428" cy="4384443"/>
          </a:xfrm>
        </p:spPr>
        <p:txBody>
          <a:bodyPr>
            <a:normAutofit/>
          </a:bodyPr>
          <a:lstStyle/>
          <a:p>
            <a:r>
              <a:rPr lang="en-US" dirty="0"/>
              <a:t>Only 21% of Medical Affairs teams say they have a centralized place to collect and organize insights</a:t>
            </a:r>
          </a:p>
          <a:p>
            <a:r>
              <a:rPr lang="en-US" dirty="0"/>
              <a:t>Only 26% of Medical Affairs teams collect any insights from social platforms</a:t>
            </a:r>
          </a:p>
          <a:p>
            <a:r>
              <a:rPr lang="en-US" dirty="0"/>
              <a:t>47% do not integrate insights from different sources or integrate them via labor intensive manual processes</a:t>
            </a:r>
          </a:p>
          <a:p>
            <a:r>
              <a:rPr lang="en-US" dirty="0"/>
              <a:t>Medical Affairs teams say their most significant challenge is identifying “real insights,” linking them to action and demonstrating their impact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73A827-A61A-6BDC-C93F-9EE9BCF0A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185" y="406400"/>
            <a:ext cx="10183615" cy="1188546"/>
          </a:xfrm>
        </p:spPr>
        <p:txBody>
          <a:bodyPr/>
          <a:lstStyle/>
          <a:p>
            <a:r>
              <a:rPr lang="en-US" dirty="0"/>
              <a:t>Address shortcomings identified by MAPS</a:t>
            </a:r>
          </a:p>
        </p:txBody>
      </p:sp>
    </p:spTree>
    <p:extLst>
      <p:ext uri="{BB962C8B-B14F-4D97-AF65-F5344CB8AC3E}">
        <p14:creationId xmlns:p14="http://schemas.microsoft.com/office/powerpoint/2010/main" val="1999690003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98717-4790-99DB-9E63-7A766D4A9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Insights allow continuous adaptation…</a:t>
            </a:r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5B90E64E-EF5F-A05F-1B56-DF95C0730A24}"/>
              </a:ext>
            </a:extLst>
          </p:cNvPr>
          <p:cNvCxnSpPr>
            <a:cxnSpLocks/>
          </p:cNvCxnSpPr>
          <p:nvPr/>
        </p:nvCxnSpPr>
        <p:spPr>
          <a:xfrm>
            <a:off x="980661" y="3238849"/>
            <a:ext cx="11106564" cy="1679515"/>
          </a:xfrm>
          <a:prstGeom prst="bentConnector3">
            <a:avLst>
              <a:gd name="adj1" fmla="val 50000"/>
            </a:avLst>
          </a:prstGeom>
          <a:ln w="7620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19EB7E73-6F98-F721-C36F-AB5F3D3CA78E}"/>
              </a:ext>
            </a:extLst>
          </p:cNvPr>
          <p:cNvGrpSpPr/>
          <p:nvPr/>
        </p:nvGrpSpPr>
        <p:grpSpPr>
          <a:xfrm>
            <a:off x="1196574" y="3053861"/>
            <a:ext cx="4992191" cy="369976"/>
            <a:chOff x="1196574" y="3053861"/>
            <a:chExt cx="4992191" cy="369976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A0C9B4C-2096-3FBD-01BB-702E772A4457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>
              <a:off x="2532450" y="3238849"/>
              <a:ext cx="3656315" cy="0"/>
            </a:xfrm>
            <a:prstGeom prst="straightConnector1">
              <a:avLst/>
            </a:prstGeom>
            <a:ln w="1270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E3F34646-2A98-E7A2-639E-B80493FF5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574" y="3053861"/>
              <a:ext cx="1335876" cy="3699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lIns="92075" tIns="46039" rIns="92075" bIns="46039">
              <a:spAutoFit/>
            </a:bodyPr>
            <a:lstStyle/>
            <a:p>
              <a:pPr algn="ctr"/>
              <a:r>
                <a:rPr lang="en-US" sz="1800" dirty="0"/>
                <a:t>The Plan</a:t>
              </a:r>
            </a:p>
          </p:txBody>
        </p:sp>
      </p:grpSp>
      <p:sp>
        <p:nvSpPr>
          <p:cNvPr id="11" name="Rectangle 16">
            <a:extLst>
              <a:ext uri="{FF2B5EF4-FFF2-40B4-BE49-F238E27FC236}">
                <a16:creationId xmlns:a16="http://schemas.microsoft.com/office/drawing/2014/main" id="{EB9F0082-D1B4-1653-B781-4F152C7A5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9166" y="4702598"/>
            <a:ext cx="2685662" cy="431531"/>
          </a:xfrm>
          <a:prstGeom prst="rect">
            <a:avLst/>
          </a:prstGeom>
          <a:noFill/>
          <a:ln>
            <a:noFill/>
          </a:ln>
        </p:spPr>
        <p:txBody>
          <a:bodyPr wrap="square" lIns="92075" tIns="46039" rIns="92075" bIns="46039">
            <a:spAutoFit/>
          </a:bodyPr>
          <a:lstStyle/>
          <a:p>
            <a:pPr algn="ctr"/>
            <a:r>
              <a:rPr lang="en-US" sz="2200">
                <a:solidFill>
                  <a:schemeClr val="bg1"/>
                </a:solidFill>
              </a:rPr>
              <a:t>Informed plan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5A2686A-8B3C-5878-8AE2-5A37A6A1D91F}"/>
              </a:ext>
            </a:extLst>
          </p:cNvPr>
          <p:cNvGrpSpPr/>
          <p:nvPr/>
        </p:nvGrpSpPr>
        <p:grpSpPr>
          <a:xfrm>
            <a:off x="2001889" y="2299719"/>
            <a:ext cx="3263281" cy="369976"/>
            <a:chOff x="2001889" y="2299719"/>
            <a:chExt cx="3263281" cy="369976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1D4A316-5769-D30E-3BF8-748281BEBC8F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3337765" y="2484707"/>
              <a:ext cx="1927405" cy="0"/>
            </a:xfrm>
            <a:prstGeom prst="straightConnector1">
              <a:avLst/>
            </a:prstGeom>
            <a:ln w="1270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DF00F83A-74AB-EF28-E6EA-6EE400FA2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889" y="2299719"/>
              <a:ext cx="1335876" cy="3699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2075" tIns="46039" rIns="92075" bIns="46039">
              <a:spAutoFit/>
            </a:bodyPr>
            <a:lstStyle/>
            <a:p>
              <a:pPr algn="ctr"/>
              <a:r>
                <a:rPr lang="en-US" sz="1800"/>
                <a:t>Insights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B42BE7-07C2-8E07-1C2C-16CBBFE80770}"/>
              </a:ext>
            </a:extLst>
          </p:cNvPr>
          <p:cNvGrpSpPr/>
          <p:nvPr/>
        </p:nvGrpSpPr>
        <p:grpSpPr>
          <a:xfrm>
            <a:off x="2001889" y="3836288"/>
            <a:ext cx="3263281" cy="369976"/>
            <a:chOff x="2001889" y="3836288"/>
            <a:chExt cx="3263281" cy="369976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DC53D39-A61D-F4F3-9A25-D2C7FF4AED90}"/>
                </a:ext>
              </a:extLst>
            </p:cNvPr>
            <p:cNvCxnSpPr>
              <a:cxnSpLocks/>
              <a:stCxn id="17" idx="3"/>
            </p:cNvCxnSpPr>
            <p:nvPr/>
          </p:nvCxnSpPr>
          <p:spPr>
            <a:xfrm>
              <a:off x="3337765" y="4021276"/>
              <a:ext cx="1927405" cy="0"/>
            </a:xfrm>
            <a:prstGeom prst="straightConnector1">
              <a:avLst/>
            </a:prstGeom>
            <a:ln w="1270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5F015C2-571C-C704-6A04-18318878D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889" y="3836288"/>
              <a:ext cx="1335876" cy="3699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2075" tIns="46039" rIns="92075" bIns="46039">
              <a:spAutoFit/>
            </a:bodyPr>
            <a:lstStyle/>
            <a:p>
              <a:pPr algn="ctr"/>
              <a:r>
                <a:rPr lang="en-US" sz="1800"/>
                <a:t>Insights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1777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999948-8243-9FE7-92AA-8892504F0A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0800" indent="0">
              <a:buNone/>
            </a:pPr>
            <a:r>
              <a:rPr lang="en-US" sz="1600" dirty="0"/>
              <a:t>Systematic, high-quality engagements and rigorous analysis continuously checks assumptions, expands knowledge and identifies and fills insight gaps.</a:t>
            </a:r>
          </a:p>
          <a:p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98717-4790-99DB-9E63-7A766D4A9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Insights are needed across the product lifecycle</a:t>
            </a:r>
          </a:p>
        </p:txBody>
      </p:sp>
      <p:sp>
        <p:nvSpPr>
          <p:cNvPr id="21" name="Google Shape;2327;p270">
            <a:extLst>
              <a:ext uri="{FF2B5EF4-FFF2-40B4-BE49-F238E27FC236}">
                <a16:creationId xmlns:a16="http://schemas.microsoft.com/office/drawing/2014/main" id="{A3399B20-9900-A6BB-24EF-E2974D231F68}"/>
              </a:ext>
            </a:extLst>
          </p:cNvPr>
          <p:cNvSpPr txBox="1"/>
          <p:nvPr/>
        </p:nvSpPr>
        <p:spPr>
          <a:xfrm>
            <a:off x="8353786" y="1767768"/>
            <a:ext cx="3276199" cy="42165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1425" tIns="274320" rIns="51425" bIns="3657600" anchor="b" anchorCtr="0">
            <a:spAutoFit/>
          </a:bodyPr>
          <a:lstStyle/>
          <a:p>
            <a:pPr algn="ctr"/>
            <a:r>
              <a:rPr lang="en" sz="1600">
                <a:latin typeface="Avenir"/>
                <a:ea typeface="Avenir"/>
                <a:cs typeface="Avenir"/>
                <a:sym typeface="Avenir"/>
              </a:rPr>
              <a:t>Post Launch</a:t>
            </a:r>
            <a:endParaRPr sz="16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" name="Google Shape;2329;p270">
            <a:extLst>
              <a:ext uri="{FF2B5EF4-FFF2-40B4-BE49-F238E27FC236}">
                <a16:creationId xmlns:a16="http://schemas.microsoft.com/office/drawing/2014/main" id="{AF1446A3-600D-A175-4B43-973AEF850E0F}"/>
              </a:ext>
            </a:extLst>
          </p:cNvPr>
          <p:cNvSpPr txBox="1"/>
          <p:nvPr/>
        </p:nvSpPr>
        <p:spPr>
          <a:xfrm>
            <a:off x="572028" y="1754159"/>
            <a:ext cx="2887688" cy="42165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5" tIns="274320" rIns="51425" bIns="3657600" anchor="b" anchorCtr="0">
            <a:spAutoFit/>
          </a:bodyPr>
          <a:lstStyle/>
          <a:p>
            <a:pPr algn="ctr"/>
            <a:r>
              <a:rPr lang="en" sz="1600">
                <a:latin typeface="Avenir"/>
                <a:ea typeface="Avenir"/>
                <a:cs typeface="Avenir"/>
                <a:sym typeface="Avenir"/>
              </a:rPr>
              <a:t>Discovery</a:t>
            </a:r>
            <a:endParaRPr sz="16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" name="Google Shape;2330;p270">
            <a:extLst>
              <a:ext uri="{FF2B5EF4-FFF2-40B4-BE49-F238E27FC236}">
                <a16:creationId xmlns:a16="http://schemas.microsoft.com/office/drawing/2014/main" id="{B698C20C-E44F-057F-E8DC-FD41C8F01C1B}"/>
              </a:ext>
            </a:extLst>
          </p:cNvPr>
          <p:cNvSpPr txBox="1"/>
          <p:nvPr/>
        </p:nvSpPr>
        <p:spPr>
          <a:xfrm>
            <a:off x="3459717" y="1760964"/>
            <a:ext cx="4894068" cy="42165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51425" tIns="274320" rIns="51425" bIns="3657600" anchor="b" anchorCtr="0">
            <a:spAutoFit/>
          </a:bodyPr>
          <a:lstStyle/>
          <a:p>
            <a:pPr algn="ctr"/>
            <a:r>
              <a:rPr lang="en" sz="1600">
                <a:latin typeface="Avenir"/>
                <a:ea typeface="Avenir"/>
                <a:cs typeface="Avenir"/>
                <a:sym typeface="Avenir"/>
              </a:rPr>
              <a:t>Development</a:t>
            </a:r>
            <a:endParaRPr sz="16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" name="Google Shape;2328;p270">
            <a:extLst>
              <a:ext uri="{FF2B5EF4-FFF2-40B4-BE49-F238E27FC236}">
                <a16:creationId xmlns:a16="http://schemas.microsoft.com/office/drawing/2014/main" id="{F5B5BECF-E164-CEBF-4BFF-C2990C5270C4}"/>
              </a:ext>
            </a:extLst>
          </p:cNvPr>
          <p:cNvSpPr/>
          <p:nvPr/>
        </p:nvSpPr>
        <p:spPr>
          <a:xfrm flipH="1">
            <a:off x="872357" y="2596056"/>
            <a:ext cx="10447283" cy="304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25" name="Google Shape;2333;p270">
            <a:extLst>
              <a:ext uri="{FF2B5EF4-FFF2-40B4-BE49-F238E27FC236}">
                <a16:creationId xmlns:a16="http://schemas.microsoft.com/office/drawing/2014/main" id="{9A1EA62A-54B2-3A34-F96C-A9F465878C9E}"/>
              </a:ext>
            </a:extLst>
          </p:cNvPr>
          <p:cNvSpPr txBox="1"/>
          <p:nvPr/>
        </p:nvSpPr>
        <p:spPr>
          <a:xfrm>
            <a:off x="2063016" y="4895037"/>
            <a:ext cx="1555570" cy="298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spAutoFit/>
          </a:bodyPr>
          <a:lstStyle/>
          <a:p>
            <a:pPr algn="ctr"/>
            <a:r>
              <a:rPr lang="en" sz="1600">
                <a:solidFill>
                  <a:schemeClr val="dk1"/>
                </a:solidFill>
                <a:latin typeface="Avenir Medium" panose="02000503020000020003" pitchFamily="2" charset="0"/>
              </a:rPr>
              <a:t>Clinical R&amp;D</a:t>
            </a:r>
            <a:endParaRPr sz="1600">
              <a:solidFill>
                <a:schemeClr val="dk1"/>
              </a:solidFill>
              <a:latin typeface="Avenir Medium" panose="02000503020000020003" pitchFamily="2" charset="0"/>
            </a:endParaRPr>
          </a:p>
        </p:txBody>
      </p:sp>
      <p:sp>
        <p:nvSpPr>
          <p:cNvPr id="26" name="Google Shape;2333;p270">
            <a:extLst>
              <a:ext uri="{FF2B5EF4-FFF2-40B4-BE49-F238E27FC236}">
                <a16:creationId xmlns:a16="http://schemas.microsoft.com/office/drawing/2014/main" id="{22FEEBF3-C2A4-0335-AACD-37AB957ED16E}"/>
              </a:ext>
            </a:extLst>
          </p:cNvPr>
          <p:cNvSpPr txBox="1"/>
          <p:nvPr/>
        </p:nvSpPr>
        <p:spPr>
          <a:xfrm>
            <a:off x="5226769" y="4895037"/>
            <a:ext cx="1555570" cy="298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spAutoFit/>
          </a:bodyPr>
          <a:lstStyle/>
          <a:p>
            <a:pPr algn="ctr"/>
            <a:r>
              <a:rPr lang="en-US" sz="1600" dirty="0">
                <a:solidFill>
                  <a:schemeClr val="dk1"/>
                </a:solidFill>
                <a:latin typeface="Avenir Medium" panose="02000503020000020003" pitchFamily="2" charset="0"/>
              </a:rPr>
              <a:t>Medical Affairs</a:t>
            </a:r>
            <a:endParaRPr sz="1600" dirty="0">
              <a:solidFill>
                <a:schemeClr val="dk1"/>
              </a:solidFill>
              <a:latin typeface="Avenir Medium" panose="02000503020000020003" pitchFamily="2" charset="0"/>
            </a:endParaRPr>
          </a:p>
        </p:txBody>
      </p:sp>
      <p:sp>
        <p:nvSpPr>
          <p:cNvPr id="27" name="Google Shape;2333;p270">
            <a:extLst>
              <a:ext uri="{FF2B5EF4-FFF2-40B4-BE49-F238E27FC236}">
                <a16:creationId xmlns:a16="http://schemas.microsoft.com/office/drawing/2014/main" id="{A10D0467-F6C7-1329-907B-923FD9F3813A}"/>
              </a:ext>
            </a:extLst>
          </p:cNvPr>
          <p:cNvSpPr txBox="1"/>
          <p:nvPr/>
        </p:nvSpPr>
        <p:spPr>
          <a:xfrm>
            <a:off x="8495576" y="4895037"/>
            <a:ext cx="1555570" cy="298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spAutoFit/>
          </a:bodyPr>
          <a:lstStyle/>
          <a:p>
            <a:pPr algn="ctr"/>
            <a:r>
              <a:rPr lang="en" sz="1600">
                <a:solidFill>
                  <a:schemeClr val="dk1"/>
                </a:solidFill>
                <a:latin typeface="Avenir Medium" panose="02000503020000020003" pitchFamily="2" charset="0"/>
              </a:rPr>
              <a:t>Commercial</a:t>
            </a:r>
            <a:endParaRPr sz="1600">
              <a:solidFill>
                <a:schemeClr val="dk1"/>
              </a:solidFill>
              <a:latin typeface="Avenir Medium" panose="02000503020000020003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74C7FB-DA95-F76A-67DE-110BD03512E1}"/>
              </a:ext>
            </a:extLst>
          </p:cNvPr>
          <p:cNvSpPr/>
          <p:nvPr/>
        </p:nvSpPr>
        <p:spPr>
          <a:xfrm>
            <a:off x="1109891" y="2835788"/>
            <a:ext cx="9972217" cy="26476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iangle 28">
            <a:extLst>
              <a:ext uri="{FF2B5EF4-FFF2-40B4-BE49-F238E27FC236}">
                <a16:creationId xmlns:a16="http://schemas.microsoft.com/office/drawing/2014/main" id="{8E36A089-BDE5-687D-E6DE-58725711C83A}"/>
              </a:ext>
            </a:extLst>
          </p:cNvPr>
          <p:cNvSpPr/>
          <p:nvPr/>
        </p:nvSpPr>
        <p:spPr>
          <a:xfrm>
            <a:off x="10967456" y="4016041"/>
            <a:ext cx="229305" cy="19823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21FA6A47-AE91-092B-B48C-003C576F10CD}"/>
              </a:ext>
            </a:extLst>
          </p:cNvPr>
          <p:cNvSpPr/>
          <p:nvPr/>
        </p:nvSpPr>
        <p:spPr>
          <a:xfrm rot="5400000">
            <a:off x="9919740" y="5388200"/>
            <a:ext cx="229955" cy="19767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iangle 30">
            <a:extLst>
              <a:ext uri="{FF2B5EF4-FFF2-40B4-BE49-F238E27FC236}">
                <a16:creationId xmlns:a16="http://schemas.microsoft.com/office/drawing/2014/main" id="{E9B93FA5-495E-C99A-2235-F2ACFAFF9B89}"/>
              </a:ext>
            </a:extLst>
          </p:cNvPr>
          <p:cNvSpPr/>
          <p:nvPr/>
        </p:nvSpPr>
        <p:spPr>
          <a:xfrm rot="16200000">
            <a:off x="6995417" y="2737711"/>
            <a:ext cx="229955" cy="19767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C135D1D0-0D95-EADC-004E-C6D66CF405B9}"/>
              </a:ext>
            </a:extLst>
          </p:cNvPr>
          <p:cNvSpPr/>
          <p:nvPr/>
        </p:nvSpPr>
        <p:spPr>
          <a:xfrm rot="16200000">
            <a:off x="3038067" y="2737711"/>
            <a:ext cx="229955" cy="19767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3E7FBB86-B58B-08EF-03AF-A1C47EA4EA6E}"/>
              </a:ext>
            </a:extLst>
          </p:cNvPr>
          <p:cNvSpPr/>
          <p:nvPr/>
        </p:nvSpPr>
        <p:spPr>
          <a:xfrm rot="10800000">
            <a:off x="997276" y="4016041"/>
            <a:ext cx="229305" cy="19823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8EC9E303-1915-EBD4-31DD-A1B7CB1FAF67}"/>
              </a:ext>
            </a:extLst>
          </p:cNvPr>
          <p:cNvSpPr/>
          <p:nvPr/>
        </p:nvSpPr>
        <p:spPr>
          <a:xfrm rot="5400000">
            <a:off x="2509814" y="5388200"/>
            <a:ext cx="229955" cy="19767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iangle 34">
            <a:extLst>
              <a:ext uri="{FF2B5EF4-FFF2-40B4-BE49-F238E27FC236}">
                <a16:creationId xmlns:a16="http://schemas.microsoft.com/office/drawing/2014/main" id="{9C50EA63-C46D-D6E0-201B-C1A0D4E8BFDA}"/>
              </a:ext>
            </a:extLst>
          </p:cNvPr>
          <p:cNvSpPr/>
          <p:nvPr/>
        </p:nvSpPr>
        <p:spPr>
          <a:xfrm rot="5400000">
            <a:off x="6394566" y="5388200"/>
            <a:ext cx="229955" cy="19767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riangle 35">
            <a:extLst>
              <a:ext uri="{FF2B5EF4-FFF2-40B4-BE49-F238E27FC236}">
                <a16:creationId xmlns:a16="http://schemas.microsoft.com/office/drawing/2014/main" id="{B62F1DB4-7FC8-2FFE-A6D7-7D2B992C04F7}"/>
              </a:ext>
            </a:extLst>
          </p:cNvPr>
          <p:cNvSpPr/>
          <p:nvPr/>
        </p:nvSpPr>
        <p:spPr>
          <a:xfrm rot="16200000">
            <a:off x="9900684" y="2737711"/>
            <a:ext cx="229955" cy="19767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42A8D37-9A9C-8C94-F4DA-E653522A2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739" y="3360025"/>
            <a:ext cx="1171297" cy="128842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BF44A16-EDD2-B997-19FB-358631627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478" y="3346897"/>
            <a:ext cx="1290455" cy="129045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382ADEA-1DF1-0190-825D-1D7E73591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1319" y="3354320"/>
            <a:ext cx="1316433" cy="131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51758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999948-8243-9FE7-92AA-8892504F0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9673" y="1708641"/>
            <a:ext cx="4550554" cy="2863360"/>
          </a:xfrm>
        </p:spPr>
        <p:txBody>
          <a:bodyPr>
            <a:normAutofit/>
          </a:bodyPr>
          <a:lstStyle/>
          <a:p>
            <a:r>
              <a:rPr lang="en-GB" dirty="0"/>
              <a:t>Calendar shows where and when key insight activities will occur:</a:t>
            </a:r>
          </a:p>
          <a:p>
            <a:pPr lvl="1"/>
            <a:r>
              <a:rPr lang="en-GB" dirty="0"/>
              <a:t>Key milestones</a:t>
            </a:r>
          </a:p>
          <a:p>
            <a:pPr lvl="1"/>
            <a:r>
              <a:rPr lang="en-GB" dirty="0"/>
              <a:t>Key Initiatives</a:t>
            </a:r>
          </a:p>
          <a:p>
            <a:pPr lvl="1"/>
            <a:r>
              <a:rPr lang="en-GB" dirty="0"/>
              <a:t>Planned meetings </a:t>
            </a:r>
          </a:p>
          <a:p>
            <a:pPr lvl="1"/>
            <a:r>
              <a:rPr lang="en-GB" dirty="0"/>
              <a:t>Conferences, etc. 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98717-4790-99DB-9E63-7A766D4A9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Insight Process</a:t>
            </a:r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008C3C1E-C1CD-3257-2261-F2EF74E239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5312" y="1952138"/>
            <a:ext cx="4815270" cy="348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05312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98717-4790-99DB-9E63-7A766D4A9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insight tracking template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89602D-597D-D210-B576-A98BA7ECD7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924211"/>
            <a:ext cx="7772400" cy="300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99616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4B75B-09C2-9FB4-052F-299371CC81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Clinical Trial Delays and Costs</a:t>
            </a:r>
          </a:p>
          <a:p>
            <a:pPr lvl="1"/>
            <a:r>
              <a:rPr lang="en-US" sz="2000" dirty="0">
                <a:hlinkClick r:id="rId2"/>
              </a:rPr>
              <a:t>https://www.ncbi.nlm.nih.gov/pmc/articles/PMC7342338/</a:t>
            </a:r>
            <a:endParaRPr lang="en-US" sz="2000" dirty="0"/>
          </a:p>
          <a:p>
            <a:pPr lvl="1"/>
            <a:r>
              <a:rPr lang="en-US" sz="2000" dirty="0">
                <a:hlinkClick r:id="rId3"/>
              </a:rPr>
              <a:t>https://pubmed.ncbi.nlm.nih.gov/29714515/</a:t>
            </a:r>
            <a:endParaRPr lang="en-US" sz="2000" dirty="0"/>
          </a:p>
          <a:p>
            <a:pPr lvl="1"/>
            <a:r>
              <a:rPr lang="en-US" sz="2000" dirty="0">
                <a:hlinkClick r:id="rId4"/>
              </a:rPr>
              <a:t>https://csdd.tufts.edu/impact-reports</a:t>
            </a:r>
            <a:endParaRPr lang="en-US" sz="2000" dirty="0"/>
          </a:p>
          <a:p>
            <a:pPr lvl="1"/>
            <a:r>
              <a:rPr lang="en-US" sz="2000" dirty="0">
                <a:hlinkClick r:id="rId5"/>
              </a:rPr>
              <a:t>http://www.atlantclinical.com/patient-retention-in-clinical-trials</a:t>
            </a:r>
            <a:endParaRPr lang="en-US" sz="2000" dirty="0"/>
          </a:p>
          <a:p>
            <a:pPr lvl="1"/>
            <a:r>
              <a:rPr lang="en-US" sz="2000" dirty="0">
                <a:hlinkClick r:id="rId6"/>
              </a:rPr>
              <a:t>https://www.antidote.me/blog/what-clinical-trial-statistics-tell-us-about-the-state-of-research-today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98717-4790-99DB-9E63-7A766D4A9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430420199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4B75B-09C2-9FB4-052F-299371CC81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Product Launch Failures </a:t>
            </a:r>
          </a:p>
          <a:p>
            <a:pPr lvl="1"/>
            <a:r>
              <a:rPr lang="en-US" sz="1800" dirty="0">
                <a:hlinkClick r:id="rId2"/>
              </a:rPr>
              <a:t>https://www.zs.com/insights/us-emerging-pharma-biotech-first-launch-analysis</a:t>
            </a:r>
            <a:r>
              <a:rPr lang="en-US" sz="1800" dirty="0"/>
              <a:t> </a:t>
            </a:r>
          </a:p>
          <a:p>
            <a:pPr lvl="1"/>
            <a:r>
              <a:rPr lang="en-US" sz="1800" dirty="0">
                <a:hlinkClick r:id="rId3"/>
              </a:rPr>
              <a:t>https://www.fiercepharma.com/marketing/pharma-can-no-longer-rely-traditional-sales-and-marketing-launch-new-drugs-report</a:t>
            </a:r>
            <a:r>
              <a:rPr lang="en-US" sz="1800" dirty="0"/>
              <a:t> </a:t>
            </a:r>
          </a:p>
          <a:p>
            <a:pPr lvl="1"/>
            <a:r>
              <a:rPr lang="en-US" sz="1800" dirty="0">
                <a:hlinkClick r:id="rId4"/>
              </a:rPr>
              <a:t>https://www2.deloitte.com/us/en/insights/industry/life-sciences/successful-drug-launch-strategy.html</a:t>
            </a:r>
            <a:r>
              <a:rPr lang="en-US" sz="1800" dirty="0"/>
              <a:t> </a:t>
            </a:r>
          </a:p>
          <a:p>
            <a:pPr lvl="1"/>
            <a:r>
              <a:rPr lang="en-US" sz="1800" dirty="0">
                <a:hlinkClick r:id="rId5"/>
              </a:rPr>
              <a:t>https://www.mckinsey.com/~/media/McKinsey/Industries/Healthcare%20Systems%20and%20Services/Our%20Insights/The%20secret%20of%20successful%20drug%20launches/The_secret_of_successful_drug_launches.pdf</a:t>
            </a:r>
            <a:r>
              <a:rPr lang="en-US" sz="1800" dirty="0"/>
              <a:t> </a:t>
            </a:r>
          </a:p>
          <a:p>
            <a:pPr lvl="1"/>
            <a:r>
              <a:rPr lang="en-US" sz="1800" dirty="0">
                <a:hlinkClick r:id="rId6"/>
              </a:rPr>
              <a:t>https://www.bain.com/contentassets/6f3388d69da34245868782417d556210/bain_iv1709_lrs.pdf</a:t>
            </a:r>
            <a:r>
              <a:rPr lang="en-US" sz="1800" dirty="0"/>
              <a:t> </a:t>
            </a:r>
          </a:p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98717-4790-99DB-9E63-7A766D4A9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(cont.)</a:t>
            </a:r>
          </a:p>
        </p:txBody>
      </p:sp>
    </p:spTree>
    <p:extLst>
      <p:ext uri="{BB962C8B-B14F-4D97-AF65-F5344CB8AC3E}">
        <p14:creationId xmlns:p14="http://schemas.microsoft.com/office/powerpoint/2010/main" val="280079895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12091D-AF34-BF2E-5078-63852281A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0175" y="1708150"/>
            <a:ext cx="5000625" cy="4560888"/>
          </a:xfrm>
        </p:spPr>
        <p:txBody>
          <a:bodyPr>
            <a:normAutofit/>
          </a:bodyPr>
          <a:lstStyle/>
          <a:p>
            <a:r>
              <a:rPr lang="en-US" dirty="0"/>
              <a:t>An effective insights process:</a:t>
            </a:r>
          </a:p>
          <a:p>
            <a:pPr lvl="1"/>
            <a:r>
              <a:rPr lang="en-US" dirty="0"/>
              <a:t>allows management of all insight-related activities </a:t>
            </a:r>
          </a:p>
          <a:p>
            <a:pPr lvl="1"/>
            <a:r>
              <a:rPr lang="en-US" dirty="0"/>
              <a:t>allows us to gather, process and analyze data about the external environment</a:t>
            </a:r>
          </a:p>
          <a:p>
            <a:pPr lvl="1"/>
            <a:r>
              <a:rPr lang="en-US" dirty="0"/>
              <a:t>leads to actionable insights that align strategy with market realities to ensure success</a:t>
            </a:r>
          </a:p>
          <a:p>
            <a:r>
              <a:rPr lang="en-US" dirty="0"/>
              <a:t>This is a distinct process with its own best practices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73A827-A61A-6BDC-C93F-9EE9BCF0A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951" y="406400"/>
            <a:ext cx="9473372" cy="1189038"/>
          </a:xfrm>
        </p:spPr>
        <p:txBody>
          <a:bodyPr/>
          <a:lstStyle/>
          <a:p>
            <a:r>
              <a:rPr lang="en-US" dirty="0"/>
              <a:t>Recognize insights as a distinct strategic process that should be managed</a:t>
            </a:r>
          </a:p>
        </p:txBody>
      </p:sp>
      <p:pic>
        <p:nvPicPr>
          <p:cNvPr id="6" name="Picture 5" descr="A picture containing text, flock&#10;&#10;Description automatically generated">
            <a:extLst>
              <a:ext uri="{FF2B5EF4-FFF2-40B4-BE49-F238E27FC236}">
                <a16:creationId xmlns:a16="http://schemas.microsoft.com/office/drawing/2014/main" id="{ADBF1458-3612-282A-2778-1A5B63FFED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6175" y="1881412"/>
            <a:ext cx="4277952" cy="421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917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12091D-AF34-BF2E-5078-63852281A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0175" y="1968500"/>
            <a:ext cx="10515600" cy="301498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Organize a matrix team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Develop insight objectives to support strategic imperatives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Communicate insight objectives and train participants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Collect insight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Analyze insight data 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Align on actions and track impact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Communicate the value to the organization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73A827-A61A-6BDC-C93F-9EE9BCF0A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951" y="406400"/>
            <a:ext cx="7832090" cy="1189038"/>
          </a:xfrm>
        </p:spPr>
        <p:txBody>
          <a:bodyPr/>
          <a:lstStyle/>
          <a:p>
            <a:r>
              <a:rPr lang="en-US" dirty="0"/>
              <a:t>Key factors to optimize the medical insights process</a:t>
            </a:r>
          </a:p>
        </p:txBody>
      </p:sp>
    </p:spTree>
    <p:extLst>
      <p:ext uri="{BB962C8B-B14F-4D97-AF65-F5344CB8AC3E}">
        <p14:creationId xmlns:p14="http://schemas.microsoft.com/office/powerpoint/2010/main" val="42676854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 noGrp="1"/>
          </p:cNvSpPr>
          <p:nvPr>
            <p:ph type="title"/>
          </p:nvPr>
        </p:nvSpPr>
        <p:spPr>
          <a:xfrm>
            <a:off x="5445256" y="2481230"/>
            <a:ext cx="6637576" cy="1153390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53745">
              <a:defRPr sz="5402"/>
            </a:pPr>
            <a:r>
              <a:rPr lang="en-US" sz="3600" i="1" dirty="0"/>
              <a:t>1. Organize a Matrix Team</a:t>
            </a:r>
            <a:endParaRPr sz="3600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4B75B-09C2-9FB4-052F-299371CC8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9672" y="1708640"/>
            <a:ext cx="10515601" cy="4560891"/>
          </a:xfrm>
        </p:spPr>
        <p:txBody>
          <a:bodyPr>
            <a:normAutofit/>
          </a:bodyPr>
          <a:lstStyle/>
          <a:p>
            <a:r>
              <a:rPr lang="en-US" dirty="0"/>
              <a:t>Matrix team members should represent all teams that will contribute insights through their team activities and/or would benefit from knowing identified trends and insights</a:t>
            </a:r>
          </a:p>
          <a:p>
            <a:r>
              <a:rPr lang="en-US" dirty="0"/>
              <a:t>Compliance should be kept in the loop</a:t>
            </a:r>
          </a:p>
          <a:p>
            <a:r>
              <a:rPr lang="en-US" dirty="0"/>
              <a:t>Include individuals responsible for setting the strategy (decision makers) as well as those who could contribute to data collection or analysis </a:t>
            </a:r>
          </a:p>
          <a:p>
            <a:r>
              <a:rPr lang="en-US" dirty="0"/>
              <a:t>The meeting cadence should be determined by life cycle and company needs</a:t>
            </a:r>
          </a:p>
          <a:p>
            <a:pPr lvl="1"/>
            <a:r>
              <a:rPr lang="en-US" dirty="0"/>
              <a:t>Pre-launch would meet much more often, maybe every two weeks--at a minimum monthly</a:t>
            </a:r>
          </a:p>
          <a:p>
            <a:pPr lvl="1"/>
            <a:r>
              <a:rPr lang="en-US" dirty="0"/>
              <a:t>During launch, the team would meet weekly</a:t>
            </a:r>
          </a:p>
          <a:p>
            <a:pPr lvl="1"/>
            <a:r>
              <a:rPr lang="en-US" dirty="0"/>
              <a:t>Post launch, return to monthly meetings</a:t>
            </a:r>
          </a:p>
          <a:p>
            <a:r>
              <a:rPr lang="en-US" dirty="0"/>
              <a:t>Team can be global with each product/market being represented or separate groups can have their own teams as long as they communicate with each other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98717-4790-99DB-9E63-7A766D4A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185" y="406400"/>
            <a:ext cx="10183615" cy="1188546"/>
          </a:xfrm>
        </p:spPr>
        <p:txBody>
          <a:bodyPr>
            <a:normAutofit/>
          </a:bodyPr>
          <a:lstStyle/>
          <a:p>
            <a:r>
              <a:rPr lang="en-US" dirty="0"/>
              <a:t>The insights process should be led by a matrix team that meets regularly</a:t>
            </a:r>
          </a:p>
        </p:txBody>
      </p:sp>
    </p:spTree>
    <p:extLst>
      <p:ext uri="{BB962C8B-B14F-4D97-AF65-F5344CB8AC3E}">
        <p14:creationId xmlns:p14="http://schemas.microsoft.com/office/powerpoint/2010/main" val="167033117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3_Office Theme">
  <a:themeElements>
    <a:clrScheme name="3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3913F"/>
      </a:accent1>
      <a:accent2>
        <a:srgbClr val="FEBE0D"/>
      </a:accent2>
      <a:accent3>
        <a:srgbClr val="56B677"/>
      </a:accent3>
      <a:accent4>
        <a:srgbClr val="E7E7E7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3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3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3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3913F"/>
      </a:accent1>
      <a:accent2>
        <a:srgbClr val="FEBE0D"/>
      </a:accent2>
      <a:accent3>
        <a:srgbClr val="56B677"/>
      </a:accent3>
      <a:accent4>
        <a:srgbClr val="E7E7E7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3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3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85bf77-b183-4405-866c-f9fe485dfec0">
      <Terms xmlns="http://schemas.microsoft.com/office/infopath/2007/PartnerControls"/>
    </lcf76f155ced4ddcb4097134ff3c332f>
    <TaxCatchAll xmlns="90239382-87fb-429b-bbab-e6f2bc91b9f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7932238E65204099EB046174696E6E" ma:contentTypeVersion="10" ma:contentTypeDescription="Create a new document." ma:contentTypeScope="" ma:versionID="1e27ae7ba18f6fd1984d351f4c845621">
  <xsd:schema xmlns:xsd="http://www.w3.org/2001/XMLSchema" xmlns:xs="http://www.w3.org/2001/XMLSchema" xmlns:p="http://schemas.microsoft.com/office/2006/metadata/properties" xmlns:ns2="ca85bf77-b183-4405-866c-f9fe485dfec0" xmlns:ns3="90239382-87fb-429b-bbab-e6f2bc91b9f6" targetNamespace="http://schemas.microsoft.com/office/2006/metadata/properties" ma:root="true" ma:fieldsID="82fd50f8b65c91d9a859d62207694480" ns2:_="" ns3:_="">
    <xsd:import namespace="ca85bf77-b183-4405-866c-f9fe485dfec0"/>
    <xsd:import namespace="90239382-87fb-429b-bbab-e6f2bc91b9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5bf77-b183-4405-866c-f9fe485dfe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373d6a1-87b9-475e-b10a-bb582e919f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239382-87fb-429b-bbab-e6f2bc91b9f6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2af8a9d-a714-46a9-92be-75a5932d5f26}" ma:internalName="TaxCatchAll" ma:showField="CatchAllData" ma:web="90239382-87fb-429b-bbab-e6f2bc91b9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0369A0-84C9-4503-8579-B098E6CA8C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823EC9-B7F3-45AD-A59F-8EBB8E78D39E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90239382-87fb-429b-bbab-e6f2bc91b9f6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ca85bf77-b183-4405-866c-f9fe485dfec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B388EFD-9745-44A2-ACF2-1086DEB864D1}">
  <ds:schemaRefs>
    <ds:schemaRef ds:uri="90239382-87fb-429b-bbab-e6f2bc91b9f6"/>
    <ds:schemaRef ds:uri="ca85bf77-b183-4405-866c-f9fe485dfe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2346</TotalTime>
  <Words>3594</Words>
  <Application>Microsoft Macintosh PowerPoint</Application>
  <PresentationFormat>Widescreen</PresentationFormat>
  <Paragraphs>417</Paragraphs>
  <Slides>55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Arial</vt:lpstr>
      <vt:lpstr>Avenir</vt:lpstr>
      <vt:lpstr>Avenir Medium</vt:lpstr>
      <vt:lpstr>Calibri</vt:lpstr>
      <vt:lpstr>Century Gothic</vt:lpstr>
      <vt:lpstr>Helvetica</vt:lpstr>
      <vt:lpstr>Helvetica Neue</vt:lpstr>
      <vt:lpstr>Helvetica Neue Bold Condensed</vt:lpstr>
      <vt:lpstr>3_Office Theme</vt:lpstr>
      <vt:lpstr>MAPS Insights Standards &amp; Guidelines: Key Success Factors</vt:lpstr>
      <vt:lpstr>The Medical Affairs Professional Society (MAPS) Insights Focus Area Working Group (FAWG) formed a subcommittee to identify best practices and recommend guidelines for an effective insights management process. The following slides are an overview of key success factors identified.   Thank you to the S&amp;G subcommittee members:</vt:lpstr>
      <vt:lpstr>Rationale and purpose</vt:lpstr>
      <vt:lpstr>Prevent costly failures that result from insight gaps</vt:lpstr>
      <vt:lpstr>Address shortcomings identified by MAPS</vt:lpstr>
      <vt:lpstr>Recognize insights as a distinct strategic process that should be managed</vt:lpstr>
      <vt:lpstr>Key factors to optimize the medical insights process</vt:lpstr>
      <vt:lpstr>1. Organize a Matrix Team</vt:lpstr>
      <vt:lpstr>The insights process should be led by a matrix team that meets regularly</vt:lpstr>
      <vt:lpstr>Matrix team coordinates across all participating groups/regions</vt:lpstr>
      <vt:lpstr>Matrix team responsibilities</vt:lpstr>
      <vt:lpstr>2. Develop insight objectives to support strategic imperatives</vt:lpstr>
      <vt:lpstr>Develop insight objectives that support medical strategy and strategic imperatives</vt:lpstr>
      <vt:lpstr>KITs and KIQs methodology is an established best practice for organizing questions </vt:lpstr>
      <vt:lpstr>Identified needs should be confirmed and periodically refined</vt:lpstr>
      <vt:lpstr>KITs/KIQs provide a framework for insights work</vt:lpstr>
      <vt:lpstr>3. Communicate insight objectives and train participants</vt:lpstr>
      <vt:lpstr>Insight objectives must be communicated up, down and across</vt:lpstr>
      <vt:lpstr>A centralized insight hub can support communication and collaboration</vt:lpstr>
      <vt:lpstr>Training is essential and should be sustainable and purposed for each team/audience</vt:lpstr>
      <vt:lpstr>Field force training is particularly important</vt:lpstr>
      <vt:lpstr>4. Collect insight data</vt:lpstr>
      <vt:lpstr>Coordinate and execute collection</vt:lpstr>
      <vt:lpstr>Collection strategy optimizes use of resources </vt:lpstr>
      <vt:lpstr>Direct specific questions to the most likely sources of insight</vt:lpstr>
      <vt:lpstr>The insight landscape</vt:lpstr>
      <vt:lpstr>Plan and execute field engagements</vt:lpstr>
      <vt:lpstr>Plan and execute a meetings strategy (ad boards, etc.)</vt:lpstr>
      <vt:lpstr>Plan and execute social listening </vt:lpstr>
      <vt:lpstr>5. Analyze insight data</vt:lpstr>
      <vt:lpstr>Organize and integrate data</vt:lpstr>
      <vt:lpstr>AI tools can help organize data and identify key topics and trends.</vt:lpstr>
      <vt:lpstr>Once data is organized it must be analyzed to uncover actionable insights</vt:lpstr>
      <vt:lpstr>The analysis process is collaborative and must be organized to deliver actionable insights</vt:lpstr>
      <vt:lpstr>Reporting must be relevant and actionable</vt:lpstr>
      <vt:lpstr>Report identified trends and unprompted insights</vt:lpstr>
      <vt:lpstr>6. Align on actions and track impact</vt:lpstr>
      <vt:lpstr>The team should convene regularly to review the process</vt:lpstr>
      <vt:lpstr>7. Communicate the value to the organization</vt:lpstr>
      <vt:lpstr>Demonstrating value with meaningful metrics is key to long-term success</vt:lpstr>
      <vt:lpstr>Document and communicate value up and down the organization</vt:lpstr>
      <vt:lpstr>Thank you!</vt:lpstr>
      <vt:lpstr>Back up slides</vt:lpstr>
      <vt:lpstr>The Insight Process</vt:lpstr>
      <vt:lpstr>Needs should be identified, refined and confirmed</vt:lpstr>
      <vt:lpstr>Field force insight training is particularly important</vt:lpstr>
      <vt:lpstr>Any external facing function is potentially a resource for the insight process</vt:lpstr>
      <vt:lpstr>Identifying trends and discovered topics</vt:lpstr>
      <vt:lpstr>A successful process fills insight gaps we might not even know exist…</vt:lpstr>
      <vt:lpstr>Insights allow continuous adaptation…</vt:lpstr>
      <vt:lpstr>Insights are needed across the product lifecycle</vt:lpstr>
      <vt:lpstr>The Insight Process</vt:lpstr>
      <vt:lpstr>Sample insight tracking template</vt:lpstr>
      <vt:lpstr>References</vt:lpstr>
      <vt:lpstr>References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Affairs  Professional Society</dc:title>
  <dc:creator>Santiago, Melissa</dc:creator>
  <cp:lastModifiedBy>Garth Sundem</cp:lastModifiedBy>
  <cp:revision>88</cp:revision>
  <cp:lastPrinted>2023-08-03T13:35:50Z</cp:lastPrinted>
  <dcterms:modified xsi:type="dcterms:W3CDTF">2023-11-29T14:36:15Z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0x010100B57932238E65204099EB046174696E6E</vt:lpwstr>
  </property>
</Properties>
</file>