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2"/>
    <p:sldMasterId id="2147483724" r:id="rId3"/>
    <p:sldMasterId id="2147483716" r:id="rId4"/>
  </p:sldMasterIdLst>
  <p:notesMasterIdLst>
    <p:notesMasterId r:id="rId29"/>
  </p:notesMasterIdLst>
  <p:handoutMasterIdLst>
    <p:handoutMasterId r:id="rId30"/>
  </p:handoutMasterIdLst>
  <p:sldIdLst>
    <p:sldId id="485" r:id="rId5"/>
    <p:sldId id="495" r:id="rId6"/>
    <p:sldId id="279" r:id="rId7"/>
    <p:sldId id="543" r:id="rId8"/>
    <p:sldId id="486" r:id="rId9"/>
    <p:sldId id="269" r:id="rId10"/>
    <p:sldId id="268" r:id="rId11"/>
    <p:sldId id="282" r:id="rId12"/>
    <p:sldId id="274" r:id="rId13"/>
    <p:sldId id="271" r:id="rId14"/>
    <p:sldId id="275" r:id="rId15"/>
    <p:sldId id="272" r:id="rId16"/>
    <p:sldId id="544" r:id="rId17"/>
    <p:sldId id="286" r:id="rId18"/>
    <p:sldId id="294" r:id="rId19"/>
    <p:sldId id="487" r:id="rId20"/>
    <p:sldId id="289" r:id="rId21"/>
    <p:sldId id="288" r:id="rId22"/>
    <p:sldId id="488" r:id="rId23"/>
    <p:sldId id="291" r:id="rId24"/>
    <p:sldId id="292" r:id="rId25"/>
    <p:sldId id="547" r:id="rId26"/>
    <p:sldId id="545" r:id="rId27"/>
    <p:sldId id="546" r:id="rId28"/>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640" userDrawn="1">
          <p15:clr>
            <a:srgbClr val="A4A3A4"/>
          </p15:clr>
        </p15:guide>
        <p15:guide id="2" pos="384" userDrawn="1">
          <p15:clr>
            <a:srgbClr val="A4A3A4"/>
          </p15:clr>
        </p15:guide>
        <p15:guide id="3" orient="horz" pos="1071" userDrawn="1">
          <p15:clr>
            <a:srgbClr val="A4A3A4"/>
          </p15:clr>
        </p15:guide>
        <p15:guide id="4" orient="horz" pos="2205" userDrawn="1">
          <p15:clr>
            <a:srgbClr val="A4A3A4"/>
          </p15:clr>
        </p15:guide>
        <p15:guide id="6" pos="7296" userDrawn="1">
          <p15:clr>
            <a:srgbClr val="A4A3A4"/>
          </p15:clr>
        </p15:guide>
        <p15:guide id="7" orient="horz" pos="4056" userDrawn="1">
          <p15:clr>
            <a:srgbClr val="A4A3A4"/>
          </p15:clr>
        </p15:guide>
        <p15:guide id="8" orient="horz" userDrawn="1">
          <p15:clr>
            <a:srgbClr val="A4A3A4"/>
          </p15:clr>
        </p15:guide>
        <p15:guide id="9" pos="3840" userDrawn="1">
          <p15:clr>
            <a:srgbClr val="A4A3A4"/>
          </p15:clr>
        </p15:guide>
        <p15:guide id="11" orient="horz" pos="2500" userDrawn="1">
          <p15:clr>
            <a:srgbClr val="A4A3A4"/>
          </p15:clr>
        </p15:guide>
        <p15:guide id="12" orient="horz" pos="3192" userDrawn="1">
          <p15:clr>
            <a:srgbClr val="A4A3A4"/>
          </p15:clr>
        </p15:guide>
        <p15:guide id="13" orient="horz" pos="16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E39153-6920-A7E9-8C6A-F4574CAA0836}" name="Esther Liu" initials="EL" userId="S::estherliu@lilly.com::467b3a32-b1a0-48f6-a59f-0fc0e60bd741" providerId="AD"/>
  <p188:author id="{C47ED7AE-5779-E808-6814-9CA3C77D06F4}" name="Rachel Hatfield" initials="RH" userId="S::rachel.hatfield@medistrava.com::7596e505-b37c-430d-aaa1-1b07a6b53337" providerId="AD"/>
  <p188:author id="{7AD810CA-A867-6DCB-4106-D430C8CBEB71}" name="Phil Wakefield" initials="PW" userId="S::phil.wakefield@medistrava.com::9d06614b-c8bc-4490-915e-9a3a64535229" providerId="AD"/>
  <p188:author id="{0460CCF2-E826-D6EC-1E94-EC24A1BEA16B}" name="Pandya, Bhavik" initials="PB" userId="S::AM00403844@astellas.com::397af5af-2ec7-4a3a-9cdf-d901c4ea2c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nda Viering" initials="MV" lastIdx="5" clrIdx="0"/>
  <p:cmAuthor id="29" name="Turdo, Gina" initials="TG" lastIdx="11" clrIdx="29">
    <p:extLst>
      <p:ext uri="{19B8F6BF-5375-455C-9EA6-DF929625EA0E}">
        <p15:presenceInfo xmlns:p15="http://schemas.microsoft.com/office/powerpoint/2012/main" userId="S-1-5-21-725345543-688789844-2146808213-18036" providerId="AD"/>
      </p:ext>
    </p:extLst>
  </p:cmAuthor>
  <p:cmAuthor id="1" name="Microsoft Office User" initials="MOU" lastIdx="1" clrIdx="1"/>
  <p:cmAuthor id="30" name="Kohles, Joseph" initials="KJ" lastIdx="6" clrIdx="30">
    <p:extLst>
      <p:ext uri="{19B8F6BF-5375-455C-9EA6-DF929625EA0E}">
        <p15:presenceInfo xmlns:p15="http://schemas.microsoft.com/office/powerpoint/2012/main" userId="S-1-5-21-725345543-688789844-2146808213-12179" providerId="AD"/>
      </p:ext>
    </p:extLst>
  </p:cmAuthor>
  <p:cmAuthor id="2" name="Microsoft Office User" initials="MOU [2]" lastIdx="1" clrIdx="2"/>
  <p:cmAuthor id="3" name="Microsoft Office User" initials="MOU [3]" lastIdx="1" clrIdx="3"/>
  <p:cmAuthor id="4" name="Microsoft Office User" initials="MOU [4]" lastIdx="1" clrIdx="4"/>
  <p:cmAuthor id="5" name="Microsoft Office User" initials="MOU [5]" lastIdx="1" clrIdx="5"/>
  <p:cmAuthor id="6" name="Microsoft Office User" initials="MOU [6]" lastIdx="1" clrIdx="6"/>
  <p:cmAuthor id="7" name="Microsoft Office User" initials="MOU [7]" lastIdx="1" clrIdx="7"/>
  <p:cmAuthor id="8" name="Microsoft Office User" initials="MOU [8]" lastIdx="1" clrIdx="8"/>
  <p:cmAuthor id="9" name="Microsoft Office User" initials="MOU [9]" lastIdx="1" clrIdx="9"/>
  <p:cmAuthor id="10" name="Microsoft Office User" initials="MOU [10]" lastIdx="1" clrIdx="10"/>
  <p:cmAuthor id="11" name="Microsoft Office User" initials="MOU [11]" lastIdx="1" clrIdx="11"/>
  <p:cmAuthor id="12" name="Microsoft Office User" initials="MOU [12]" lastIdx="1" clrIdx="12"/>
  <p:cmAuthor id="13" name="Microsoft Office User" initials="MOU [13]" lastIdx="1" clrIdx="13"/>
  <p:cmAuthor id="14" name="Microsoft Office User" initials="MOU [14]" lastIdx="1" clrIdx="14"/>
  <p:cmAuthor id="15" name="eightfold" initials="e" lastIdx="1" clrIdx="15"/>
  <p:cmAuthor id="16" name="Travis Hege" initials="TH" lastIdx="19" clrIdx="16"/>
  <p:cmAuthor id="17" name="Robert Matheis" initials="RM" lastIdx="1" clrIdx="17"/>
  <p:cmAuthor id="18" name="SP" initials="SP" lastIdx="2" clrIdx="18"/>
  <p:cmAuthor id="19" name="Martin, Jessica" initials="MJ" lastIdx="2" clrIdx="19"/>
  <p:cmAuthor id="20" name="Martin, Jessica" initials="MJ [2]" lastIdx="1" clrIdx="20"/>
  <p:cmAuthor id="21" name="Martin, Jessica" initials="MJ [3]" lastIdx="1" clrIdx="21"/>
  <p:cmAuthor id="22" name="Williams, Leah" initials="WL" lastIdx="155" clrIdx="22"/>
  <p:cmAuthor id="23" name="Pelc, Jason" initials="PJ" lastIdx="14" clrIdx="23"/>
  <p:cmAuthor id="24" name="Adam Raw" initials="AR" lastIdx="0" clrIdx="24"/>
  <p:cmAuthor id="25" name="Peter J Piliero" initials="PJP" lastIdx="7" clrIdx="25"/>
  <p:cmAuthor id="26" name="Kremer, Charlotte" initials="KC" lastIdx="9" clrIdx="26">
    <p:extLst>
      <p:ext uri="{19B8F6BF-5375-455C-9EA6-DF929625EA0E}">
        <p15:presenceInfo xmlns:p15="http://schemas.microsoft.com/office/powerpoint/2012/main" userId="S-1-5-21-3398620187-370929126-706332547-172525" providerId="AD"/>
      </p:ext>
    </p:extLst>
  </p:cmAuthor>
  <p:cmAuthor id="27" name="Therese McCall" initials="A" lastIdx="26" clrIdx="27"/>
  <p:cmAuthor id="28" name="Wells, Brett" initials="WB" lastIdx="5" clrIdx="28">
    <p:extLst>
      <p:ext uri="{19B8F6BF-5375-455C-9EA6-DF929625EA0E}">
        <p15:presenceInfo xmlns:p15="http://schemas.microsoft.com/office/powerpoint/2012/main" userId="S-1-5-21-725345543-688789844-2146808213-11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5EC"/>
    <a:srgbClr val="E5F3EA"/>
    <a:srgbClr val="000000"/>
    <a:srgbClr val="FEBE0D"/>
    <a:srgbClr val="FFF2CF"/>
    <a:srgbClr val="DDF0E4"/>
    <a:srgbClr val="CCDCCE"/>
    <a:srgbClr val="E7EEE8"/>
    <a:srgbClr val="FEF8E8"/>
    <a:srgbClr val="E1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42" autoAdjust="0"/>
    <p:restoredTop sz="96395" autoAdjust="0"/>
  </p:normalViewPr>
  <p:slideViewPr>
    <p:cSldViewPr snapToGrid="0" snapToObjects="1">
      <p:cViewPr varScale="1">
        <p:scale>
          <a:sx n="128" d="100"/>
          <a:sy n="128" d="100"/>
        </p:scale>
        <p:origin x="1032" y="176"/>
      </p:cViewPr>
      <p:guideLst>
        <p:guide orient="horz" pos="640"/>
        <p:guide pos="384"/>
        <p:guide orient="horz" pos="1071"/>
        <p:guide orient="horz" pos="2205"/>
        <p:guide pos="7296"/>
        <p:guide orient="horz" pos="4056"/>
        <p:guide orient="horz"/>
        <p:guide pos="3840"/>
        <p:guide orient="horz" pos="2500"/>
        <p:guide orient="horz" pos="3192"/>
        <p:guide orient="horz" pos="1684"/>
      </p:guideLst>
    </p:cSldViewPr>
  </p:slideViewPr>
  <p:outlineViewPr>
    <p:cViewPr>
      <p:scale>
        <a:sx n="33" d="100"/>
        <a:sy n="33" d="100"/>
      </p:scale>
      <p:origin x="0" y="0"/>
    </p:cViewPr>
  </p:outlineViewPr>
  <p:notesTextViewPr>
    <p:cViewPr>
      <p:scale>
        <a:sx n="40" d="100"/>
        <a:sy n="40" d="100"/>
      </p:scale>
      <p:origin x="0" y="0"/>
    </p:cViewPr>
  </p:notesTextViewPr>
  <p:sorterViewPr>
    <p:cViewPr varScale="1">
      <p:scale>
        <a:sx n="1" d="1"/>
        <a:sy n="1" d="1"/>
      </p:scale>
      <p:origin x="0" y="0"/>
    </p:cViewPr>
  </p:sorterViewPr>
  <p:notesViewPr>
    <p:cSldViewPr snapToGrid="0" snapToObjects="1">
      <p:cViewPr varScale="1">
        <p:scale>
          <a:sx n="167" d="100"/>
          <a:sy n="167" d="100"/>
        </p:scale>
        <p:origin x="83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Century Gothic" panose="020B0502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2A71C0-FEF7-4CD5-BC04-D2E786042ECB}" type="datetimeFigureOut">
              <a:rPr lang="en-US" smtClean="0">
                <a:latin typeface="Century Gothic" panose="020B0502020202020204" pitchFamily="34" charset="0"/>
              </a:rPr>
              <a:pPr/>
              <a:t>6/16/23</a:t>
            </a:fld>
            <a:endParaRPr lang="en-US" dirty="0">
              <a:latin typeface="Century Gothic" panose="020B0502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Century Gothic" panose="020B0502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7DE07B-2C09-4463-9F36-E5DA3E3EB0C3}" type="slidenum">
              <a:rPr lang="en-US" smtClean="0">
                <a:latin typeface="Century Gothic" panose="020B0502020202020204" pitchFamily="34" charset="0"/>
              </a:rPr>
              <a:pPr/>
              <a:t>‹#›</a:t>
            </a:fld>
            <a:endParaRPr lang="en-US" dirty="0">
              <a:latin typeface="Century Gothic" panose="020B0502020202020204" pitchFamily="34" charset="0"/>
            </a:endParaRPr>
          </a:p>
        </p:txBody>
      </p:sp>
    </p:spTree>
    <p:extLst>
      <p:ext uri="{BB962C8B-B14F-4D97-AF65-F5344CB8AC3E}">
        <p14:creationId xmlns:p14="http://schemas.microsoft.com/office/powerpoint/2010/main" val="904345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A87A9E2F-5AC2-6341-A3DE-0D1A2F529A96}" type="datetimeFigureOut">
              <a:rPr lang="en-US" smtClean="0"/>
              <a:pPr/>
              <a:t>6/16/23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03AA6ED0-2DBE-804F-856A-6E7132AD05C5}" type="slidenum">
              <a:rPr lang="en-US" smtClean="0"/>
              <a:pPr/>
              <a:t>‹#›</a:t>
            </a:fld>
            <a:endParaRPr lang="en-US" dirty="0"/>
          </a:p>
        </p:txBody>
      </p:sp>
    </p:spTree>
    <p:extLst>
      <p:ext uri="{BB962C8B-B14F-4D97-AF65-F5344CB8AC3E}">
        <p14:creationId xmlns:p14="http://schemas.microsoft.com/office/powerpoint/2010/main" val="4432450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03AA6ED0-2DBE-804F-856A-6E7132AD05C5}" type="slidenum">
              <a:rPr lang="en-US" smtClean="0"/>
              <a:pPr/>
              <a:t>1</a:t>
            </a:fld>
            <a:endParaRPr lang="en-US" dirty="0"/>
          </a:p>
        </p:txBody>
      </p:sp>
    </p:spTree>
    <p:extLst>
      <p:ext uri="{BB962C8B-B14F-4D97-AF65-F5344CB8AC3E}">
        <p14:creationId xmlns:p14="http://schemas.microsoft.com/office/powerpoint/2010/main" val="336263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03AA6ED0-2DBE-804F-856A-6E7132AD05C5}" type="slidenum">
              <a:rPr lang="en-US" smtClean="0"/>
              <a:pPr/>
              <a:t>6</a:t>
            </a:fld>
            <a:endParaRPr lang="en-US" dirty="0"/>
          </a:p>
        </p:txBody>
      </p:sp>
    </p:spTree>
    <p:extLst>
      <p:ext uri="{BB962C8B-B14F-4D97-AF65-F5344CB8AC3E}">
        <p14:creationId xmlns:p14="http://schemas.microsoft.com/office/powerpoint/2010/main" val="270089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ＭＳ Ｐゴシック" charset="-128"/>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ＭＳ Ｐゴシック" charset="-128"/>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AA6ED0-2DBE-804F-856A-6E7132AD05C5}" type="slidenum">
              <a:rPr kumimoji="0" lang="en-US" sz="1200" u="none" strike="noStrike" kern="1200" cap="none" spc="0" normalizeH="0" baseline="0" noProof="0" smtClean="0">
                <a:ln>
                  <a:noFill/>
                </a:ln>
                <a:solidFill>
                  <a:prstClr val="black"/>
                </a:solidFill>
                <a:effectLst/>
                <a:uLnTx/>
                <a:uFillTx/>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u="none" strike="noStrike" kern="1200" cap="none" spc="0" normalizeH="0" baseline="0" noProof="0" dirty="0">
              <a:ln>
                <a:noFill/>
              </a:ln>
              <a:solidFill>
                <a:prstClr val="black"/>
              </a:solidFill>
              <a:effectLst/>
              <a:uLnTx/>
              <a:uFillTx/>
              <a:ea typeface="ＭＳ Ｐゴシック" charset="-128"/>
              <a:cs typeface="+mn-cs"/>
            </a:endParaRPr>
          </a:p>
        </p:txBody>
      </p:sp>
    </p:spTree>
    <p:extLst>
      <p:ext uri="{BB962C8B-B14F-4D97-AF65-F5344CB8AC3E}">
        <p14:creationId xmlns:p14="http://schemas.microsoft.com/office/powerpoint/2010/main" val="4052003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27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94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596349" y="0"/>
            <a:ext cx="9144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lvl1pPr>
              <a:defRPr sz="2600"/>
            </a:lvl1p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609600" y="1669022"/>
            <a:ext cx="912333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 y="3"/>
            <a:ext cx="12209381"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Century Gothic" panose="020B0502020202020204" pitchFamily="34" charset="0"/>
            </a:endParaRPr>
          </a:p>
        </p:txBody>
      </p:sp>
      <p:sp>
        <p:nvSpPr>
          <p:cNvPr id="4" name="Rectangle 3"/>
          <p:cNvSpPr/>
          <p:nvPr userDrawn="1"/>
        </p:nvSpPr>
        <p:spPr>
          <a:xfrm>
            <a:off x="9076267" y="3"/>
            <a:ext cx="3115735"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b="0" i="0" dirty="0">
              <a:latin typeface="Century Gothic" panose="020B0502020202020204" pitchFamily="34" charset="0"/>
            </a:endParaRPr>
          </a:p>
        </p:txBody>
      </p:sp>
      <p:sp>
        <p:nvSpPr>
          <p:cNvPr id="8" name="Rectangle 7"/>
          <p:cNvSpPr/>
          <p:nvPr userDrawn="1"/>
        </p:nvSpPr>
        <p:spPr>
          <a:xfrm>
            <a:off x="0" y="6666124"/>
            <a:ext cx="12192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Century Gothic" panose="020B0502020202020204" pitchFamily="34" charset="0"/>
            </a:endParaRPr>
          </a:p>
        </p:txBody>
      </p:sp>
      <p:sp>
        <p:nvSpPr>
          <p:cNvPr id="16" name="Footer Placeholder 4"/>
          <p:cNvSpPr txBox="1">
            <a:spLocks/>
          </p:cNvSpPr>
          <p:nvPr userDrawn="1"/>
        </p:nvSpPr>
        <p:spPr>
          <a:xfrm>
            <a:off x="6887633" y="5762523"/>
            <a:ext cx="3860800" cy="365125"/>
          </a:xfrm>
          <a:prstGeom prst="rect">
            <a:avLst/>
          </a:prstGeom>
        </p:spPr>
        <p:txBody>
          <a:bodyPr vert="horz" lIns="68580" tIns="34290" rIns="68580" bIns="34290" rtlCol="0" anchor="ctr"/>
          <a:lstStyle>
            <a:defPPr>
              <a:defRPr lang="en-US"/>
            </a:defPPr>
            <a:lvl1pPr algn="r" defTabSz="457200" rtl="0" fontAlgn="auto">
              <a:spcBef>
                <a:spcPts val="0"/>
              </a:spcBef>
              <a:spcAft>
                <a:spcPts val="0"/>
              </a:spcAft>
              <a:defRPr sz="1200" kern="1200" smtClean="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endParaRPr lang="en-US" sz="900" b="0" i="0" dirty="0">
              <a:latin typeface="Century Gothic" panose="020B0502020202020204" pitchFamily="34" charset="0"/>
            </a:endParaRPr>
          </a:p>
        </p:txBody>
      </p:sp>
      <p:pic>
        <p:nvPicPr>
          <p:cNvPr id="5" name="Picture 4" descr="Logo&#10;&#10;Description automatically generated">
            <a:extLst>
              <a:ext uri="{FF2B5EF4-FFF2-40B4-BE49-F238E27FC236}">
                <a16:creationId xmlns:a16="http://schemas.microsoft.com/office/drawing/2014/main" id="{3543AC61-CC32-1440-A7FF-9F9432CB4A23}"/>
              </a:ext>
            </a:extLst>
          </p:cNvPr>
          <p:cNvPicPr>
            <a:picLocks noChangeAspect="1"/>
          </p:cNvPicPr>
          <p:nvPr userDrawn="1"/>
        </p:nvPicPr>
        <p:blipFill>
          <a:blip r:embed="rId3"/>
          <a:stretch>
            <a:fillRect/>
          </a:stretch>
        </p:blipFill>
        <p:spPr>
          <a:xfrm>
            <a:off x="2848734" y="2454965"/>
            <a:ext cx="6137325" cy="2087217"/>
          </a:xfrm>
          <a:prstGeom prst="rect">
            <a:avLst/>
          </a:prstGeom>
        </p:spPr>
      </p:pic>
    </p:spTree>
    <p:extLst>
      <p:ext uri="{BB962C8B-B14F-4D97-AF65-F5344CB8AC3E}">
        <p14:creationId xmlns:p14="http://schemas.microsoft.com/office/powerpoint/2010/main" val="1537985744"/>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342900" rtl="0" eaLnBrk="1" fontAlgn="base" hangingPunct="1">
        <a:spcBef>
          <a:spcPct val="0"/>
        </a:spcBef>
        <a:spcAft>
          <a:spcPct val="0"/>
        </a:spcAft>
        <a:defRPr sz="2700" b="1" kern="1200">
          <a:solidFill>
            <a:schemeClr val="accent4">
              <a:lumMod val="50000"/>
            </a:schemeClr>
          </a:solidFill>
          <a:latin typeface="Century Gothic" panose="020B0502020202020204" pitchFamily="34" charset="0"/>
          <a:ea typeface="ＭＳ Ｐゴシック" charset="-128"/>
          <a:cs typeface="+mj-cs"/>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Font typeface="Arial" charset="0"/>
        <a:buChar char="•"/>
        <a:defRPr sz="2100" kern="1200">
          <a:solidFill>
            <a:schemeClr val="accent4">
              <a:lumMod val="50000"/>
            </a:schemeClr>
          </a:solidFill>
          <a:latin typeface="Century Gothic" panose="020B0502020202020204" pitchFamily="34" charset="0"/>
          <a:ea typeface="ＭＳ Ｐゴシック" charset="-128"/>
          <a:cs typeface="+mn-cs"/>
        </a:defRPr>
      </a:lvl1pPr>
      <a:lvl2pPr marL="557213" indent="-214313" algn="l" defTabSz="342900" rtl="0" eaLnBrk="1" fontAlgn="base" hangingPunct="1">
        <a:spcBef>
          <a:spcPct val="20000"/>
        </a:spcBef>
        <a:spcAft>
          <a:spcPct val="0"/>
        </a:spcAft>
        <a:buFont typeface="Arial" charset="0"/>
        <a:buChar char="–"/>
        <a:defRPr sz="1800" kern="1200">
          <a:solidFill>
            <a:schemeClr val="accent4">
              <a:lumMod val="50000"/>
            </a:schemeClr>
          </a:solidFill>
          <a:latin typeface="Century Gothic" panose="020B0502020202020204" pitchFamily="34" charset="0"/>
          <a:ea typeface="ＭＳ Ｐゴシック" charset="-128"/>
          <a:cs typeface="+mn-cs"/>
        </a:defRPr>
      </a:lvl2pPr>
      <a:lvl3pPr marL="857250" indent="-171450" algn="l" defTabSz="342900" rtl="0" eaLnBrk="1" fontAlgn="base" hangingPunct="1">
        <a:spcBef>
          <a:spcPct val="20000"/>
        </a:spcBef>
        <a:spcAft>
          <a:spcPct val="0"/>
        </a:spcAft>
        <a:buFont typeface="Arial" charset="0"/>
        <a:buChar char="•"/>
        <a:defRPr sz="1500" kern="1200">
          <a:solidFill>
            <a:schemeClr val="accent4">
              <a:lumMod val="50000"/>
            </a:schemeClr>
          </a:solidFill>
          <a:latin typeface="Century Gothic" panose="020B0502020202020204" pitchFamily="34" charset="0"/>
          <a:ea typeface="ＭＳ Ｐゴシック" charset="-128"/>
          <a:cs typeface="+mn-cs"/>
        </a:defRPr>
      </a:lvl3pPr>
      <a:lvl4pPr marL="12001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9076267" y="3"/>
            <a:ext cx="3115735"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b="0" i="0" dirty="0">
              <a:latin typeface="Century Gothic" panose="020B0502020202020204" pitchFamily="34" charset="0"/>
            </a:endParaRPr>
          </a:p>
        </p:txBody>
      </p:sp>
      <p:sp>
        <p:nvSpPr>
          <p:cNvPr id="8" name="Rectangle 7"/>
          <p:cNvSpPr/>
          <p:nvPr userDrawn="1"/>
        </p:nvSpPr>
        <p:spPr>
          <a:xfrm>
            <a:off x="0" y="6666124"/>
            <a:ext cx="12192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Century Gothic" panose="020B0502020202020204" pitchFamily="34" charset="0"/>
            </a:endParaRPr>
          </a:p>
        </p:txBody>
      </p:sp>
      <p:sp>
        <p:nvSpPr>
          <p:cNvPr id="16" name="Footer Placeholder 4"/>
          <p:cNvSpPr txBox="1">
            <a:spLocks/>
          </p:cNvSpPr>
          <p:nvPr userDrawn="1"/>
        </p:nvSpPr>
        <p:spPr>
          <a:xfrm>
            <a:off x="6887633" y="5762523"/>
            <a:ext cx="3860800" cy="365125"/>
          </a:xfrm>
          <a:prstGeom prst="rect">
            <a:avLst/>
          </a:prstGeom>
        </p:spPr>
        <p:txBody>
          <a:bodyPr vert="horz" lIns="68580" tIns="34290" rIns="68580" bIns="34290" rtlCol="0" anchor="ctr"/>
          <a:lstStyle>
            <a:defPPr>
              <a:defRPr lang="en-US"/>
            </a:defPPr>
            <a:lvl1pPr algn="r" defTabSz="457200" rtl="0" fontAlgn="auto">
              <a:spcBef>
                <a:spcPts val="0"/>
              </a:spcBef>
              <a:spcAft>
                <a:spcPts val="0"/>
              </a:spcAft>
              <a:defRPr sz="1200" kern="1200" smtClean="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endParaRPr lang="en-US" sz="900" b="0" i="0" dirty="0">
              <a:latin typeface="Century Gothic" panose="020B0502020202020204" pitchFamily="34" charset="0"/>
            </a:endParaRPr>
          </a:p>
        </p:txBody>
      </p:sp>
    </p:spTree>
    <p:extLst>
      <p:ext uri="{BB962C8B-B14F-4D97-AF65-F5344CB8AC3E}">
        <p14:creationId xmlns:p14="http://schemas.microsoft.com/office/powerpoint/2010/main" val="3890110946"/>
      </p:ext>
    </p:extLst>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342900" rtl="0" eaLnBrk="1" fontAlgn="base" hangingPunct="1">
        <a:spcBef>
          <a:spcPct val="0"/>
        </a:spcBef>
        <a:spcAft>
          <a:spcPct val="0"/>
        </a:spcAft>
        <a:defRPr sz="2700" b="1" kern="1200">
          <a:solidFill>
            <a:schemeClr val="accent4">
              <a:lumMod val="50000"/>
            </a:schemeClr>
          </a:solidFill>
          <a:latin typeface="Century Gothic" panose="020B0502020202020204" pitchFamily="34" charset="0"/>
          <a:ea typeface="ＭＳ Ｐゴシック" charset="-128"/>
          <a:cs typeface="+mj-cs"/>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Font typeface="Arial" charset="0"/>
        <a:buChar char="•"/>
        <a:defRPr sz="2100" kern="1200">
          <a:solidFill>
            <a:schemeClr val="accent4">
              <a:lumMod val="50000"/>
            </a:schemeClr>
          </a:solidFill>
          <a:latin typeface="Century Gothic" panose="020B0502020202020204" pitchFamily="34" charset="0"/>
          <a:ea typeface="ＭＳ Ｐゴシック" charset="-128"/>
          <a:cs typeface="+mn-cs"/>
        </a:defRPr>
      </a:lvl1pPr>
      <a:lvl2pPr marL="557213" indent="-214313" algn="l" defTabSz="342900" rtl="0" eaLnBrk="1" fontAlgn="base" hangingPunct="1">
        <a:spcBef>
          <a:spcPct val="20000"/>
        </a:spcBef>
        <a:spcAft>
          <a:spcPct val="0"/>
        </a:spcAft>
        <a:buFont typeface="Arial" charset="0"/>
        <a:buChar char="–"/>
        <a:defRPr sz="1800" kern="1200">
          <a:solidFill>
            <a:schemeClr val="accent4">
              <a:lumMod val="50000"/>
            </a:schemeClr>
          </a:solidFill>
          <a:latin typeface="Century Gothic" panose="020B0502020202020204" pitchFamily="34" charset="0"/>
          <a:ea typeface="ＭＳ Ｐゴシック" charset="-128"/>
          <a:cs typeface="+mn-cs"/>
        </a:defRPr>
      </a:lvl2pPr>
      <a:lvl3pPr marL="857250" indent="-171450" algn="l" defTabSz="342900" rtl="0" eaLnBrk="1" fontAlgn="base" hangingPunct="1">
        <a:spcBef>
          <a:spcPct val="20000"/>
        </a:spcBef>
        <a:spcAft>
          <a:spcPct val="0"/>
        </a:spcAft>
        <a:buFont typeface="Arial" charset="0"/>
        <a:buChar char="•"/>
        <a:defRPr sz="1500" kern="1200">
          <a:solidFill>
            <a:schemeClr val="accent4">
              <a:lumMod val="50000"/>
            </a:schemeClr>
          </a:solidFill>
          <a:latin typeface="Century Gothic" panose="020B0502020202020204" pitchFamily="34" charset="0"/>
          <a:ea typeface="ＭＳ Ｐゴシック" charset="-128"/>
          <a:cs typeface="+mn-cs"/>
        </a:defRPr>
      </a:lvl3pPr>
      <a:lvl4pPr marL="12001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7381" y="1"/>
            <a:ext cx="12209381"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9076267" y="1"/>
            <a:ext cx="3115732"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37322" y="0"/>
            <a:ext cx="9303027"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37322" y="1683609"/>
            <a:ext cx="1114507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12192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10913191" y="6356351"/>
            <a:ext cx="833967"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accent4">
                    <a:lumMod val="50000"/>
                  </a:schemeClr>
                </a:solidFill>
                <a:latin typeface="Century Gothic" panose="020B0502020202020204" pitchFamily="34" charset="0"/>
              </a:rPr>
              <a:pPr/>
              <a:t>‹#›</a:t>
            </a:fld>
            <a:endParaRPr lang="en-US" altLang="en-US" sz="1000" dirty="0">
              <a:solidFill>
                <a:schemeClr val="accent4">
                  <a:lumMod val="50000"/>
                </a:schemeClr>
              </a:solidFill>
              <a:latin typeface="Century Gothic" panose="020B0502020202020204" pitchFamily="34" charset="0"/>
            </a:endParaRPr>
          </a:p>
        </p:txBody>
      </p:sp>
      <p:pic>
        <p:nvPicPr>
          <p:cNvPr id="5" name="Picture 4">
            <a:extLst>
              <a:ext uri="{FF2B5EF4-FFF2-40B4-BE49-F238E27FC236}">
                <a16:creationId xmlns:a16="http://schemas.microsoft.com/office/drawing/2014/main" id="{A8B70A6C-D094-42F8-9B46-2ADE79026C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38775"/>
          <a:stretch/>
        </p:blipFill>
        <p:spPr>
          <a:xfrm>
            <a:off x="10354079" y="344113"/>
            <a:ext cx="1450727" cy="806098"/>
          </a:xfrm>
          <a:prstGeom prst="rect">
            <a:avLst/>
          </a:prstGeom>
        </p:spPr>
      </p:pic>
      <p:sp>
        <p:nvSpPr>
          <p:cNvPr id="31" name="Rectangle 30">
            <a:extLst>
              <a:ext uri="{FF2B5EF4-FFF2-40B4-BE49-F238E27FC236}">
                <a16:creationId xmlns:a16="http://schemas.microsoft.com/office/drawing/2014/main" id="{E0D57959-4F38-DE40-9E0D-40CEBB7AEEAE}"/>
              </a:ext>
            </a:extLst>
          </p:cNvPr>
          <p:cNvSpPr/>
          <p:nvPr userDrawn="1"/>
        </p:nvSpPr>
        <p:spPr>
          <a:xfrm>
            <a:off x="10214616" y="6405103"/>
            <a:ext cx="640521" cy="246221"/>
          </a:xfrm>
          <a:prstGeom prst="rect">
            <a:avLst/>
          </a:prstGeom>
        </p:spPr>
        <p:txBody>
          <a:bodyPr wrap="square">
            <a:spAutoFit/>
          </a:bodyPr>
          <a:lstStyle/>
          <a:p>
            <a:r>
              <a:rPr lang="en-US" sz="1000" b="0" i="0" dirty="0">
                <a:solidFill>
                  <a:schemeClr val="bg1">
                    <a:lumMod val="50000"/>
                  </a:schemeClr>
                </a:solidFill>
                <a:latin typeface="Century Gothic" panose="020B0502020202020204" pitchFamily="34" charset="0"/>
              </a:rPr>
              <a:t>&lt;   &gt;</a:t>
            </a:r>
          </a:p>
        </p:txBody>
      </p:sp>
      <p:sp>
        <p:nvSpPr>
          <p:cNvPr id="33" name="Action Button: Custom 32">
            <a:hlinkClick r:id="" action="ppaction://hlinkshowjump?jump=previousslide" highlightClick="1"/>
            <a:extLst>
              <a:ext uri="{FF2B5EF4-FFF2-40B4-BE49-F238E27FC236}">
                <a16:creationId xmlns:a16="http://schemas.microsoft.com/office/drawing/2014/main" id="{26E22204-BD11-4D4E-B239-AD55511F3C2D}"/>
              </a:ext>
            </a:extLst>
          </p:cNvPr>
          <p:cNvSpPr/>
          <p:nvPr userDrawn="1"/>
        </p:nvSpPr>
        <p:spPr>
          <a:xfrm>
            <a:off x="10179280" y="6379536"/>
            <a:ext cx="255181"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Action Button: Custom 33">
            <a:hlinkClick r:id="" action="ppaction://hlinkshowjump?jump=nextslide" highlightClick="1"/>
            <a:extLst>
              <a:ext uri="{FF2B5EF4-FFF2-40B4-BE49-F238E27FC236}">
                <a16:creationId xmlns:a16="http://schemas.microsoft.com/office/drawing/2014/main" id="{C92C5381-B97C-E447-BC8C-FB9897BB0D2F}"/>
              </a:ext>
            </a:extLst>
          </p:cNvPr>
          <p:cNvSpPr/>
          <p:nvPr userDrawn="1"/>
        </p:nvSpPr>
        <p:spPr>
          <a:xfrm>
            <a:off x="10519522" y="6379535"/>
            <a:ext cx="255181"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Footer Placeholder 2">
            <a:extLst>
              <a:ext uri="{FF2B5EF4-FFF2-40B4-BE49-F238E27FC236}">
                <a16:creationId xmlns:a16="http://schemas.microsoft.com/office/drawing/2014/main" id="{4373ECED-AF9E-5052-E52A-DB3715817FEA}"/>
              </a:ext>
            </a:extLst>
          </p:cNvPr>
          <p:cNvSpPr txBox="1">
            <a:spLocks/>
          </p:cNvSpPr>
          <p:nvPr userDrawn="1"/>
        </p:nvSpPr>
        <p:spPr>
          <a:xfrm>
            <a:off x="371424" y="6267846"/>
            <a:ext cx="38608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l">
              <a:defRPr/>
            </a:pPr>
            <a:r>
              <a:rPr lang="en-US" sz="1000" dirty="0"/>
              <a:t>Medical Affairs Professional Society | 2023</a:t>
            </a:r>
          </a:p>
        </p:txBody>
      </p:sp>
    </p:spTree>
    <p:extLst>
      <p:ext uri="{BB962C8B-B14F-4D97-AF65-F5344CB8AC3E}">
        <p14:creationId xmlns:p14="http://schemas.microsoft.com/office/powerpoint/2010/main" val="3771917282"/>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gif"/><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www.fda.gov/science-research/science-and-research-special-topics/real-world-evidence"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11283503-BE3E-DC4E-A234-CE890D9DEC44}"/>
              </a:ext>
            </a:extLst>
          </p:cNvPr>
          <p:cNvSpPr txBox="1">
            <a:spLocks/>
          </p:cNvSpPr>
          <p:nvPr/>
        </p:nvSpPr>
        <p:spPr bwMode="auto">
          <a:xfrm>
            <a:off x="436880" y="2498502"/>
            <a:ext cx="10627360" cy="208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3200" b="1" dirty="0"/>
              <a:t>Strategic Integrated Evidence Generation Planning </a:t>
            </a:r>
          </a:p>
          <a:p>
            <a:pPr marL="0" indent="0">
              <a:buNone/>
            </a:pPr>
            <a:r>
              <a:rPr lang="en-GB" sz="1800" dirty="0"/>
              <a:t>Tips and Templates</a:t>
            </a:r>
          </a:p>
        </p:txBody>
      </p:sp>
    </p:spTree>
    <p:extLst>
      <p:ext uri="{BB962C8B-B14F-4D97-AF65-F5344CB8AC3E}">
        <p14:creationId xmlns:p14="http://schemas.microsoft.com/office/powerpoint/2010/main" val="64259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11DC08-9A36-579D-AAF3-3058AF70B0FF}"/>
              </a:ext>
            </a:extLst>
          </p:cNvPr>
          <p:cNvGrpSpPr/>
          <p:nvPr/>
        </p:nvGrpSpPr>
        <p:grpSpPr>
          <a:xfrm>
            <a:off x="0" y="1933163"/>
            <a:ext cx="12192000" cy="1322256"/>
            <a:chOff x="-759137" y="2427325"/>
            <a:chExt cx="13564116" cy="1471066"/>
          </a:xfrm>
          <a:solidFill>
            <a:schemeClr val="bg2"/>
          </a:solidFill>
        </p:grpSpPr>
        <p:sp>
          <p:nvSpPr>
            <p:cNvPr id="14" name="Parallelogram 13">
              <a:extLst>
                <a:ext uri="{FF2B5EF4-FFF2-40B4-BE49-F238E27FC236}">
                  <a16:creationId xmlns:a16="http://schemas.microsoft.com/office/drawing/2014/main" id="{BC3A80DE-6C08-2889-1712-D82B92236CCE}"/>
                </a:ext>
              </a:extLst>
            </p:cNvPr>
            <p:cNvSpPr/>
            <p:nvPr/>
          </p:nvSpPr>
          <p:spPr>
            <a:xfrm>
              <a:off x="-373582" y="2427325"/>
              <a:ext cx="2743200" cy="1471066"/>
            </a:xfrm>
            <a:prstGeom prst="parallelogram">
              <a:avLst>
                <a:gd name="adj" fmla="val 51549"/>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16" name="Parallelogram 15">
              <a:extLst>
                <a:ext uri="{FF2B5EF4-FFF2-40B4-BE49-F238E27FC236}">
                  <a16:creationId xmlns:a16="http://schemas.microsoft.com/office/drawing/2014/main" id="{D3535030-F990-178F-4103-35FF30E212E5}"/>
                </a:ext>
              </a:extLst>
            </p:cNvPr>
            <p:cNvSpPr/>
            <p:nvPr/>
          </p:nvSpPr>
          <p:spPr>
            <a:xfrm>
              <a:off x="1713025" y="2427325"/>
              <a:ext cx="3296949" cy="1471066"/>
            </a:xfrm>
            <a:prstGeom prst="parallelogram">
              <a:avLst>
                <a:gd name="adj" fmla="val 51549"/>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18" name="Rectangle 17">
              <a:extLst>
                <a:ext uri="{FF2B5EF4-FFF2-40B4-BE49-F238E27FC236}">
                  <a16:creationId xmlns:a16="http://schemas.microsoft.com/office/drawing/2014/main" id="{640BD6AA-E56F-F9D8-E282-89605F1C5840}"/>
                </a:ext>
              </a:extLst>
            </p:cNvPr>
            <p:cNvSpPr/>
            <p:nvPr/>
          </p:nvSpPr>
          <p:spPr>
            <a:xfrm>
              <a:off x="-759137" y="2427325"/>
              <a:ext cx="1161027" cy="1471066"/>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20" name="Parallelogram 19">
              <a:extLst>
                <a:ext uri="{FF2B5EF4-FFF2-40B4-BE49-F238E27FC236}">
                  <a16:creationId xmlns:a16="http://schemas.microsoft.com/office/drawing/2014/main" id="{A49F1C63-1FFE-BE69-4F94-65B0E986911D}"/>
                </a:ext>
              </a:extLst>
            </p:cNvPr>
            <p:cNvSpPr/>
            <p:nvPr/>
          </p:nvSpPr>
          <p:spPr>
            <a:xfrm>
              <a:off x="9676223" y="2427325"/>
              <a:ext cx="2306356" cy="1471066"/>
            </a:xfrm>
            <a:prstGeom prst="parallelogram">
              <a:avLst>
                <a:gd name="adj" fmla="val 51549"/>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21" name="Rectangle 20">
              <a:extLst>
                <a:ext uri="{FF2B5EF4-FFF2-40B4-BE49-F238E27FC236}">
                  <a16:creationId xmlns:a16="http://schemas.microsoft.com/office/drawing/2014/main" id="{0F4B6831-9732-C091-E9E8-2CD1043B670B}"/>
                </a:ext>
              </a:extLst>
            </p:cNvPr>
            <p:cNvSpPr/>
            <p:nvPr/>
          </p:nvSpPr>
          <p:spPr>
            <a:xfrm>
              <a:off x="10945814" y="2427325"/>
              <a:ext cx="1859165" cy="1471066"/>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23" name="Parallelogram 22">
              <a:extLst>
                <a:ext uri="{FF2B5EF4-FFF2-40B4-BE49-F238E27FC236}">
                  <a16:creationId xmlns:a16="http://schemas.microsoft.com/office/drawing/2014/main" id="{DD756D1A-B23D-D2A5-D2D5-B66713643672}"/>
                </a:ext>
              </a:extLst>
            </p:cNvPr>
            <p:cNvSpPr/>
            <p:nvPr/>
          </p:nvSpPr>
          <p:spPr>
            <a:xfrm>
              <a:off x="4373452" y="2427325"/>
              <a:ext cx="3296948" cy="1471066"/>
            </a:xfrm>
            <a:prstGeom prst="parallelogram">
              <a:avLst>
                <a:gd name="adj" fmla="val 51549"/>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24" name="Parallelogram 23">
              <a:extLst>
                <a:ext uri="{FF2B5EF4-FFF2-40B4-BE49-F238E27FC236}">
                  <a16:creationId xmlns:a16="http://schemas.microsoft.com/office/drawing/2014/main" id="{54AF24A0-3A77-9D1E-4829-2452D7BF3218}"/>
                </a:ext>
              </a:extLst>
            </p:cNvPr>
            <p:cNvSpPr/>
            <p:nvPr/>
          </p:nvSpPr>
          <p:spPr>
            <a:xfrm>
              <a:off x="7018789" y="2427325"/>
              <a:ext cx="3296948" cy="1471066"/>
            </a:xfrm>
            <a:prstGeom prst="parallelogram">
              <a:avLst>
                <a:gd name="adj" fmla="val 51549"/>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grpSp>
      <p:sp>
        <p:nvSpPr>
          <p:cNvPr id="2" name="Title 1">
            <a:extLst>
              <a:ext uri="{FF2B5EF4-FFF2-40B4-BE49-F238E27FC236}">
                <a16:creationId xmlns:a16="http://schemas.microsoft.com/office/drawing/2014/main" id="{1A565A42-221E-23EB-FFAF-B30B6FCECF5E}"/>
              </a:ext>
            </a:extLst>
          </p:cNvPr>
          <p:cNvSpPr>
            <a:spLocks noGrp="1"/>
          </p:cNvSpPr>
          <p:nvPr>
            <p:ph type="title"/>
          </p:nvPr>
        </p:nvSpPr>
        <p:spPr/>
        <p:txBody>
          <a:bodyPr/>
          <a:lstStyle/>
          <a:p>
            <a:r>
              <a:rPr lang="en-US" dirty="0"/>
              <a:t>Key principles for activating an IEP</a:t>
            </a:r>
            <a:endParaRPr lang="en-GB" dirty="0"/>
          </a:p>
        </p:txBody>
      </p:sp>
      <p:pic>
        <p:nvPicPr>
          <p:cNvPr id="5" name="Graphic 4" descr="Meeting with solid fill">
            <a:extLst>
              <a:ext uri="{FF2B5EF4-FFF2-40B4-BE49-F238E27FC236}">
                <a16:creationId xmlns:a16="http://schemas.microsoft.com/office/drawing/2014/main" id="{C1924B64-FBC6-C096-1CEF-C51BD68B70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351" y="2004382"/>
            <a:ext cx="792000" cy="792000"/>
          </a:xfrm>
          <a:prstGeom prst="rect">
            <a:avLst/>
          </a:prstGeom>
        </p:spPr>
      </p:pic>
      <p:pic>
        <p:nvPicPr>
          <p:cNvPr id="7" name="Graphic 6" descr="Chess pieces with solid fill">
            <a:extLst>
              <a:ext uri="{FF2B5EF4-FFF2-40B4-BE49-F238E27FC236}">
                <a16:creationId xmlns:a16="http://schemas.microsoft.com/office/drawing/2014/main" id="{3BA08ED9-9AF2-4897-F09F-8DA0F4A504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1579" y="2004382"/>
            <a:ext cx="792000" cy="792000"/>
          </a:xfrm>
          <a:prstGeom prst="rect">
            <a:avLst/>
          </a:prstGeom>
        </p:spPr>
      </p:pic>
      <p:pic>
        <p:nvPicPr>
          <p:cNvPr id="9" name="Graphic 8" descr="Statistics with solid fill">
            <a:extLst>
              <a:ext uri="{FF2B5EF4-FFF2-40B4-BE49-F238E27FC236}">
                <a16:creationId xmlns:a16="http://schemas.microsoft.com/office/drawing/2014/main" id="{8D9329CF-5362-0D74-FA6B-DE8D3887C1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1476" y="2004382"/>
            <a:ext cx="792000" cy="792000"/>
          </a:xfrm>
          <a:prstGeom prst="rect">
            <a:avLst/>
          </a:prstGeom>
        </p:spPr>
      </p:pic>
      <p:sp>
        <p:nvSpPr>
          <p:cNvPr id="13" name="TextBox 12">
            <a:extLst>
              <a:ext uri="{FF2B5EF4-FFF2-40B4-BE49-F238E27FC236}">
                <a16:creationId xmlns:a16="http://schemas.microsoft.com/office/drawing/2014/main" id="{0C05A6DF-EEF9-6344-53A8-B77EB0ADF0CD}"/>
              </a:ext>
            </a:extLst>
          </p:cNvPr>
          <p:cNvSpPr txBox="1"/>
          <p:nvPr/>
        </p:nvSpPr>
        <p:spPr>
          <a:xfrm>
            <a:off x="395146" y="3400339"/>
            <a:ext cx="1947583" cy="1754326"/>
          </a:xfrm>
          <a:prstGeom prst="rect">
            <a:avLst/>
          </a:prstGeom>
          <a:noFill/>
        </p:spPr>
        <p:txBody>
          <a:bodyPr wrap="square">
            <a:spAutoFit/>
          </a:bodyPr>
          <a:lstStyle/>
          <a:p>
            <a:pPr algn="ctr"/>
            <a:r>
              <a:rPr lang="en-US" sz="1200" dirty="0">
                <a:solidFill>
                  <a:schemeClr val="accent4">
                    <a:lumMod val="50000"/>
                  </a:schemeClr>
                </a:solidFill>
                <a:latin typeface="Century Gothic" panose="020B0502020202020204" pitchFamily="34" charset="0"/>
                <a:cs typeface="Calibri" panose="020F0502020204030204" pitchFamily="34" charset="0"/>
              </a:rPr>
              <a:t>Although medical affairs will drive its creation, cross-functional representation (e.g., clinical development, market access, commercial) is essential to maximize value</a:t>
            </a:r>
          </a:p>
        </p:txBody>
      </p:sp>
      <p:sp>
        <p:nvSpPr>
          <p:cNvPr id="15" name="TextBox 14">
            <a:extLst>
              <a:ext uri="{FF2B5EF4-FFF2-40B4-BE49-F238E27FC236}">
                <a16:creationId xmlns:a16="http://schemas.microsoft.com/office/drawing/2014/main" id="{3560B746-CEA3-101E-4FDF-028C359EFF80}"/>
              </a:ext>
            </a:extLst>
          </p:cNvPr>
          <p:cNvSpPr txBox="1"/>
          <p:nvPr/>
        </p:nvSpPr>
        <p:spPr>
          <a:xfrm>
            <a:off x="2639410" y="3400339"/>
            <a:ext cx="2015150" cy="1015663"/>
          </a:xfrm>
          <a:prstGeom prst="rect">
            <a:avLst/>
          </a:prstGeom>
          <a:noFill/>
        </p:spPr>
        <p:txBody>
          <a:bodyPr wrap="square">
            <a:spAutoFit/>
          </a:bodyPr>
          <a:lstStyle/>
          <a:p>
            <a:pPr algn="ctr"/>
            <a:r>
              <a:rPr lang="en-GB" sz="1200" dirty="0">
                <a:solidFill>
                  <a:schemeClr val="accent4">
                    <a:lumMod val="50000"/>
                  </a:schemeClr>
                </a:solidFill>
                <a:latin typeface="Century Gothic" panose="020B0502020202020204" pitchFamily="34" charset="0"/>
                <a:cs typeface="Calibri" panose="020F0502020204030204" pitchFamily="34" charset="0"/>
              </a:rPr>
              <a:t>Evidence needs and plans should be aligned with the priorities of the product/franchise strategy</a:t>
            </a:r>
          </a:p>
        </p:txBody>
      </p:sp>
      <p:sp>
        <p:nvSpPr>
          <p:cNvPr id="17" name="TextBox 16">
            <a:extLst>
              <a:ext uri="{FF2B5EF4-FFF2-40B4-BE49-F238E27FC236}">
                <a16:creationId xmlns:a16="http://schemas.microsoft.com/office/drawing/2014/main" id="{28703408-FF9C-B681-F275-2EFD939E9622}"/>
              </a:ext>
            </a:extLst>
          </p:cNvPr>
          <p:cNvSpPr txBox="1"/>
          <p:nvPr/>
        </p:nvSpPr>
        <p:spPr>
          <a:xfrm>
            <a:off x="5036215" y="3400339"/>
            <a:ext cx="1916304" cy="830997"/>
          </a:xfrm>
          <a:prstGeom prst="rect">
            <a:avLst/>
          </a:prstGeom>
          <a:noFill/>
        </p:spPr>
        <p:txBody>
          <a:bodyPr wrap="square">
            <a:spAutoFit/>
          </a:bodyPr>
          <a:lstStyle/>
          <a:p>
            <a:pPr algn="ctr"/>
            <a:r>
              <a:rPr lang="en-GB" sz="1200" dirty="0">
                <a:solidFill>
                  <a:schemeClr val="accent4">
                    <a:lumMod val="50000"/>
                  </a:schemeClr>
                </a:solidFill>
                <a:latin typeface="Century Gothic" panose="020B0502020202020204" pitchFamily="34" charset="0"/>
                <a:cs typeface="Calibri" panose="020F0502020204030204" pitchFamily="34" charset="0"/>
              </a:rPr>
              <a:t>Be based on a deep understanding of </a:t>
            </a:r>
            <a:br>
              <a:rPr lang="en-GB" sz="1200" dirty="0">
                <a:solidFill>
                  <a:schemeClr val="accent4">
                    <a:lumMod val="50000"/>
                  </a:schemeClr>
                </a:solidFill>
                <a:latin typeface="Century Gothic" panose="020B0502020202020204" pitchFamily="34" charset="0"/>
                <a:cs typeface="Calibri" panose="020F0502020204030204" pitchFamily="34" charset="0"/>
              </a:rPr>
            </a:br>
            <a:r>
              <a:rPr lang="en-GB" sz="1200" dirty="0">
                <a:solidFill>
                  <a:schemeClr val="accent4">
                    <a:lumMod val="50000"/>
                  </a:schemeClr>
                </a:solidFill>
                <a:latin typeface="Century Gothic" panose="020B0502020202020204" pitchFamily="34" charset="0"/>
                <a:cs typeface="Calibri" panose="020F0502020204030204" pitchFamily="34" charset="0"/>
              </a:rPr>
              <a:t>key stakeholder evidence needs</a:t>
            </a:r>
          </a:p>
        </p:txBody>
      </p:sp>
      <p:sp>
        <p:nvSpPr>
          <p:cNvPr id="19" name="TextBox 18">
            <a:extLst>
              <a:ext uri="{FF2B5EF4-FFF2-40B4-BE49-F238E27FC236}">
                <a16:creationId xmlns:a16="http://schemas.microsoft.com/office/drawing/2014/main" id="{DC273FC5-8031-15E5-4A15-8E9A96C92694}"/>
              </a:ext>
            </a:extLst>
          </p:cNvPr>
          <p:cNvSpPr txBox="1"/>
          <p:nvPr/>
        </p:nvSpPr>
        <p:spPr>
          <a:xfrm>
            <a:off x="7334174" y="3400339"/>
            <a:ext cx="2036244" cy="646331"/>
          </a:xfrm>
          <a:prstGeom prst="rect">
            <a:avLst/>
          </a:prstGeom>
          <a:noFill/>
        </p:spPr>
        <p:txBody>
          <a:bodyPr wrap="square">
            <a:spAutoFit/>
          </a:bodyPr>
          <a:lstStyle/>
          <a:p>
            <a:pPr algn="ctr"/>
            <a:r>
              <a:rPr lang="en-GB" sz="1200" dirty="0">
                <a:solidFill>
                  <a:schemeClr val="accent4">
                    <a:lumMod val="50000"/>
                  </a:schemeClr>
                </a:solidFill>
                <a:latin typeface="Century Gothic" panose="020B0502020202020204" pitchFamily="34" charset="0"/>
                <a:cs typeface="Calibri" panose="020F0502020204030204" pitchFamily="34" charset="0"/>
              </a:rPr>
              <a:t>Global, regional and local needs should be reflected, where possible</a:t>
            </a:r>
          </a:p>
        </p:txBody>
      </p:sp>
      <p:sp>
        <p:nvSpPr>
          <p:cNvPr id="22" name="TextBox 21">
            <a:extLst>
              <a:ext uri="{FF2B5EF4-FFF2-40B4-BE49-F238E27FC236}">
                <a16:creationId xmlns:a16="http://schemas.microsoft.com/office/drawing/2014/main" id="{D65545E0-36C3-D78D-72A0-6B6BE2F49653}"/>
              </a:ext>
            </a:extLst>
          </p:cNvPr>
          <p:cNvSpPr txBox="1"/>
          <p:nvPr/>
        </p:nvSpPr>
        <p:spPr>
          <a:xfrm>
            <a:off x="9564854" y="3400339"/>
            <a:ext cx="2232000" cy="2092881"/>
          </a:xfrm>
          <a:prstGeom prst="rect">
            <a:avLst/>
          </a:prstGeom>
          <a:noFill/>
        </p:spPr>
        <p:txBody>
          <a:bodyPr wrap="square">
            <a:spAutoFit/>
          </a:bodyPr>
          <a:lstStyle/>
          <a:p>
            <a:pPr algn="ctr">
              <a:spcBef>
                <a:spcPts val="600"/>
              </a:spcBef>
            </a:pPr>
            <a:r>
              <a:rPr lang="en-GB" sz="1200" dirty="0">
                <a:solidFill>
                  <a:schemeClr val="accent4">
                    <a:lumMod val="50000"/>
                  </a:schemeClr>
                </a:solidFill>
                <a:latin typeface="Century Gothic" panose="020B0502020202020204" pitchFamily="34" charset="0"/>
                <a:cs typeface="Calibri" panose="020F0502020204030204" pitchFamily="34" charset="0"/>
              </a:rPr>
              <a:t>The plan should be regularly revisited to ensure it remains relevant</a:t>
            </a:r>
          </a:p>
          <a:p>
            <a:pPr algn="ctr">
              <a:spcBef>
                <a:spcPts val="600"/>
              </a:spcBef>
            </a:pPr>
            <a:r>
              <a:rPr lang="en-GB" sz="1200" dirty="0">
                <a:solidFill>
                  <a:schemeClr val="accent4">
                    <a:lumMod val="50000"/>
                  </a:schemeClr>
                </a:solidFill>
                <a:latin typeface="Century Gothic" panose="020B0502020202020204" pitchFamily="34" charset="0"/>
                <a:cs typeface="Calibri" panose="020F0502020204030204" pitchFamily="34" charset="0"/>
              </a:rPr>
              <a:t>External events, e.g. competitor data release should also prompt review</a:t>
            </a:r>
          </a:p>
          <a:p>
            <a:pPr algn="ctr">
              <a:spcBef>
                <a:spcPts val="600"/>
              </a:spcBef>
            </a:pPr>
            <a:r>
              <a:rPr lang="en-GB" sz="1200" dirty="0">
                <a:solidFill>
                  <a:schemeClr val="accent4">
                    <a:lumMod val="50000"/>
                  </a:schemeClr>
                </a:solidFill>
                <a:latin typeface="Century Gothic" panose="020B0502020202020204" pitchFamily="34" charset="0"/>
                <a:cs typeface="Calibri" panose="020F0502020204030204" pitchFamily="34" charset="0"/>
              </a:rPr>
              <a:t>Impact of activities should be tracked to determine if an alternative approach </a:t>
            </a:r>
            <a:br>
              <a:rPr lang="en-GB" sz="1200" dirty="0">
                <a:solidFill>
                  <a:schemeClr val="accent4">
                    <a:lumMod val="50000"/>
                  </a:schemeClr>
                </a:solidFill>
                <a:latin typeface="Century Gothic" panose="020B0502020202020204" pitchFamily="34" charset="0"/>
                <a:cs typeface="Calibri" panose="020F0502020204030204" pitchFamily="34" charset="0"/>
              </a:rPr>
            </a:br>
            <a:r>
              <a:rPr lang="en-GB" sz="1200" dirty="0">
                <a:solidFill>
                  <a:schemeClr val="accent4">
                    <a:lumMod val="50000"/>
                  </a:schemeClr>
                </a:solidFill>
                <a:latin typeface="Century Gothic" panose="020B0502020202020204" pitchFamily="34" charset="0"/>
                <a:cs typeface="Calibri" panose="020F0502020204030204" pitchFamily="34" charset="0"/>
              </a:rPr>
              <a:t>is required</a:t>
            </a:r>
          </a:p>
        </p:txBody>
      </p:sp>
      <p:sp>
        <p:nvSpPr>
          <p:cNvPr id="26" name="TextBox 25">
            <a:extLst>
              <a:ext uri="{FF2B5EF4-FFF2-40B4-BE49-F238E27FC236}">
                <a16:creationId xmlns:a16="http://schemas.microsoft.com/office/drawing/2014/main" id="{B947EFA0-7F4B-07E3-4714-423438962619}"/>
              </a:ext>
            </a:extLst>
          </p:cNvPr>
          <p:cNvSpPr txBox="1"/>
          <p:nvPr/>
        </p:nvSpPr>
        <p:spPr>
          <a:xfrm>
            <a:off x="514043" y="2771944"/>
            <a:ext cx="1692000" cy="307777"/>
          </a:xfrm>
          <a:prstGeom prst="rect">
            <a:avLst/>
          </a:prstGeom>
          <a:noFill/>
        </p:spPr>
        <p:txBody>
          <a:bodyPr wrap="square">
            <a:spAutoFit/>
          </a:bodyP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Collaborative</a:t>
            </a:r>
            <a:endParaRPr lang="en-GB" sz="1400" b="1" dirty="0">
              <a:solidFill>
                <a:schemeClr val="accent4">
                  <a:lumMod val="50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F7EBD8FB-E8AC-FFAD-4016-73E6DCF14411}"/>
              </a:ext>
            </a:extLst>
          </p:cNvPr>
          <p:cNvSpPr txBox="1"/>
          <p:nvPr/>
        </p:nvSpPr>
        <p:spPr>
          <a:xfrm>
            <a:off x="2844794" y="2771944"/>
            <a:ext cx="1692000" cy="307777"/>
          </a:xfrm>
          <a:prstGeom prst="rect">
            <a:avLst/>
          </a:prstGeom>
          <a:noFill/>
        </p:spPr>
        <p:txBody>
          <a:bodyPr wrap="square">
            <a:spAutoFit/>
          </a:bodyP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Strategic</a:t>
            </a:r>
            <a:endParaRPr lang="en-GB" sz="1400" b="1" dirty="0">
              <a:solidFill>
                <a:schemeClr val="accent4">
                  <a:lumMod val="50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7F977970-2530-1D7C-BE10-10D5C48A5A2D}"/>
              </a:ext>
            </a:extLst>
          </p:cNvPr>
          <p:cNvSpPr txBox="1"/>
          <p:nvPr/>
        </p:nvSpPr>
        <p:spPr>
          <a:xfrm>
            <a:off x="5175545" y="2771944"/>
            <a:ext cx="1692000" cy="307777"/>
          </a:xfrm>
          <a:prstGeom prst="rect">
            <a:avLst/>
          </a:prstGeom>
          <a:noFill/>
        </p:spPr>
        <p:txBody>
          <a:bodyPr wrap="square">
            <a:spAutoFit/>
          </a:bodyP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Insight-led</a:t>
            </a:r>
            <a:endParaRPr lang="en-GB" sz="1400" b="1" dirty="0">
              <a:solidFill>
                <a:schemeClr val="accent4">
                  <a:lumMod val="50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BFB54E42-FE8C-9516-94B1-286AC8D66E0E}"/>
              </a:ext>
            </a:extLst>
          </p:cNvPr>
          <p:cNvSpPr txBox="1"/>
          <p:nvPr/>
        </p:nvSpPr>
        <p:spPr>
          <a:xfrm>
            <a:off x="7506296" y="2704091"/>
            <a:ext cx="1692000" cy="523220"/>
          </a:xfrm>
          <a:prstGeom prst="rect">
            <a:avLst/>
          </a:prstGeom>
          <a:noFill/>
        </p:spPr>
        <p:txBody>
          <a:bodyPr wrap="square">
            <a:spAutoFit/>
          </a:bodyP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Geographical representation</a:t>
            </a:r>
            <a:endParaRPr lang="en-GB" sz="1400" b="1" dirty="0">
              <a:solidFill>
                <a:schemeClr val="accent4">
                  <a:lumMod val="50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7057153E-0442-FB21-6B21-546E274AAEA5}"/>
              </a:ext>
            </a:extLst>
          </p:cNvPr>
          <p:cNvSpPr txBox="1"/>
          <p:nvPr/>
        </p:nvSpPr>
        <p:spPr>
          <a:xfrm>
            <a:off x="9837046" y="2771944"/>
            <a:ext cx="1692000" cy="307777"/>
          </a:xfrm>
          <a:prstGeom prst="rect">
            <a:avLst/>
          </a:prstGeom>
          <a:noFill/>
        </p:spPr>
        <p:txBody>
          <a:bodyPr wrap="square">
            <a:spAutoFit/>
          </a:bodyP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Living document</a:t>
            </a:r>
            <a:endParaRPr lang="en-GB" sz="1400" b="1" dirty="0">
              <a:solidFill>
                <a:schemeClr val="accent4">
                  <a:lumMod val="50000"/>
                </a:schemeClr>
              </a:solidFill>
              <a:latin typeface="Century Gothic" panose="020B0502020202020204" pitchFamily="34" charset="0"/>
            </a:endParaRPr>
          </a:p>
        </p:txBody>
      </p:sp>
      <p:pic>
        <p:nvPicPr>
          <p:cNvPr id="8" name="Graphic 7" descr="Earth globe: Americas with solid fill">
            <a:extLst>
              <a:ext uri="{FF2B5EF4-FFF2-40B4-BE49-F238E27FC236}">
                <a16:creationId xmlns:a16="http://schemas.microsoft.com/office/drawing/2014/main" id="{A5328106-0B54-D37E-C327-B278382875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1402" y="2003786"/>
            <a:ext cx="792000" cy="792000"/>
          </a:xfrm>
          <a:prstGeom prst="rect">
            <a:avLst/>
          </a:prstGeom>
        </p:spPr>
      </p:pic>
      <p:pic>
        <p:nvPicPr>
          <p:cNvPr id="11" name="Graphic 10" descr="Stopwatch with solid fill">
            <a:extLst>
              <a:ext uri="{FF2B5EF4-FFF2-40B4-BE49-F238E27FC236}">
                <a16:creationId xmlns:a16="http://schemas.microsoft.com/office/drawing/2014/main" id="{C66413D3-6F7C-0ABA-DE3E-3BC81662A1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77256" y="2004382"/>
            <a:ext cx="792000" cy="792000"/>
          </a:xfrm>
          <a:prstGeom prst="rect">
            <a:avLst/>
          </a:prstGeom>
        </p:spPr>
      </p:pic>
    </p:spTree>
    <p:extLst>
      <p:ext uri="{BB962C8B-B14F-4D97-AF65-F5344CB8AC3E}">
        <p14:creationId xmlns:p14="http://schemas.microsoft.com/office/powerpoint/2010/main" val="23334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ound stepping stones placed in water">
            <a:extLst>
              <a:ext uri="{FF2B5EF4-FFF2-40B4-BE49-F238E27FC236}">
                <a16:creationId xmlns:a16="http://schemas.microsoft.com/office/drawing/2014/main" id="{F7810829-84BB-67A6-3973-89E90F53D774}"/>
              </a:ext>
            </a:extLst>
          </p:cNvPr>
          <p:cNvPicPr>
            <a:picLocks noChangeAspect="1"/>
          </p:cNvPicPr>
          <p:nvPr/>
        </p:nvPicPr>
        <p:blipFill rotWithShape="1">
          <a:blip r:embed="rId2" cstate="print">
            <a:alphaModFix/>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l="-3231" r="8709" b="5478"/>
          <a:stretch/>
        </p:blipFill>
        <p:spPr>
          <a:xfrm>
            <a:off x="3424335" y="1399831"/>
            <a:ext cx="8767665" cy="5275946"/>
          </a:xfrm>
          <a:prstGeom prst="rect">
            <a:avLst/>
          </a:prstGeom>
        </p:spPr>
      </p:pic>
      <p:sp>
        <p:nvSpPr>
          <p:cNvPr id="4" name="Freeform: Shape 19">
            <a:extLst>
              <a:ext uri="{FF2B5EF4-FFF2-40B4-BE49-F238E27FC236}">
                <a16:creationId xmlns:a16="http://schemas.microsoft.com/office/drawing/2014/main" id="{0271482F-DD10-4EE2-FE28-3581A1FA7B32}"/>
              </a:ext>
            </a:extLst>
          </p:cNvPr>
          <p:cNvSpPr/>
          <p:nvPr/>
        </p:nvSpPr>
        <p:spPr>
          <a:xfrm flipH="1" flipV="1">
            <a:off x="-6" y="1414911"/>
            <a:ext cx="7363327" cy="5260866"/>
          </a:xfrm>
          <a:custGeom>
            <a:avLst/>
            <a:gdLst>
              <a:gd name="connsiteX0" fmla="*/ 8191099 w 8191099"/>
              <a:gd name="connsiteY0" fmla="*/ 0 h 5274644"/>
              <a:gd name="connsiteX1" fmla="*/ 3205212 w 8191099"/>
              <a:gd name="connsiteY1" fmla="*/ 0 h 5274644"/>
              <a:gd name="connsiteX2" fmla="*/ 0 w 8191099"/>
              <a:gd name="connsiteY2" fmla="*/ 5274644 h 5274644"/>
              <a:gd name="connsiteX3" fmla="*/ 8191099 w 8191099"/>
              <a:gd name="connsiteY3" fmla="*/ 5274644 h 5274644"/>
              <a:gd name="connsiteX4" fmla="*/ 8191099 w 8191099"/>
              <a:gd name="connsiteY4" fmla="*/ 0 h 5274644"/>
              <a:gd name="connsiteX0" fmla="*/ 8932618 w 8932618"/>
              <a:gd name="connsiteY0" fmla="*/ 0 h 5274644"/>
              <a:gd name="connsiteX1" fmla="*/ 3946731 w 8932618"/>
              <a:gd name="connsiteY1" fmla="*/ 0 h 5274644"/>
              <a:gd name="connsiteX2" fmla="*/ 0 w 8932618"/>
              <a:gd name="connsiteY2" fmla="*/ 5274644 h 5274644"/>
              <a:gd name="connsiteX3" fmla="*/ 8932618 w 8932618"/>
              <a:gd name="connsiteY3" fmla="*/ 5274644 h 5274644"/>
              <a:gd name="connsiteX4" fmla="*/ 8932618 w 8932618"/>
              <a:gd name="connsiteY4" fmla="*/ 0 h 52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618" h="5274644">
                <a:moveTo>
                  <a:pt x="8932618" y="0"/>
                </a:moveTo>
                <a:lnTo>
                  <a:pt x="3946731" y="0"/>
                </a:lnTo>
                <a:lnTo>
                  <a:pt x="0" y="5274644"/>
                </a:lnTo>
                <a:lnTo>
                  <a:pt x="8932618" y="5274644"/>
                </a:lnTo>
                <a:lnTo>
                  <a:pt x="893261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Footer Placeholder 2">
            <a:extLst>
              <a:ext uri="{FF2B5EF4-FFF2-40B4-BE49-F238E27FC236}">
                <a16:creationId xmlns:a16="http://schemas.microsoft.com/office/drawing/2014/main" id="{627DDA3A-2E57-015F-67E2-7B8E4E779EB0}"/>
              </a:ext>
            </a:extLst>
          </p:cNvPr>
          <p:cNvSpPr txBox="1">
            <a:spLocks/>
          </p:cNvSpPr>
          <p:nvPr/>
        </p:nvSpPr>
        <p:spPr>
          <a:xfrm>
            <a:off x="371424" y="6267846"/>
            <a:ext cx="38608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l">
              <a:defRPr/>
            </a:pPr>
            <a:r>
              <a:rPr lang="en-US" sz="1000" dirty="0"/>
              <a:t>Medical Affairs Professional Society | 2023</a:t>
            </a:r>
          </a:p>
        </p:txBody>
      </p:sp>
      <p:sp>
        <p:nvSpPr>
          <p:cNvPr id="2" name="Title 1">
            <a:extLst>
              <a:ext uri="{FF2B5EF4-FFF2-40B4-BE49-F238E27FC236}">
                <a16:creationId xmlns:a16="http://schemas.microsoft.com/office/drawing/2014/main" id="{E1AFDAFB-C4C2-D6C9-1507-7550B2532FCD}"/>
              </a:ext>
            </a:extLst>
          </p:cNvPr>
          <p:cNvSpPr>
            <a:spLocks noGrp="1"/>
          </p:cNvSpPr>
          <p:nvPr>
            <p:ph type="title"/>
          </p:nvPr>
        </p:nvSpPr>
        <p:spPr/>
        <p:txBody>
          <a:bodyPr/>
          <a:lstStyle/>
          <a:p>
            <a:r>
              <a:rPr lang="en-US" dirty="0"/>
              <a:t>When to initiate the IEP</a:t>
            </a:r>
            <a:endParaRPr lang="en-GB" dirty="0"/>
          </a:p>
        </p:txBody>
      </p:sp>
      <p:sp>
        <p:nvSpPr>
          <p:cNvPr id="3" name="Content Placeholder 2">
            <a:extLst>
              <a:ext uri="{FF2B5EF4-FFF2-40B4-BE49-F238E27FC236}">
                <a16:creationId xmlns:a16="http://schemas.microsoft.com/office/drawing/2014/main" id="{2B2588BC-BC75-2548-7795-A514F31ADC5B}"/>
              </a:ext>
            </a:extLst>
          </p:cNvPr>
          <p:cNvSpPr>
            <a:spLocks noGrp="1"/>
          </p:cNvSpPr>
          <p:nvPr>
            <p:ph idx="1"/>
          </p:nvPr>
        </p:nvSpPr>
        <p:spPr>
          <a:xfrm>
            <a:off x="596349" y="2129144"/>
            <a:ext cx="4665607" cy="2599712"/>
          </a:xfrm>
        </p:spPr>
        <p:txBody>
          <a:bodyPr/>
          <a:lstStyle/>
          <a:p>
            <a:pPr>
              <a:spcAft>
                <a:spcPts val="600"/>
              </a:spcAft>
            </a:pPr>
            <a:r>
              <a:rPr lang="en-US" sz="1800" dirty="0">
                <a:cs typeface="Calibri" panose="020F0502020204030204" pitchFamily="34" charset="0"/>
              </a:rPr>
              <a:t>Prior to strategic business planning each year</a:t>
            </a:r>
          </a:p>
          <a:p>
            <a:pPr>
              <a:spcAft>
                <a:spcPts val="600"/>
              </a:spcAft>
            </a:pPr>
            <a:r>
              <a:rPr lang="en-US" sz="1800" dirty="0">
                <a:cs typeface="Calibri" panose="020F0502020204030204" pitchFamily="34" charset="0"/>
              </a:rPr>
              <a:t>Ideally during Proof Of Concept at Phase I/II where key insights can help shape the development of subsequent studies</a:t>
            </a:r>
          </a:p>
          <a:p>
            <a:pPr>
              <a:spcAft>
                <a:spcPts val="600"/>
              </a:spcAft>
            </a:pPr>
            <a:r>
              <a:rPr lang="en-US" sz="1800" dirty="0">
                <a:cs typeface="Calibri" panose="020F0502020204030204" pitchFamily="34" charset="0"/>
              </a:rPr>
              <a:t>Some companies are producing </a:t>
            </a:r>
            <a:br>
              <a:rPr lang="en-US" sz="1800" dirty="0">
                <a:cs typeface="Calibri" panose="020F0502020204030204" pitchFamily="34" charset="0"/>
              </a:rPr>
            </a:br>
            <a:r>
              <a:rPr lang="en-US" sz="1800" dirty="0">
                <a:cs typeface="Calibri" panose="020F0502020204030204" pitchFamily="34" charset="0"/>
              </a:rPr>
              <a:t>IEPs as early as asset discovery/</a:t>
            </a:r>
            <a:br>
              <a:rPr lang="en-US" sz="1800" dirty="0">
                <a:cs typeface="Calibri" panose="020F0502020204030204" pitchFamily="34" charset="0"/>
              </a:rPr>
            </a:br>
            <a:r>
              <a:rPr lang="en-US" sz="1800" dirty="0">
                <a:cs typeface="Calibri" panose="020F0502020204030204" pitchFamily="34" charset="0"/>
              </a:rPr>
              <a:t>pre-clinical</a:t>
            </a:r>
          </a:p>
        </p:txBody>
      </p:sp>
    </p:spTree>
    <p:extLst>
      <p:ext uri="{BB962C8B-B14F-4D97-AF65-F5344CB8AC3E}">
        <p14:creationId xmlns:p14="http://schemas.microsoft.com/office/powerpoint/2010/main" val="253105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A0B171C7-B9A7-D1ED-1AE8-3D0F39DF7172}"/>
              </a:ext>
            </a:extLst>
          </p:cNvPr>
          <p:cNvSpPr/>
          <p:nvPr/>
        </p:nvSpPr>
        <p:spPr>
          <a:xfrm>
            <a:off x="818133" y="4674253"/>
            <a:ext cx="720000" cy="7200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5E2B015-6618-E550-900F-4FFCC9BDF7D3}"/>
              </a:ext>
            </a:extLst>
          </p:cNvPr>
          <p:cNvSpPr/>
          <p:nvPr/>
        </p:nvSpPr>
        <p:spPr>
          <a:xfrm>
            <a:off x="818133" y="2735260"/>
            <a:ext cx="720000" cy="7200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279D1B-9EB5-99F0-8C85-C537D90F96C2}"/>
              </a:ext>
            </a:extLst>
          </p:cNvPr>
          <p:cNvSpPr/>
          <p:nvPr/>
        </p:nvSpPr>
        <p:spPr>
          <a:xfrm>
            <a:off x="818133" y="1856131"/>
            <a:ext cx="720000" cy="7200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EA0B563-2ED3-F35C-CC70-167A46E7FA7C}"/>
              </a:ext>
            </a:extLst>
          </p:cNvPr>
          <p:cNvSpPr>
            <a:spLocks noGrp="1"/>
          </p:cNvSpPr>
          <p:nvPr>
            <p:ph type="title"/>
          </p:nvPr>
        </p:nvSpPr>
        <p:spPr/>
        <p:txBody>
          <a:bodyPr/>
          <a:lstStyle/>
          <a:p>
            <a:r>
              <a:rPr lang="en-US" dirty="0"/>
              <a:t>How to approach planning for an IEP</a:t>
            </a:r>
            <a:endParaRPr lang="en-GB" dirty="0"/>
          </a:p>
        </p:txBody>
      </p:sp>
      <p:sp>
        <p:nvSpPr>
          <p:cNvPr id="3" name="Content Placeholder 2">
            <a:extLst>
              <a:ext uri="{FF2B5EF4-FFF2-40B4-BE49-F238E27FC236}">
                <a16:creationId xmlns:a16="http://schemas.microsoft.com/office/drawing/2014/main" id="{380AB64F-D1FE-3F5B-CBF1-0223BD5B66A7}"/>
              </a:ext>
            </a:extLst>
          </p:cNvPr>
          <p:cNvSpPr>
            <a:spLocks noGrp="1"/>
          </p:cNvSpPr>
          <p:nvPr>
            <p:ph idx="1"/>
          </p:nvPr>
        </p:nvSpPr>
        <p:spPr>
          <a:xfrm>
            <a:off x="1741000" y="2007613"/>
            <a:ext cx="8824476" cy="3246031"/>
          </a:xfrm>
        </p:spPr>
        <p:txBody>
          <a:bodyPr>
            <a:noAutofit/>
          </a:bodyPr>
          <a:lstStyle/>
          <a:p>
            <a:pPr marL="0" indent="0">
              <a:buNone/>
            </a:pPr>
            <a:r>
              <a:rPr lang="en-US" sz="1600" b="1" dirty="0">
                <a:cs typeface="Calibri" panose="020F0502020204030204" pitchFamily="34" charset="0"/>
              </a:rPr>
              <a:t>Set up a cross-functional evidence generation core team</a:t>
            </a:r>
          </a:p>
          <a:p>
            <a:pPr marL="0" indent="0">
              <a:buNone/>
            </a:pPr>
            <a:br>
              <a:rPr lang="en-GB" sz="1600" dirty="0">
                <a:cs typeface="Calibri" panose="020F0502020204030204" pitchFamily="34" charset="0"/>
              </a:rPr>
            </a:br>
            <a:endParaRPr lang="en-GB" sz="1600" dirty="0">
              <a:cs typeface="Calibri" panose="020F0502020204030204" pitchFamily="34" charset="0"/>
            </a:endParaRPr>
          </a:p>
          <a:p>
            <a:pPr marL="0" indent="0">
              <a:buNone/>
            </a:pPr>
            <a:r>
              <a:rPr lang="en-GB" sz="1600" b="1" dirty="0">
                <a:cs typeface="Calibri" panose="020F0502020204030204" pitchFamily="34" charset="0"/>
              </a:rPr>
              <a:t>Collate and review relevant documents from all internal stakeholders including:</a:t>
            </a:r>
          </a:p>
          <a:p>
            <a:r>
              <a:rPr lang="en-GB" sz="1400" dirty="0">
                <a:cs typeface="Calibri" panose="020F0502020204030204" pitchFamily="34" charset="0"/>
              </a:rPr>
              <a:t>Product strategy, including vision and strategic imperatives and a TPP</a:t>
            </a:r>
          </a:p>
          <a:p>
            <a:r>
              <a:rPr lang="en-GB" sz="1400" dirty="0">
                <a:cs typeface="Calibri" panose="020F0502020204030204" pitchFamily="34" charset="0"/>
              </a:rPr>
              <a:t>Landscape analyses</a:t>
            </a:r>
          </a:p>
          <a:p>
            <a:r>
              <a:rPr lang="en-GB" sz="1400" dirty="0">
                <a:cs typeface="Calibri" panose="020F0502020204030204" pitchFamily="34" charset="0"/>
              </a:rPr>
              <a:t>Scientific platform and publications plan</a:t>
            </a:r>
          </a:p>
          <a:p>
            <a:r>
              <a:rPr lang="en-GB" sz="1400" dirty="0">
                <a:cs typeface="Calibri" panose="020F0502020204030204" pitchFamily="34" charset="0"/>
              </a:rPr>
              <a:t>Any current patient journey, gap analyses or evidence generation plans</a:t>
            </a:r>
          </a:p>
          <a:p>
            <a:r>
              <a:rPr lang="en-GB" sz="1400" dirty="0">
                <a:cs typeface="Calibri" panose="020F0502020204030204" pitchFamily="34" charset="0"/>
              </a:rPr>
              <a:t>Competitor intelligence</a:t>
            </a:r>
          </a:p>
          <a:p>
            <a:pPr marL="0" indent="0">
              <a:buNone/>
            </a:pPr>
            <a:endParaRPr lang="en-GB" sz="1800" dirty="0">
              <a:cs typeface="Calibri" panose="020F0502020204030204" pitchFamily="34" charset="0"/>
            </a:endParaRPr>
          </a:p>
          <a:p>
            <a:pPr marL="0" indent="0">
              <a:buNone/>
            </a:pPr>
            <a:r>
              <a:rPr lang="en-GB" sz="1600" b="1" dirty="0">
                <a:cs typeface="Calibri" panose="020F0502020204030204" pitchFamily="34" charset="0"/>
              </a:rPr>
              <a:t>Run internal/external stakeholder interviews to understand challenges/opportunities and allow open discussion around key research questions</a:t>
            </a:r>
          </a:p>
        </p:txBody>
      </p:sp>
      <p:pic>
        <p:nvPicPr>
          <p:cNvPr id="5" name="Graphic 4" descr="Meeting with solid fill">
            <a:extLst>
              <a:ext uri="{FF2B5EF4-FFF2-40B4-BE49-F238E27FC236}">
                <a16:creationId xmlns:a16="http://schemas.microsoft.com/office/drawing/2014/main" id="{2C77B219-DC36-142D-B0F4-9DA3267D4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8133" y="1946131"/>
            <a:ext cx="540000" cy="540000"/>
          </a:xfrm>
          <a:prstGeom prst="rect">
            <a:avLst/>
          </a:prstGeom>
        </p:spPr>
      </p:pic>
      <p:pic>
        <p:nvPicPr>
          <p:cNvPr id="9" name="Graphic 8" descr="Document with solid fill">
            <a:extLst>
              <a:ext uri="{FF2B5EF4-FFF2-40B4-BE49-F238E27FC236}">
                <a16:creationId xmlns:a16="http://schemas.microsoft.com/office/drawing/2014/main" id="{4B40C675-01D5-1EAC-8B69-536BCDCDC2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133" y="2825260"/>
            <a:ext cx="540000" cy="540000"/>
          </a:xfrm>
          <a:prstGeom prst="rect">
            <a:avLst/>
          </a:prstGeom>
        </p:spPr>
      </p:pic>
      <p:pic>
        <p:nvPicPr>
          <p:cNvPr id="11" name="Graphic 10" descr="Chat with solid fill">
            <a:extLst>
              <a:ext uri="{FF2B5EF4-FFF2-40B4-BE49-F238E27FC236}">
                <a16:creationId xmlns:a16="http://schemas.microsoft.com/office/drawing/2014/main" id="{D9A4D7C3-B79B-C4BB-7A18-32811F2338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133" y="4764253"/>
            <a:ext cx="540000" cy="540000"/>
          </a:xfrm>
          <a:prstGeom prst="rect">
            <a:avLst/>
          </a:prstGeom>
        </p:spPr>
      </p:pic>
    </p:spTree>
    <p:extLst>
      <p:ext uri="{BB962C8B-B14F-4D97-AF65-F5344CB8AC3E}">
        <p14:creationId xmlns:p14="http://schemas.microsoft.com/office/powerpoint/2010/main" val="62769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639A80-ECCC-249A-27EF-940DD6B5A420}"/>
              </a:ext>
            </a:extLst>
          </p:cNvPr>
          <p:cNvGrpSpPr/>
          <p:nvPr/>
        </p:nvGrpSpPr>
        <p:grpSpPr>
          <a:xfrm>
            <a:off x="4024525" y="0"/>
            <a:ext cx="8167475" cy="6666807"/>
            <a:chOff x="4024525" y="0"/>
            <a:chExt cx="8167475" cy="6666807"/>
          </a:xfrm>
        </p:grpSpPr>
        <p:sp>
          <p:nvSpPr>
            <p:cNvPr id="7" name="Rectangle 6">
              <a:extLst>
                <a:ext uri="{FF2B5EF4-FFF2-40B4-BE49-F238E27FC236}">
                  <a16:creationId xmlns:a16="http://schemas.microsoft.com/office/drawing/2014/main" id="{65543695-3492-0143-4499-003B00D884A0}"/>
                </a:ext>
              </a:extLst>
            </p:cNvPr>
            <p:cNvSpPr/>
            <p:nvPr/>
          </p:nvSpPr>
          <p:spPr>
            <a:xfrm>
              <a:off x="4024525" y="0"/>
              <a:ext cx="8167475" cy="6666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Rolls of blueprints">
              <a:extLst>
                <a:ext uri="{FF2B5EF4-FFF2-40B4-BE49-F238E27FC236}">
                  <a16:creationId xmlns:a16="http://schemas.microsoft.com/office/drawing/2014/main" id="{13FA6EC2-5386-EE64-6508-F08ECDD89758}"/>
                </a:ext>
              </a:extLst>
            </p:cNvPr>
            <p:cNvPicPr>
              <a:picLocks noChangeAspect="1"/>
            </p:cNvPicPr>
            <p:nvPr/>
          </p:nvPicPr>
          <p:blipFill rotWithShape="1">
            <a:blip r:embed="rId2">
              <a:grayscl/>
              <a:alphaModFix amt="60000"/>
              <a:extLst>
                <a:ext uri="{BEBA8EAE-BF5A-486C-A8C5-ECC9F3942E4B}">
                  <a14:imgProps xmlns:a14="http://schemas.microsoft.com/office/drawing/2010/main">
                    <a14:imgLayer r:embed="rId3">
                      <a14:imgEffect>
                        <a14:sharpenSoften amount="25000"/>
                      </a14:imgEffect>
                      <a14:imgEffect>
                        <a14:saturation sat="0"/>
                      </a14:imgEffect>
                    </a14:imgLayer>
                  </a14:imgProps>
                </a:ext>
              </a:extLst>
            </a:blip>
            <a:srcRect l="32845" r="-1"/>
            <a:stretch/>
          </p:blipFill>
          <p:spPr>
            <a:xfrm>
              <a:off x="5455920" y="0"/>
              <a:ext cx="6736079" cy="6666805"/>
            </a:xfrm>
            <a:prstGeom prst="rect">
              <a:avLst/>
            </a:prstGeom>
          </p:spPr>
        </p:pic>
        <p:sp>
          <p:nvSpPr>
            <p:cNvPr id="9" name="Rectangle 8">
              <a:extLst>
                <a:ext uri="{FF2B5EF4-FFF2-40B4-BE49-F238E27FC236}">
                  <a16:creationId xmlns:a16="http://schemas.microsoft.com/office/drawing/2014/main" id="{1F291933-647E-4C2F-79A1-F80E7E07C179}"/>
                </a:ext>
              </a:extLst>
            </p:cNvPr>
            <p:cNvSpPr/>
            <p:nvPr/>
          </p:nvSpPr>
          <p:spPr bwMode="gray">
            <a:xfrm rot="5400000">
              <a:off x="5018117" y="437803"/>
              <a:ext cx="6666807" cy="5791201"/>
            </a:xfrm>
            <a:prstGeom prst="rect">
              <a:avLst/>
            </a:prstGeom>
            <a:gradFill>
              <a:gsLst>
                <a:gs pos="0">
                  <a:schemeClr val="accent1">
                    <a:lumMod val="0"/>
                    <a:lumOff val="100000"/>
                    <a:alpha val="0"/>
                  </a:schemeClr>
                </a:gs>
                <a:gs pos="8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4" name="TextBox 13">
            <a:extLst>
              <a:ext uri="{FF2B5EF4-FFF2-40B4-BE49-F238E27FC236}">
                <a16:creationId xmlns:a16="http://schemas.microsoft.com/office/drawing/2014/main" id="{2E1CC067-0E50-430F-8E59-8B67E70F9358}"/>
              </a:ext>
            </a:extLst>
          </p:cNvPr>
          <p:cNvSpPr txBox="1"/>
          <p:nvPr/>
        </p:nvSpPr>
        <p:spPr>
          <a:xfrm>
            <a:off x="497840" y="2736502"/>
            <a:ext cx="6096000" cy="1107996"/>
          </a:xfrm>
          <a:prstGeom prst="rect">
            <a:avLst/>
          </a:prstGeom>
          <a:noFill/>
        </p:spPr>
        <p:txBody>
          <a:bodyPr wrap="square">
            <a:spAutoFit/>
          </a:bodyPr>
          <a:lstStyle/>
          <a:p>
            <a:pPr marL="0" marR="0" lvl="0" indent="0" algn="l" defTabSz="457200" rtl="0" eaLnBrk="1" fontAlgn="base" latinLnBrk="0" hangingPunct="1">
              <a:lnSpc>
                <a:spcPct val="100000"/>
              </a:lnSpc>
              <a:spcBef>
                <a:spcPts val="1200"/>
              </a:spcBef>
              <a:spcAft>
                <a:spcPct val="0"/>
              </a:spcAft>
              <a:buClrTx/>
              <a:buSzTx/>
              <a:buFontTx/>
              <a:buNone/>
              <a:tabLst/>
              <a:defRPr/>
            </a:pPr>
            <a:r>
              <a:rPr kumimoji="0" lang="en-GB" sz="2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n-cs"/>
              </a:rPr>
              <a:t>Integrated Evidence Planning:</a:t>
            </a:r>
          </a:p>
          <a:p>
            <a:pPr marL="0" marR="0" lvl="0" indent="0" algn="l" defTabSz="457200" rtl="0" eaLnBrk="1" fontAlgn="base" latinLnBrk="0" hangingPunct="1">
              <a:lnSpc>
                <a:spcPct val="100000"/>
              </a:lnSpc>
              <a:spcBef>
                <a:spcPts val="1200"/>
              </a:spcBef>
              <a:spcAft>
                <a:spcPct val="0"/>
              </a:spcAft>
              <a:buClrTx/>
              <a:buSzTx/>
              <a:buFontTx/>
              <a:buNone/>
              <a:tabLst/>
              <a:defRPr/>
            </a:pPr>
            <a:r>
              <a:rPr kumimoji="0" lang="en-GB" sz="2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n-cs"/>
              </a:rPr>
              <a:t>Processes and templates</a:t>
            </a:r>
            <a:endParaRPr kumimoji="0" lang="en-GB" sz="180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charset="-128"/>
              <a:cs typeface="+mn-cs"/>
            </a:endParaRPr>
          </a:p>
        </p:txBody>
      </p:sp>
    </p:spTree>
    <p:extLst>
      <p:ext uri="{BB962C8B-B14F-4D97-AF65-F5344CB8AC3E}">
        <p14:creationId xmlns:p14="http://schemas.microsoft.com/office/powerpoint/2010/main" val="65593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CB0F6-7548-0D08-D7C5-46BBEEA845E4}"/>
              </a:ext>
            </a:extLst>
          </p:cNvPr>
          <p:cNvSpPr>
            <a:spLocks noGrp="1"/>
          </p:cNvSpPr>
          <p:nvPr>
            <p:ph type="title"/>
          </p:nvPr>
        </p:nvSpPr>
        <p:spPr/>
        <p:txBody>
          <a:bodyPr/>
          <a:lstStyle/>
          <a:p>
            <a:r>
              <a:rPr lang="en-US" dirty="0"/>
              <a:t>Process Overview</a:t>
            </a:r>
            <a:endParaRPr lang="en-GB" dirty="0"/>
          </a:p>
        </p:txBody>
      </p:sp>
      <p:sp>
        <p:nvSpPr>
          <p:cNvPr id="4" name="Rectangle 3">
            <a:extLst>
              <a:ext uri="{FF2B5EF4-FFF2-40B4-BE49-F238E27FC236}">
                <a16:creationId xmlns:a16="http://schemas.microsoft.com/office/drawing/2014/main" id="{19ABFCE8-6935-D2FC-2CB8-D458AF5C4B7C}"/>
              </a:ext>
            </a:extLst>
          </p:cNvPr>
          <p:cNvSpPr/>
          <p:nvPr/>
        </p:nvSpPr>
        <p:spPr>
          <a:xfrm>
            <a:off x="780485" y="3338519"/>
            <a:ext cx="1980000" cy="18360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1200"/>
              </a:spcAft>
            </a:pPr>
            <a:r>
              <a:rPr lang="en-US" sz="1600" b="1" dirty="0">
                <a:solidFill>
                  <a:schemeClr val="accent1"/>
                </a:solidFill>
                <a:latin typeface="Century Gothic" panose="020B0502020202020204" pitchFamily="34" charset="0"/>
                <a:cs typeface="Calibri" panose="020F0502020204030204" pitchFamily="34" charset="0"/>
              </a:rPr>
              <a:t>PREPARE </a:t>
            </a:r>
          </a:p>
          <a:p>
            <a:pPr algn="ctr"/>
            <a:r>
              <a:rPr lang="en-US" sz="1600" dirty="0">
                <a:solidFill>
                  <a:schemeClr val="accent4">
                    <a:lumMod val="50000"/>
                  </a:schemeClr>
                </a:solidFill>
                <a:latin typeface="Century Gothic" panose="020B0502020202020204" pitchFamily="34" charset="0"/>
                <a:cs typeface="Calibri" panose="020F0502020204030204" pitchFamily="34" charset="0"/>
              </a:rPr>
              <a:t>Prepare strategic priorities for evidence needs</a:t>
            </a:r>
            <a:endParaRPr lang="en-GB" sz="1600" dirty="0">
              <a:solidFill>
                <a:schemeClr val="accent4">
                  <a:lumMod val="50000"/>
                </a:schemeClr>
              </a:solidFill>
              <a:latin typeface="Century Gothic" panose="020B050202020202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4AA8D7AF-4A84-1B49-4D3F-0BF3690C416C}"/>
              </a:ext>
            </a:extLst>
          </p:cNvPr>
          <p:cNvSpPr/>
          <p:nvPr/>
        </p:nvSpPr>
        <p:spPr>
          <a:xfrm>
            <a:off x="2943760" y="3338519"/>
            <a:ext cx="1980000" cy="18360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1200"/>
              </a:spcAft>
            </a:pPr>
            <a:r>
              <a:rPr lang="en-US" sz="1600" b="1" dirty="0">
                <a:solidFill>
                  <a:schemeClr val="accent1"/>
                </a:solidFill>
                <a:latin typeface="Century Gothic" panose="020B0502020202020204" pitchFamily="34" charset="0"/>
                <a:cs typeface="Calibri" panose="020F0502020204030204" pitchFamily="34" charset="0"/>
              </a:rPr>
              <a:t>DEFINE</a:t>
            </a:r>
          </a:p>
          <a:p>
            <a:pPr algn="ctr"/>
            <a:r>
              <a:rPr lang="en-US" sz="1600" dirty="0">
                <a:solidFill>
                  <a:schemeClr val="accent4">
                    <a:lumMod val="50000"/>
                  </a:schemeClr>
                </a:solidFill>
                <a:latin typeface="Century Gothic" panose="020B0502020202020204" pitchFamily="34" charset="0"/>
                <a:cs typeface="Calibri" panose="020F0502020204030204" pitchFamily="34" charset="0"/>
              </a:rPr>
              <a:t>Identify and prioritize evidence gaps </a:t>
            </a:r>
            <a:endParaRPr lang="en-GB" sz="1600" dirty="0">
              <a:solidFill>
                <a:schemeClr val="accent4">
                  <a:lumMod val="50000"/>
                </a:schemeClr>
              </a:solidFill>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0B329351-AD3E-1E03-9D12-10BABE4D3D2A}"/>
              </a:ext>
            </a:extLst>
          </p:cNvPr>
          <p:cNvSpPr/>
          <p:nvPr/>
        </p:nvSpPr>
        <p:spPr>
          <a:xfrm>
            <a:off x="4923760" y="3338519"/>
            <a:ext cx="2249844" cy="18360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1200"/>
              </a:spcAft>
            </a:pPr>
            <a:r>
              <a:rPr lang="en-US" sz="1600" b="1" dirty="0">
                <a:solidFill>
                  <a:schemeClr val="accent1"/>
                </a:solidFill>
                <a:latin typeface="Century Gothic" panose="020B0502020202020204" pitchFamily="34" charset="0"/>
                <a:cs typeface="Calibri" panose="020F0502020204030204" pitchFamily="34" charset="0"/>
              </a:rPr>
              <a:t>DESIGN</a:t>
            </a:r>
          </a:p>
          <a:p>
            <a:pPr algn="ctr"/>
            <a:r>
              <a:rPr lang="en-US" sz="1600" dirty="0">
                <a:solidFill>
                  <a:schemeClr val="accent4">
                    <a:lumMod val="50000"/>
                  </a:schemeClr>
                </a:solidFill>
                <a:latin typeface="Century Gothic" panose="020B0502020202020204" pitchFamily="34" charset="0"/>
                <a:cs typeface="Calibri" panose="020F0502020204030204" pitchFamily="34" charset="0"/>
              </a:rPr>
              <a:t>Design evidence generation programs to support identified gaps</a:t>
            </a:r>
          </a:p>
        </p:txBody>
      </p:sp>
      <p:sp>
        <p:nvSpPr>
          <p:cNvPr id="17" name="Rectangle 16">
            <a:extLst>
              <a:ext uri="{FF2B5EF4-FFF2-40B4-BE49-F238E27FC236}">
                <a16:creationId xmlns:a16="http://schemas.microsoft.com/office/drawing/2014/main" id="{12E11308-B94C-4A9A-FB4C-3FF6FF415DBA}"/>
              </a:ext>
            </a:extLst>
          </p:cNvPr>
          <p:cNvSpPr/>
          <p:nvPr/>
        </p:nvSpPr>
        <p:spPr>
          <a:xfrm>
            <a:off x="7173604" y="3338519"/>
            <a:ext cx="1980000" cy="18360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1200"/>
              </a:spcAft>
            </a:pPr>
            <a:r>
              <a:rPr lang="en-US" sz="1600" b="1" dirty="0">
                <a:solidFill>
                  <a:schemeClr val="accent1"/>
                </a:solidFill>
                <a:latin typeface="Century Gothic" panose="020B0502020202020204" pitchFamily="34" charset="0"/>
                <a:cs typeface="Calibri" panose="020F0502020204030204" pitchFamily="34" charset="0"/>
              </a:rPr>
              <a:t>EXECUTE</a:t>
            </a:r>
          </a:p>
          <a:p>
            <a:pPr algn="ctr"/>
            <a:r>
              <a:rPr lang="en-US" sz="1600" dirty="0">
                <a:solidFill>
                  <a:schemeClr val="accent4">
                    <a:lumMod val="50000"/>
                  </a:schemeClr>
                </a:solidFill>
                <a:latin typeface="Century Gothic" panose="020B0502020202020204" pitchFamily="34" charset="0"/>
                <a:cs typeface="Calibri" panose="020F0502020204030204" pitchFamily="34" charset="0"/>
              </a:rPr>
              <a:t>Evidence generation &amp; dissemination</a:t>
            </a:r>
            <a:endParaRPr lang="en-GB" sz="1600" dirty="0">
              <a:solidFill>
                <a:schemeClr val="accent4">
                  <a:lumMod val="50000"/>
                </a:schemeClr>
              </a:solidFill>
              <a:latin typeface="Century Gothic" panose="020B050202020202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624DD1E-90E0-8F5E-7D72-0E5D19A19FD1}"/>
              </a:ext>
            </a:extLst>
          </p:cNvPr>
          <p:cNvSpPr/>
          <p:nvPr/>
        </p:nvSpPr>
        <p:spPr>
          <a:xfrm>
            <a:off x="9248240" y="3338519"/>
            <a:ext cx="2276001" cy="18360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1200"/>
              </a:spcAft>
            </a:pPr>
            <a:r>
              <a:rPr lang="en-US" sz="1600" b="1" dirty="0">
                <a:solidFill>
                  <a:schemeClr val="accent1"/>
                </a:solidFill>
                <a:latin typeface="Century Gothic" panose="020B0502020202020204" pitchFamily="34" charset="0"/>
                <a:cs typeface="Calibri" panose="020F0502020204030204" pitchFamily="34" charset="0"/>
              </a:rPr>
              <a:t>REVIEW</a:t>
            </a:r>
          </a:p>
          <a:p>
            <a:pPr algn="ctr"/>
            <a:r>
              <a:rPr lang="en-US" sz="1600" dirty="0">
                <a:solidFill>
                  <a:schemeClr val="accent4">
                    <a:lumMod val="50000"/>
                  </a:schemeClr>
                </a:solidFill>
                <a:latin typeface="Century Gothic" panose="020B0502020202020204" pitchFamily="34" charset="0"/>
                <a:cs typeface="Calibri" panose="020F0502020204030204" pitchFamily="34" charset="0"/>
              </a:rPr>
              <a:t>Ensure regular check-ins to ratify IEP</a:t>
            </a:r>
            <a:endParaRPr lang="en-GB" sz="1600" dirty="0">
              <a:solidFill>
                <a:schemeClr val="accent4">
                  <a:lumMod val="50000"/>
                </a:schemeClr>
              </a:solidFill>
              <a:latin typeface="Century Gothic" panose="020B050202020202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0231D3F0-8CAF-AD24-CBD7-B794B4D81056}"/>
              </a:ext>
            </a:extLst>
          </p:cNvPr>
          <p:cNvCxnSpPr/>
          <p:nvPr/>
        </p:nvCxnSpPr>
        <p:spPr>
          <a:xfrm>
            <a:off x="0" y="2695575"/>
            <a:ext cx="12192000"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D79F55D1-1636-7D7E-BE0E-4AD92FAC9680}"/>
              </a:ext>
            </a:extLst>
          </p:cNvPr>
          <p:cNvSpPr/>
          <p:nvPr/>
        </p:nvSpPr>
        <p:spPr>
          <a:xfrm>
            <a:off x="1395578" y="2361344"/>
            <a:ext cx="720000" cy="720000"/>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1</a:t>
            </a:r>
            <a:endParaRPr lang="en-GB" b="1" dirty="0">
              <a:solidFill>
                <a:schemeClr val="bg1"/>
              </a:solidFill>
            </a:endParaRPr>
          </a:p>
        </p:txBody>
      </p:sp>
      <p:sp>
        <p:nvSpPr>
          <p:cNvPr id="10" name="Oval 9">
            <a:extLst>
              <a:ext uri="{FF2B5EF4-FFF2-40B4-BE49-F238E27FC236}">
                <a16:creationId xmlns:a16="http://schemas.microsoft.com/office/drawing/2014/main" id="{E1F8FD3F-4A65-327C-1538-F0ABAA0DC7DD}"/>
              </a:ext>
            </a:extLst>
          </p:cNvPr>
          <p:cNvSpPr/>
          <p:nvPr/>
        </p:nvSpPr>
        <p:spPr>
          <a:xfrm>
            <a:off x="3539342" y="2361344"/>
            <a:ext cx="720000" cy="720000"/>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2</a:t>
            </a:r>
            <a:endParaRPr lang="en-GB" b="1" dirty="0">
              <a:solidFill>
                <a:schemeClr val="bg1"/>
              </a:solidFill>
            </a:endParaRPr>
          </a:p>
        </p:txBody>
      </p:sp>
      <p:sp>
        <p:nvSpPr>
          <p:cNvPr id="19" name="Oval 18">
            <a:extLst>
              <a:ext uri="{FF2B5EF4-FFF2-40B4-BE49-F238E27FC236}">
                <a16:creationId xmlns:a16="http://schemas.microsoft.com/office/drawing/2014/main" id="{0A7C9E84-90B4-D691-16E9-1C3E2A794A7F}"/>
              </a:ext>
            </a:extLst>
          </p:cNvPr>
          <p:cNvSpPr/>
          <p:nvPr/>
        </p:nvSpPr>
        <p:spPr>
          <a:xfrm>
            <a:off x="5683106" y="2335575"/>
            <a:ext cx="720000" cy="720000"/>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a:t>
            </a:r>
            <a:endParaRPr lang="en-GB" b="1" dirty="0">
              <a:solidFill>
                <a:schemeClr val="bg1"/>
              </a:solidFill>
            </a:endParaRPr>
          </a:p>
        </p:txBody>
      </p:sp>
      <p:sp>
        <p:nvSpPr>
          <p:cNvPr id="20" name="Oval 19">
            <a:extLst>
              <a:ext uri="{FF2B5EF4-FFF2-40B4-BE49-F238E27FC236}">
                <a16:creationId xmlns:a16="http://schemas.microsoft.com/office/drawing/2014/main" id="{C9B9400C-3F7F-5329-AC54-5CE95B2E6EE9}"/>
              </a:ext>
            </a:extLst>
          </p:cNvPr>
          <p:cNvSpPr/>
          <p:nvPr/>
        </p:nvSpPr>
        <p:spPr>
          <a:xfrm>
            <a:off x="7826870" y="2335575"/>
            <a:ext cx="720000" cy="720000"/>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4</a:t>
            </a:r>
            <a:endParaRPr lang="en-GB" b="1" dirty="0">
              <a:solidFill>
                <a:schemeClr val="bg1"/>
              </a:solidFill>
            </a:endParaRPr>
          </a:p>
        </p:txBody>
      </p:sp>
      <p:sp>
        <p:nvSpPr>
          <p:cNvPr id="21" name="Oval 20">
            <a:extLst>
              <a:ext uri="{FF2B5EF4-FFF2-40B4-BE49-F238E27FC236}">
                <a16:creationId xmlns:a16="http://schemas.microsoft.com/office/drawing/2014/main" id="{EB20F8A4-6A22-FF28-4995-F0E7E4578C5F}"/>
              </a:ext>
            </a:extLst>
          </p:cNvPr>
          <p:cNvSpPr/>
          <p:nvPr/>
        </p:nvSpPr>
        <p:spPr>
          <a:xfrm>
            <a:off x="9970636" y="2335575"/>
            <a:ext cx="720000" cy="720000"/>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5</a:t>
            </a:r>
            <a:endParaRPr lang="en-GB" b="1" dirty="0">
              <a:solidFill>
                <a:schemeClr val="bg1"/>
              </a:solidFill>
            </a:endParaRPr>
          </a:p>
        </p:txBody>
      </p:sp>
      <p:pic>
        <p:nvPicPr>
          <p:cNvPr id="5" name="Graphic 4" descr="Caret Up with solid fill">
            <a:extLst>
              <a:ext uri="{FF2B5EF4-FFF2-40B4-BE49-F238E27FC236}">
                <a16:creationId xmlns:a16="http://schemas.microsoft.com/office/drawing/2014/main" id="{CD5D94A5-0AFD-334D-A5BB-FF83408A9F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2611460" y="2479575"/>
            <a:ext cx="432000" cy="432000"/>
          </a:xfrm>
          <a:prstGeom prst="rect">
            <a:avLst/>
          </a:prstGeom>
        </p:spPr>
      </p:pic>
      <p:pic>
        <p:nvPicPr>
          <p:cNvPr id="6" name="Graphic 5" descr="Caret Up with solid fill">
            <a:extLst>
              <a:ext uri="{FF2B5EF4-FFF2-40B4-BE49-F238E27FC236}">
                <a16:creationId xmlns:a16="http://schemas.microsoft.com/office/drawing/2014/main" id="{7D1B1E26-7C9D-E4F2-31DF-3933A703B6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755224" y="2486682"/>
            <a:ext cx="432000" cy="432000"/>
          </a:xfrm>
          <a:prstGeom prst="rect">
            <a:avLst/>
          </a:prstGeom>
        </p:spPr>
      </p:pic>
      <p:pic>
        <p:nvPicPr>
          <p:cNvPr id="9" name="Graphic 8" descr="Caret Up with solid fill">
            <a:extLst>
              <a:ext uri="{FF2B5EF4-FFF2-40B4-BE49-F238E27FC236}">
                <a16:creationId xmlns:a16="http://schemas.microsoft.com/office/drawing/2014/main" id="{F2B1ABBE-75AC-4156-0178-791771FCB8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898988" y="2487993"/>
            <a:ext cx="432000" cy="432000"/>
          </a:xfrm>
          <a:prstGeom prst="rect">
            <a:avLst/>
          </a:prstGeom>
        </p:spPr>
      </p:pic>
      <p:pic>
        <p:nvPicPr>
          <p:cNvPr id="11" name="Graphic 10" descr="Caret Up with solid fill">
            <a:extLst>
              <a:ext uri="{FF2B5EF4-FFF2-40B4-BE49-F238E27FC236}">
                <a16:creationId xmlns:a16="http://schemas.microsoft.com/office/drawing/2014/main" id="{8276A60D-F1D7-0B10-A9BE-6E1EF6143D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042752" y="2495100"/>
            <a:ext cx="432000" cy="432000"/>
          </a:xfrm>
          <a:prstGeom prst="rect">
            <a:avLst/>
          </a:prstGeom>
        </p:spPr>
      </p:pic>
    </p:spTree>
    <p:extLst>
      <p:ext uri="{BB962C8B-B14F-4D97-AF65-F5344CB8AC3E}">
        <p14:creationId xmlns:p14="http://schemas.microsoft.com/office/powerpoint/2010/main" val="121862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59CDD-7963-3566-D514-D8A5E15C0F96}"/>
              </a:ext>
            </a:extLst>
          </p:cNvPr>
          <p:cNvSpPr>
            <a:spLocks noGrp="1"/>
          </p:cNvSpPr>
          <p:nvPr>
            <p:ph type="title"/>
          </p:nvPr>
        </p:nvSpPr>
        <p:spPr/>
        <p:txBody>
          <a:bodyPr/>
          <a:lstStyle/>
          <a:p>
            <a:r>
              <a:rPr lang="en-GB" dirty="0"/>
              <a:t>Process Flow</a:t>
            </a:r>
          </a:p>
        </p:txBody>
      </p:sp>
      <p:sp>
        <p:nvSpPr>
          <p:cNvPr id="3" name="TextBox 2">
            <a:extLst>
              <a:ext uri="{FF2B5EF4-FFF2-40B4-BE49-F238E27FC236}">
                <a16:creationId xmlns:a16="http://schemas.microsoft.com/office/drawing/2014/main" id="{6A77D5A0-B77C-CA61-3775-9F6F93EFDF2C}"/>
              </a:ext>
            </a:extLst>
          </p:cNvPr>
          <p:cNvSpPr txBox="1"/>
          <p:nvPr/>
        </p:nvSpPr>
        <p:spPr>
          <a:xfrm>
            <a:off x="708454" y="2384537"/>
            <a:ext cx="2467342" cy="461665"/>
          </a:xfrm>
          <a:prstGeom prst="rect">
            <a:avLst/>
          </a:prstGeom>
          <a:noFill/>
        </p:spPr>
        <p:txBody>
          <a:bodyPr wrap="none" rtlCol="0">
            <a:spAutoFit/>
          </a:bodyPr>
          <a:lstStyle/>
          <a:p>
            <a:r>
              <a:rPr lang="en-US" sz="2400" b="1" dirty="0">
                <a:solidFill>
                  <a:schemeClr val="accent1"/>
                </a:solidFill>
                <a:latin typeface="Century Gothic" panose="020B0502020202020204" pitchFamily="34" charset="0"/>
              </a:rPr>
              <a:t>Step 1: Prepare</a:t>
            </a:r>
            <a:endParaRPr lang="en-GB" sz="2400" b="1" dirty="0">
              <a:solidFill>
                <a:schemeClr val="accent1"/>
              </a:solidFill>
              <a:latin typeface="Century Gothic" panose="020B0502020202020204" pitchFamily="34" charset="0"/>
            </a:endParaRPr>
          </a:p>
        </p:txBody>
      </p:sp>
      <p:sp>
        <p:nvSpPr>
          <p:cNvPr id="14" name="Rectangle 13">
            <a:extLst>
              <a:ext uri="{FF2B5EF4-FFF2-40B4-BE49-F238E27FC236}">
                <a16:creationId xmlns:a16="http://schemas.microsoft.com/office/drawing/2014/main" id="{BE7060AA-34D1-3CAB-5963-95EC90CA312B}"/>
              </a:ext>
            </a:extLst>
          </p:cNvPr>
          <p:cNvSpPr/>
          <p:nvPr/>
        </p:nvSpPr>
        <p:spPr>
          <a:xfrm>
            <a:off x="708454" y="3323504"/>
            <a:ext cx="5564327" cy="1835209"/>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00" b="1" dirty="0">
                <a:solidFill>
                  <a:schemeClr val="accent4">
                    <a:lumMod val="50000"/>
                  </a:schemeClr>
                </a:solidFill>
                <a:latin typeface="Century Gothic" panose="020B0502020202020204" pitchFamily="34" charset="0"/>
                <a:cs typeface="Calibri" panose="020F0502020204030204" pitchFamily="34" charset="0"/>
              </a:rPr>
              <a:t>Prepare strategic priorities for evidence needs</a:t>
            </a:r>
            <a:endParaRPr lang="en-GB" sz="1800" b="1" dirty="0">
              <a:solidFill>
                <a:schemeClr val="accent4">
                  <a:lumMod val="50000"/>
                </a:schemeClr>
              </a:solidFill>
              <a:latin typeface="Century Gothic" panose="020B0502020202020204" pitchFamily="34" charset="0"/>
              <a:cs typeface="Calibri" panose="020F0502020204030204" pitchFamily="34" charset="0"/>
            </a:endParaRPr>
          </a:p>
          <a:p>
            <a:pPr algn="l" defTabSz="457200" rtl="0" eaLnBrk="1" latinLnBrk="0" hangingPunct="1"/>
            <a:endParaRPr lang="en-US" sz="1800" kern="1200" dirty="0">
              <a:solidFill>
                <a:schemeClr val="accent4">
                  <a:lumMod val="50000"/>
                </a:schemeClr>
              </a:solidFill>
              <a:latin typeface="Century Gothic" panose="020B0502020202020204" pitchFamily="34" charset="0"/>
              <a:ea typeface="+mn-ea"/>
              <a:cs typeface="Calibri" panose="020F0502020204030204" pitchFamily="34" charset="0"/>
            </a:endParaRPr>
          </a:p>
          <a:p>
            <a:pPr marL="216000" indent="-216000" algn="l" defTabSz="457200" rtl="0" eaLnBrk="1" latinLnBrk="0" hangingPunct="1">
              <a:buAutoNum type="alphaLcPeriod"/>
            </a:pPr>
            <a:r>
              <a:rPr lang="en-US" sz="1400" kern="1200" dirty="0">
                <a:solidFill>
                  <a:schemeClr val="accent4">
                    <a:lumMod val="50000"/>
                  </a:schemeClr>
                </a:solidFill>
                <a:latin typeface="Century Gothic" panose="020B0502020202020204" pitchFamily="34" charset="0"/>
                <a:ea typeface="+mn-ea"/>
                <a:cs typeface="Calibri" panose="020F0502020204030204" pitchFamily="34" charset="0"/>
              </a:rPr>
              <a:t>Set up cross-functional IEP core team led by Medical </a:t>
            </a:r>
            <a:r>
              <a:rPr lang="en-US" sz="1400" dirty="0">
                <a:solidFill>
                  <a:schemeClr val="accent4">
                    <a:lumMod val="50000"/>
                  </a:schemeClr>
                </a:solidFill>
                <a:latin typeface="Century Gothic" panose="020B0502020202020204" pitchFamily="34" charset="0"/>
                <a:cs typeface="Calibri" panose="020F0502020204030204" pitchFamily="34" charset="0"/>
              </a:rPr>
              <a:t>A</a:t>
            </a:r>
            <a:r>
              <a:rPr lang="en-US" sz="1400" kern="1200" dirty="0">
                <a:solidFill>
                  <a:schemeClr val="accent4">
                    <a:lumMod val="50000"/>
                  </a:schemeClr>
                </a:solidFill>
                <a:latin typeface="Century Gothic" panose="020B0502020202020204" pitchFamily="34" charset="0"/>
                <a:ea typeface="+mn-ea"/>
                <a:cs typeface="Calibri" panose="020F0502020204030204" pitchFamily="34" charset="0"/>
              </a:rPr>
              <a:t>ffairs</a:t>
            </a:r>
          </a:p>
          <a:p>
            <a:pPr marL="216000" indent="-216000" algn="l" defTabSz="457200" rtl="0" eaLnBrk="1" latinLnBrk="0" hangingPunct="1">
              <a:buAutoNum type="alphaLcPeriod"/>
            </a:pPr>
            <a:r>
              <a:rPr lang="en-US" sz="1400" kern="1200" dirty="0">
                <a:solidFill>
                  <a:schemeClr val="accent4">
                    <a:lumMod val="50000"/>
                  </a:schemeClr>
                </a:solidFill>
                <a:latin typeface="Century Gothic" panose="020B0502020202020204" pitchFamily="34" charset="0"/>
                <a:ea typeface="+mn-ea"/>
                <a:cs typeface="Calibri" panose="020F0502020204030204" pitchFamily="34" charset="0"/>
              </a:rPr>
              <a:t>Collate relevant stimuli</a:t>
            </a:r>
          </a:p>
          <a:p>
            <a:pPr marL="216000" indent="-216000" algn="l" defTabSz="457200" rtl="0" eaLnBrk="1" latinLnBrk="0" hangingPunct="1">
              <a:buAutoNum type="alphaLcPeriod"/>
            </a:pPr>
            <a:r>
              <a:rPr lang="en-US" sz="1400" kern="1200" dirty="0">
                <a:solidFill>
                  <a:schemeClr val="accent4">
                    <a:lumMod val="50000"/>
                  </a:schemeClr>
                </a:solidFill>
                <a:latin typeface="Century Gothic" panose="020B0502020202020204" pitchFamily="34" charset="0"/>
                <a:ea typeface="+mn-ea"/>
                <a:cs typeface="Calibri" panose="020F0502020204030204" pitchFamily="34" charset="0"/>
              </a:rPr>
              <a:t>Conduct internal/ external interviews</a:t>
            </a:r>
          </a:p>
          <a:p>
            <a:pPr marL="216000" indent="-216000" algn="l" defTabSz="457200" rtl="0" eaLnBrk="1" latinLnBrk="0" hangingPunct="1">
              <a:buAutoNum type="alphaLcPeriod"/>
            </a:pPr>
            <a:r>
              <a:rPr lang="en-US" sz="1400" kern="1200" dirty="0">
                <a:solidFill>
                  <a:schemeClr val="accent4">
                    <a:lumMod val="50000"/>
                  </a:schemeClr>
                </a:solidFill>
                <a:latin typeface="Century Gothic" panose="020B0502020202020204" pitchFamily="34" charset="0"/>
                <a:ea typeface="+mn-ea"/>
                <a:cs typeface="Calibri" panose="020F0502020204030204" pitchFamily="34" charset="0"/>
              </a:rPr>
              <a:t>Align on strategic priorities for evidence generation</a:t>
            </a:r>
          </a:p>
        </p:txBody>
      </p:sp>
      <p:sp>
        <p:nvSpPr>
          <p:cNvPr id="16" name="Rectangle 15">
            <a:extLst>
              <a:ext uri="{FF2B5EF4-FFF2-40B4-BE49-F238E27FC236}">
                <a16:creationId xmlns:a16="http://schemas.microsoft.com/office/drawing/2014/main" id="{8A5B21FA-126C-7E75-4843-D4FFA6A79706}"/>
              </a:ext>
            </a:extLst>
          </p:cNvPr>
          <p:cNvSpPr/>
          <p:nvPr/>
        </p:nvSpPr>
        <p:spPr>
          <a:xfrm>
            <a:off x="2435088"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Define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B4744BB-924B-4CBC-5E7A-501D4C82F951}"/>
              </a:ext>
            </a:extLst>
          </p:cNvPr>
          <p:cNvSpPr/>
          <p:nvPr/>
        </p:nvSpPr>
        <p:spPr>
          <a:xfrm>
            <a:off x="4870175"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Design</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5F3B066C-AB60-C544-8E4A-6D2AC475D66C}"/>
              </a:ext>
            </a:extLst>
          </p:cNvPr>
          <p:cNvSpPr/>
          <p:nvPr/>
        </p:nvSpPr>
        <p:spPr>
          <a:xfrm>
            <a:off x="7305262"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Execute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17DCFCDB-1D7D-5113-11C6-FB21BA411D8C}"/>
              </a:ext>
            </a:extLst>
          </p:cNvPr>
          <p:cNvSpPr/>
          <p:nvPr/>
        </p:nvSpPr>
        <p:spPr>
          <a:xfrm>
            <a:off x="9740349"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Review</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CDCB57D-C1E8-C5AE-4CEB-5BFEA1673A8D}"/>
              </a:ext>
            </a:extLst>
          </p:cNvPr>
          <p:cNvSpPr/>
          <p:nvPr/>
        </p:nvSpPr>
        <p:spPr>
          <a:xfrm>
            <a:off x="1" y="1427714"/>
            <a:ext cx="2448000" cy="39600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Century Gothic" panose="020B0502020202020204" pitchFamily="34" charset="0"/>
                <a:cs typeface="Calibri" panose="020F0502020204030204" pitchFamily="34" charset="0"/>
              </a:rPr>
              <a:t>Prepare</a:t>
            </a:r>
            <a:endParaRPr lang="en-GB" b="1" dirty="0">
              <a:solidFill>
                <a:schemeClr val="bg1"/>
              </a:solidFill>
              <a:latin typeface="Century Gothic" panose="020B0502020202020204" pitchFamily="34" charset="0"/>
              <a:cs typeface="Calibri" panose="020F0502020204030204" pitchFamily="34" charset="0"/>
            </a:endParaRPr>
          </a:p>
        </p:txBody>
      </p:sp>
      <p:grpSp>
        <p:nvGrpSpPr>
          <p:cNvPr id="28" name="Group 27">
            <a:extLst>
              <a:ext uri="{FF2B5EF4-FFF2-40B4-BE49-F238E27FC236}">
                <a16:creationId xmlns:a16="http://schemas.microsoft.com/office/drawing/2014/main" id="{1B3D986E-4EC9-DECB-7D92-763F81A5DF17}"/>
              </a:ext>
            </a:extLst>
          </p:cNvPr>
          <p:cNvGrpSpPr>
            <a:grpSpLocks noChangeAspect="1"/>
          </p:cNvGrpSpPr>
          <p:nvPr/>
        </p:nvGrpSpPr>
        <p:grpSpPr>
          <a:xfrm>
            <a:off x="6825702" y="2497121"/>
            <a:ext cx="3893378" cy="3487973"/>
            <a:chOff x="3306000" y="1488549"/>
            <a:chExt cx="5245472" cy="4699279"/>
          </a:xfrm>
          <a:effectLst/>
        </p:grpSpPr>
        <p:sp>
          <p:nvSpPr>
            <p:cNvPr id="22" name="Oval 21">
              <a:extLst>
                <a:ext uri="{FF2B5EF4-FFF2-40B4-BE49-F238E27FC236}">
                  <a16:creationId xmlns:a16="http://schemas.microsoft.com/office/drawing/2014/main" id="{31C38EF7-7DAF-9EB9-9501-DD6DE04CD244}"/>
                </a:ext>
              </a:extLst>
            </p:cNvPr>
            <p:cNvSpPr/>
            <p:nvPr/>
          </p:nvSpPr>
          <p:spPr>
            <a:xfrm>
              <a:off x="4202400" y="2113654"/>
              <a:ext cx="3600000" cy="3600000"/>
            </a:xfrm>
            <a:prstGeom prst="ellipse">
              <a:avLst/>
            </a:prstGeom>
            <a:solidFill>
              <a:schemeClr val="accent1">
                <a:alpha val="10196"/>
              </a:schemeClr>
            </a:solidFill>
            <a:ln w="28575"/>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1000" b="1"/>
            </a:p>
          </p:txBody>
        </p:sp>
        <p:sp>
          <p:nvSpPr>
            <p:cNvPr id="23" name="Oval 22">
              <a:extLst>
                <a:ext uri="{FF2B5EF4-FFF2-40B4-BE49-F238E27FC236}">
                  <a16:creationId xmlns:a16="http://schemas.microsoft.com/office/drawing/2014/main" id="{7438D577-5B90-FA42-6C5E-D0E58F2DE868}"/>
                </a:ext>
              </a:extLst>
            </p:cNvPr>
            <p:cNvSpPr/>
            <p:nvPr/>
          </p:nvSpPr>
          <p:spPr>
            <a:xfrm>
              <a:off x="5106000" y="1488549"/>
              <a:ext cx="1649071" cy="1649072"/>
            </a:xfrm>
            <a:prstGeom prst="ellipse">
              <a:avLst/>
            </a:prstGeom>
            <a:solidFill>
              <a:schemeClr val="accent1"/>
            </a:solidFill>
            <a:ln w="28575"/>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bg1"/>
                  </a:solidFill>
                  <a:latin typeface="Century Gothic" panose="020B0502020202020204" pitchFamily="34" charset="0"/>
                  <a:cs typeface="Calibri" panose="020F0502020204030204" pitchFamily="34" charset="0"/>
                </a:rPr>
                <a:t>Medical Affairs</a:t>
              </a:r>
              <a:endParaRPr lang="en-GB" sz="1000" b="1" dirty="0">
                <a:solidFill>
                  <a:schemeClr val="bg1"/>
                </a:solidFill>
                <a:latin typeface="Century Gothic" panose="020B0502020202020204" pitchFamily="34" charset="0"/>
                <a:cs typeface="Calibri" panose="020F0502020204030204" pitchFamily="34" charset="0"/>
              </a:endParaRPr>
            </a:p>
          </p:txBody>
        </p:sp>
        <p:sp>
          <p:nvSpPr>
            <p:cNvPr id="24" name="Oval 23">
              <a:extLst>
                <a:ext uri="{FF2B5EF4-FFF2-40B4-BE49-F238E27FC236}">
                  <a16:creationId xmlns:a16="http://schemas.microsoft.com/office/drawing/2014/main" id="{515AD1B9-79E6-B9D9-BC68-D8B1AD26216F}"/>
                </a:ext>
              </a:extLst>
            </p:cNvPr>
            <p:cNvSpPr/>
            <p:nvPr/>
          </p:nvSpPr>
          <p:spPr>
            <a:xfrm>
              <a:off x="6902401" y="2669453"/>
              <a:ext cx="1649071" cy="1649072"/>
            </a:xfrm>
            <a:prstGeom prst="ellipse">
              <a:avLst/>
            </a:prstGeom>
            <a:solidFill>
              <a:schemeClr val="accent1"/>
            </a:solidFill>
            <a:ln w="28575"/>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bg1"/>
                  </a:solidFill>
                  <a:latin typeface="Century Gothic" panose="020B0502020202020204" pitchFamily="34" charset="0"/>
                  <a:cs typeface="Calibri" panose="020F0502020204030204" pitchFamily="34" charset="0"/>
                </a:rPr>
                <a:t>Clinical Development</a:t>
              </a:r>
              <a:endParaRPr lang="en-GB" sz="1000" b="1" dirty="0">
                <a:solidFill>
                  <a:schemeClr val="bg1"/>
                </a:solidFill>
                <a:latin typeface="Century Gothic" panose="020B0502020202020204" pitchFamily="34" charset="0"/>
                <a:cs typeface="Calibri" panose="020F0502020204030204" pitchFamily="34" charset="0"/>
              </a:endParaRPr>
            </a:p>
          </p:txBody>
        </p:sp>
        <p:sp>
          <p:nvSpPr>
            <p:cNvPr id="25" name="Oval 24">
              <a:extLst>
                <a:ext uri="{FF2B5EF4-FFF2-40B4-BE49-F238E27FC236}">
                  <a16:creationId xmlns:a16="http://schemas.microsoft.com/office/drawing/2014/main" id="{7FD6467A-EF0E-F81D-8B59-11900DC1E571}"/>
                </a:ext>
              </a:extLst>
            </p:cNvPr>
            <p:cNvSpPr/>
            <p:nvPr/>
          </p:nvSpPr>
          <p:spPr>
            <a:xfrm>
              <a:off x="6171183" y="4538756"/>
              <a:ext cx="1649071" cy="1649072"/>
            </a:xfrm>
            <a:prstGeom prst="ellipse">
              <a:avLst/>
            </a:prstGeom>
            <a:solidFill>
              <a:schemeClr val="accent1"/>
            </a:solidFill>
            <a:ln w="28575"/>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bg1"/>
                  </a:solidFill>
                  <a:latin typeface="Century Gothic" panose="020B0502020202020204" pitchFamily="34" charset="0"/>
                  <a:cs typeface="Calibri" panose="020F0502020204030204" pitchFamily="34" charset="0"/>
                </a:rPr>
                <a:t>HEOR / Market Access</a:t>
              </a:r>
              <a:endParaRPr lang="en-GB" sz="1000" b="1" dirty="0">
                <a:solidFill>
                  <a:schemeClr val="bg1"/>
                </a:solidFill>
                <a:latin typeface="Century Gothic" panose="020B0502020202020204" pitchFamily="34" charset="0"/>
                <a:cs typeface="Calibri" panose="020F0502020204030204" pitchFamily="34" charset="0"/>
              </a:endParaRPr>
            </a:p>
          </p:txBody>
        </p:sp>
        <p:sp>
          <p:nvSpPr>
            <p:cNvPr id="26" name="Oval 25">
              <a:extLst>
                <a:ext uri="{FF2B5EF4-FFF2-40B4-BE49-F238E27FC236}">
                  <a16:creationId xmlns:a16="http://schemas.microsoft.com/office/drawing/2014/main" id="{AE9E2F59-D28C-8F2F-0ECA-0ABFB4BB299A}"/>
                </a:ext>
              </a:extLst>
            </p:cNvPr>
            <p:cNvSpPr/>
            <p:nvPr/>
          </p:nvSpPr>
          <p:spPr>
            <a:xfrm>
              <a:off x="3306000" y="2669453"/>
              <a:ext cx="1649071" cy="1649072"/>
            </a:xfrm>
            <a:prstGeom prst="ellipse">
              <a:avLst/>
            </a:prstGeom>
            <a:solidFill>
              <a:schemeClr val="accent1"/>
            </a:solidFill>
            <a:ln w="28575"/>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bg1"/>
                  </a:solidFill>
                  <a:latin typeface="Century Gothic" panose="020B0502020202020204" pitchFamily="34" charset="0"/>
                  <a:cs typeface="Calibri" panose="020F0502020204030204" pitchFamily="34" charset="0"/>
                </a:rPr>
                <a:t>Commercial</a:t>
              </a:r>
              <a:endParaRPr lang="en-GB" sz="1000" b="1" dirty="0">
                <a:solidFill>
                  <a:schemeClr val="bg1"/>
                </a:solidFill>
                <a:latin typeface="Century Gothic" panose="020B0502020202020204" pitchFamily="34" charset="0"/>
                <a:cs typeface="Calibri" panose="020F0502020204030204" pitchFamily="34" charset="0"/>
              </a:endParaRPr>
            </a:p>
          </p:txBody>
        </p:sp>
        <p:sp>
          <p:nvSpPr>
            <p:cNvPr id="27" name="Oval 26">
              <a:extLst>
                <a:ext uri="{FF2B5EF4-FFF2-40B4-BE49-F238E27FC236}">
                  <a16:creationId xmlns:a16="http://schemas.microsoft.com/office/drawing/2014/main" id="{5B71F87A-3C01-FDC2-89F5-0E51CCC0E62B}"/>
                </a:ext>
              </a:extLst>
            </p:cNvPr>
            <p:cNvSpPr/>
            <p:nvPr/>
          </p:nvSpPr>
          <p:spPr>
            <a:xfrm>
              <a:off x="4040818" y="4538756"/>
              <a:ext cx="1649071" cy="1649072"/>
            </a:xfrm>
            <a:prstGeom prst="ellipse">
              <a:avLst/>
            </a:prstGeom>
            <a:solidFill>
              <a:schemeClr val="accent1"/>
            </a:solidFill>
            <a:ln w="28575"/>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solidFill>
                    <a:schemeClr val="bg1"/>
                  </a:solidFill>
                  <a:latin typeface="Century Gothic" panose="020B0502020202020204" pitchFamily="34" charset="0"/>
                  <a:cs typeface="Calibri" panose="020F0502020204030204" pitchFamily="34" charset="0"/>
                </a:rPr>
                <a:t>Regulatory</a:t>
              </a:r>
              <a:endParaRPr lang="en-GB" sz="1000" b="1" dirty="0">
                <a:solidFill>
                  <a:schemeClr val="bg1"/>
                </a:solidFill>
                <a:latin typeface="Century Gothic" panose="020B0502020202020204" pitchFamily="34" charset="0"/>
                <a:cs typeface="Calibri" panose="020F0502020204030204" pitchFamily="34" charset="0"/>
              </a:endParaRPr>
            </a:p>
          </p:txBody>
        </p:sp>
      </p:grpSp>
    </p:spTree>
    <p:extLst>
      <p:ext uri="{BB962C8B-B14F-4D97-AF65-F5344CB8AC3E}">
        <p14:creationId xmlns:p14="http://schemas.microsoft.com/office/powerpoint/2010/main" val="20431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59CDD-7963-3566-D514-D8A5E15C0F96}"/>
              </a:ext>
            </a:extLst>
          </p:cNvPr>
          <p:cNvSpPr>
            <a:spLocks noGrp="1"/>
          </p:cNvSpPr>
          <p:nvPr>
            <p:ph type="title"/>
          </p:nvPr>
        </p:nvSpPr>
        <p:spPr/>
        <p:txBody>
          <a:bodyPr/>
          <a:lstStyle/>
          <a:p>
            <a:r>
              <a:rPr lang="en-GB" dirty="0"/>
              <a:t>Process Flow</a:t>
            </a:r>
          </a:p>
        </p:txBody>
      </p:sp>
      <p:sp>
        <p:nvSpPr>
          <p:cNvPr id="3" name="TextBox 2">
            <a:extLst>
              <a:ext uri="{FF2B5EF4-FFF2-40B4-BE49-F238E27FC236}">
                <a16:creationId xmlns:a16="http://schemas.microsoft.com/office/drawing/2014/main" id="{6A77D5A0-B77C-CA61-3775-9F6F93EFDF2C}"/>
              </a:ext>
            </a:extLst>
          </p:cNvPr>
          <p:cNvSpPr txBox="1"/>
          <p:nvPr/>
        </p:nvSpPr>
        <p:spPr>
          <a:xfrm>
            <a:off x="708454" y="2384537"/>
            <a:ext cx="2252540" cy="461665"/>
          </a:xfrm>
          <a:prstGeom prst="rect">
            <a:avLst/>
          </a:prstGeom>
          <a:noFill/>
        </p:spPr>
        <p:txBody>
          <a:bodyPr wrap="none" rtlCol="0">
            <a:spAutoFit/>
          </a:bodyPr>
          <a:lstStyle/>
          <a:p>
            <a:r>
              <a:rPr lang="en-US" sz="2400" b="1" dirty="0">
                <a:solidFill>
                  <a:schemeClr val="accent1"/>
                </a:solidFill>
                <a:latin typeface="Century Gothic" panose="020B0502020202020204" pitchFamily="34" charset="0"/>
              </a:rPr>
              <a:t>Step 2: Define</a:t>
            </a:r>
            <a:endParaRPr lang="en-GB" sz="2400" b="1" dirty="0">
              <a:solidFill>
                <a:schemeClr val="accent1"/>
              </a:solidFill>
              <a:latin typeface="Century Gothic" panose="020B0502020202020204" pitchFamily="34" charset="0"/>
            </a:endParaRPr>
          </a:p>
        </p:txBody>
      </p:sp>
      <p:sp>
        <p:nvSpPr>
          <p:cNvPr id="14" name="Rectangle 13">
            <a:extLst>
              <a:ext uri="{FF2B5EF4-FFF2-40B4-BE49-F238E27FC236}">
                <a16:creationId xmlns:a16="http://schemas.microsoft.com/office/drawing/2014/main" id="{BE7060AA-34D1-3CAB-5963-95EC90CA312B}"/>
              </a:ext>
            </a:extLst>
          </p:cNvPr>
          <p:cNvSpPr/>
          <p:nvPr/>
        </p:nvSpPr>
        <p:spPr>
          <a:xfrm>
            <a:off x="708454" y="3372061"/>
            <a:ext cx="5118768" cy="1535951"/>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accent4">
                    <a:lumMod val="50000"/>
                  </a:schemeClr>
                </a:solidFill>
                <a:latin typeface="Century Gothic" panose="020B0502020202020204" pitchFamily="34" charset="0"/>
                <a:cs typeface="Calibri" panose="020F0502020204030204" pitchFamily="34" charset="0"/>
              </a:rPr>
              <a:t>Identify and prioritize evidence gaps </a:t>
            </a:r>
          </a:p>
          <a:p>
            <a:endParaRPr lang="en-US" dirty="0">
              <a:solidFill>
                <a:schemeClr val="accent4">
                  <a:lumMod val="50000"/>
                </a:schemeClr>
              </a:solidFill>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pPr>
            <a:r>
              <a:rPr lang="en-US" sz="1400" b="1" dirty="0">
                <a:solidFill>
                  <a:schemeClr val="accent1"/>
                </a:solidFill>
                <a:latin typeface="Century Gothic" panose="020B0502020202020204" pitchFamily="34" charset="0"/>
                <a:cs typeface="Calibri" panose="020F0502020204030204" pitchFamily="34" charset="0"/>
              </a:rPr>
              <a:t>Workshop 1: </a:t>
            </a:r>
            <a:r>
              <a:rPr lang="en-US" sz="1400" dirty="0">
                <a:solidFill>
                  <a:schemeClr val="accent4">
                    <a:lumMod val="50000"/>
                  </a:schemeClr>
                </a:solidFill>
                <a:latin typeface="Century Gothic" panose="020B0502020202020204" pitchFamily="34" charset="0"/>
                <a:cs typeface="Calibri" panose="020F0502020204030204" pitchFamily="34" charset="0"/>
              </a:rPr>
              <a:t>Interactive, cross-functional discussions, centered on aligning evidence gaps with stakeholder priorities and impact on patient outcomes</a:t>
            </a:r>
            <a:endParaRPr lang="en-GB" sz="1400" dirty="0">
              <a:solidFill>
                <a:schemeClr val="accent4">
                  <a:lumMod val="50000"/>
                </a:schemeClr>
              </a:solidFill>
              <a:latin typeface="Century Gothic" panose="020B050202020202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3CC827F8-635A-0084-CE90-A5B9639B311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915893" y="3372061"/>
            <a:ext cx="5929743" cy="1535951"/>
          </a:xfrm>
          <a:prstGeom prst="rect">
            <a:avLst/>
          </a:prstGeom>
          <a:effectLst/>
        </p:spPr>
      </p:pic>
      <p:sp>
        <p:nvSpPr>
          <p:cNvPr id="9" name="Rectangle 8">
            <a:extLst>
              <a:ext uri="{FF2B5EF4-FFF2-40B4-BE49-F238E27FC236}">
                <a16:creationId xmlns:a16="http://schemas.microsoft.com/office/drawing/2014/main" id="{6DBE3710-6A9B-63E5-A74A-B851899FF4FD}"/>
              </a:ext>
            </a:extLst>
          </p:cNvPr>
          <p:cNvSpPr/>
          <p:nvPr/>
        </p:nvSpPr>
        <p:spPr>
          <a:xfrm>
            <a:off x="2435088" y="1427714"/>
            <a:ext cx="2448000" cy="396000"/>
          </a:xfrm>
          <a:prstGeom prst="rect">
            <a:avLst/>
          </a:prstGeom>
          <a:solidFill>
            <a:schemeClr val="accent1"/>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Century Gothic" panose="020B0502020202020204" pitchFamily="34" charset="0"/>
                <a:cs typeface="Calibri" panose="020F0502020204030204" pitchFamily="34" charset="0"/>
              </a:rPr>
              <a:t>Define</a:t>
            </a:r>
            <a:endParaRPr lang="en-GB" b="1" dirty="0">
              <a:solidFill>
                <a:schemeClr val="bg1"/>
              </a:solidFill>
              <a:latin typeface="Century Gothic" panose="020B0502020202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E03055BE-8C53-FD6E-8960-1E0CEB583DBE}"/>
              </a:ext>
            </a:extLst>
          </p:cNvPr>
          <p:cNvSpPr/>
          <p:nvPr/>
        </p:nvSpPr>
        <p:spPr>
          <a:xfrm>
            <a:off x="4870175"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Design</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4B8C910-C6BE-D4E2-AA3C-7144C82A7EA1}"/>
              </a:ext>
            </a:extLst>
          </p:cNvPr>
          <p:cNvSpPr/>
          <p:nvPr/>
        </p:nvSpPr>
        <p:spPr>
          <a:xfrm>
            <a:off x="7305262"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Execute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1C61A239-18B7-EBB1-A2BF-6007470B24C3}"/>
              </a:ext>
            </a:extLst>
          </p:cNvPr>
          <p:cNvSpPr/>
          <p:nvPr/>
        </p:nvSpPr>
        <p:spPr>
          <a:xfrm>
            <a:off x="9740349"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Review</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3BBF86E4-E4B6-C56A-7019-A31DFD344F0F}"/>
              </a:ext>
            </a:extLst>
          </p:cNvPr>
          <p:cNvSpPr/>
          <p:nvPr/>
        </p:nvSpPr>
        <p:spPr>
          <a:xfrm>
            <a:off x="1"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Prepare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56724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596E-8343-7757-CED2-65F9C54E3795}"/>
              </a:ext>
            </a:extLst>
          </p:cNvPr>
          <p:cNvSpPr>
            <a:spLocks noGrp="1"/>
          </p:cNvSpPr>
          <p:nvPr>
            <p:ph type="title"/>
          </p:nvPr>
        </p:nvSpPr>
        <p:spPr/>
        <p:txBody>
          <a:bodyPr/>
          <a:lstStyle/>
          <a:p>
            <a:r>
              <a:rPr lang="en-US" dirty="0"/>
              <a:t>Workshop 1: Sample template for completion</a:t>
            </a:r>
            <a:endParaRPr lang="en-GB" dirty="0"/>
          </a:p>
        </p:txBody>
      </p:sp>
      <p:graphicFrame>
        <p:nvGraphicFramePr>
          <p:cNvPr id="6" name="Table 6">
            <a:extLst>
              <a:ext uri="{FF2B5EF4-FFF2-40B4-BE49-F238E27FC236}">
                <a16:creationId xmlns:a16="http://schemas.microsoft.com/office/drawing/2014/main" id="{FB149D6A-1BFA-3545-8469-A095749F646C}"/>
              </a:ext>
            </a:extLst>
          </p:cNvPr>
          <p:cNvGraphicFramePr>
            <a:graphicFrameLocks noGrp="1"/>
          </p:cNvGraphicFramePr>
          <p:nvPr>
            <p:ph idx="1"/>
            <p:extLst>
              <p:ext uri="{D42A27DB-BD31-4B8C-83A1-F6EECF244321}">
                <p14:modId xmlns:p14="http://schemas.microsoft.com/office/powerpoint/2010/main" val="2673046696"/>
              </p:ext>
            </p:extLst>
          </p:nvPr>
        </p:nvGraphicFramePr>
        <p:xfrm>
          <a:off x="551936" y="2626126"/>
          <a:ext cx="11137554" cy="2804160"/>
        </p:xfrm>
        <a:graphic>
          <a:graphicData uri="http://schemas.openxmlformats.org/drawingml/2006/table">
            <a:tbl>
              <a:tblPr firstRow="1" bandRow="1">
                <a:tableStyleId>{5C22544A-7EE6-4342-B048-85BDC9FD1C3A}</a:tableStyleId>
              </a:tblPr>
              <a:tblGrid>
                <a:gridCol w="1856259">
                  <a:extLst>
                    <a:ext uri="{9D8B030D-6E8A-4147-A177-3AD203B41FA5}">
                      <a16:colId xmlns:a16="http://schemas.microsoft.com/office/drawing/2014/main" val="3118385577"/>
                    </a:ext>
                  </a:extLst>
                </a:gridCol>
                <a:gridCol w="1856259">
                  <a:extLst>
                    <a:ext uri="{9D8B030D-6E8A-4147-A177-3AD203B41FA5}">
                      <a16:colId xmlns:a16="http://schemas.microsoft.com/office/drawing/2014/main" val="1403465061"/>
                    </a:ext>
                  </a:extLst>
                </a:gridCol>
                <a:gridCol w="1856259">
                  <a:extLst>
                    <a:ext uri="{9D8B030D-6E8A-4147-A177-3AD203B41FA5}">
                      <a16:colId xmlns:a16="http://schemas.microsoft.com/office/drawing/2014/main" val="3777204845"/>
                    </a:ext>
                  </a:extLst>
                </a:gridCol>
                <a:gridCol w="1698340">
                  <a:extLst>
                    <a:ext uri="{9D8B030D-6E8A-4147-A177-3AD203B41FA5}">
                      <a16:colId xmlns:a16="http://schemas.microsoft.com/office/drawing/2014/main" val="60331743"/>
                    </a:ext>
                  </a:extLst>
                </a:gridCol>
                <a:gridCol w="1203649">
                  <a:extLst>
                    <a:ext uri="{9D8B030D-6E8A-4147-A177-3AD203B41FA5}">
                      <a16:colId xmlns:a16="http://schemas.microsoft.com/office/drawing/2014/main" val="1669272527"/>
                    </a:ext>
                  </a:extLst>
                </a:gridCol>
                <a:gridCol w="2666788">
                  <a:extLst>
                    <a:ext uri="{9D8B030D-6E8A-4147-A177-3AD203B41FA5}">
                      <a16:colId xmlns:a16="http://schemas.microsoft.com/office/drawing/2014/main" val="2743753782"/>
                    </a:ext>
                  </a:extLst>
                </a:gridCol>
              </a:tblGrid>
              <a:tr h="370840">
                <a:tc>
                  <a:txBody>
                    <a:bodyPr/>
                    <a:lstStyle/>
                    <a:p>
                      <a:r>
                        <a:rPr lang="en-US" sz="1600" b="1" i="0" dirty="0">
                          <a:latin typeface="Century Gothic" panose="020B0502020202020204" pitchFamily="34" charset="0"/>
                          <a:cs typeface="Calibri" panose="020F0502020204030204" pitchFamily="34" charset="0"/>
                        </a:rPr>
                        <a:t>Strategic imperative</a:t>
                      </a:r>
                      <a:endParaRPr lang="en-GB" sz="1600" b="1" i="0" dirty="0">
                        <a:latin typeface="Century Gothic" panose="020B0502020202020204" pitchFamily="34" charset="0"/>
                        <a:cs typeface="Calibri" panose="020F0502020204030204" pitchFamily="34" charset="0"/>
                      </a:endParaRPr>
                    </a:p>
                  </a:txBody>
                  <a:tcPr/>
                </a:tc>
                <a:tc>
                  <a:txBody>
                    <a:bodyPr/>
                    <a:lstStyle/>
                    <a:p>
                      <a:r>
                        <a:rPr lang="en-US" sz="1600" b="1" i="0" dirty="0">
                          <a:latin typeface="Century Gothic" panose="020B0502020202020204" pitchFamily="34" charset="0"/>
                          <a:cs typeface="Calibri" panose="020F0502020204030204" pitchFamily="34" charset="0"/>
                        </a:rPr>
                        <a:t>Evidence gap</a:t>
                      </a:r>
                      <a:endParaRPr lang="en-GB" sz="1600" b="1" i="0" dirty="0">
                        <a:latin typeface="Century Gothic" panose="020B0502020202020204" pitchFamily="34" charset="0"/>
                        <a:cs typeface="Calibri" panose="020F0502020204030204" pitchFamily="34" charset="0"/>
                      </a:endParaRPr>
                    </a:p>
                  </a:txBody>
                  <a:tcPr/>
                </a:tc>
                <a:tc>
                  <a:txBody>
                    <a:bodyPr/>
                    <a:lstStyle/>
                    <a:p>
                      <a:r>
                        <a:rPr lang="en-US" sz="1600" b="1" i="0" dirty="0">
                          <a:latin typeface="Century Gothic" panose="020B0502020202020204" pitchFamily="34" charset="0"/>
                          <a:cs typeface="Calibri" panose="020F0502020204030204" pitchFamily="34" charset="0"/>
                        </a:rPr>
                        <a:t>Risk if not filled</a:t>
                      </a:r>
                      <a:endParaRPr lang="en-GB" sz="1600" b="1" i="0" dirty="0">
                        <a:latin typeface="Century Gothic" panose="020B0502020202020204" pitchFamily="34" charset="0"/>
                        <a:cs typeface="Calibri" panose="020F0502020204030204" pitchFamily="34" charset="0"/>
                      </a:endParaRPr>
                    </a:p>
                  </a:txBody>
                  <a:tcPr/>
                </a:tc>
                <a:tc>
                  <a:txBody>
                    <a:bodyPr/>
                    <a:lstStyle/>
                    <a:p>
                      <a:r>
                        <a:rPr lang="en-US" sz="1600" b="1" i="0" dirty="0">
                          <a:latin typeface="Century Gothic" panose="020B0502020202020204" pitchFamily="34" charset="0"/>
                          <a:cs typeface="Calibri" panose="020F0502020204030204" pitchFamily="34" charset="0"/>
                        </a:rPr>
                        <a:t>Target stakeholder</a:t>
                      </a:r>
                      <a:endParaRPr lang="en-GB" sz="1600" b="1" i="0" dirty="0">
                        <a:latin typeface="Century Gothic" panose="020B0502020202020204" pitchFamily="34" charset="0"/>
                        <a:cs typeface="Calibri" panose="020F0502020204030204" pitchFamily="34" charset="0"/>
                      </a:endParaRPr>
                    </a:p>
                  </a:txBody>
                  <a:tcPr/>
                </a:tc>
                <a:tc>
                  <a:txBody>
                    <a:bodyPr/>
                    <a:lstStyle/>
                    <a:p>
                      <a:r>
                        <a:rPr lang="en-US" sz="1600" b="1" i="0" dirty="0">
                          <a:latin typeface="Century Gothic" panose="020B0502020202020204" pitchFamily="34" charset="0"/>
                          <a:cs typeface="Calibri" panose="020F0502020204030204" pitchFamily="34" charset="0"/>
                        </a:rPr>
                        <a:t>Priority</a:t>
                      </a:r>
                    </a:p>
                    <a:p>
                      <a:r>
                        <a:rPr lang="en-US" sz="1600" b="1" i="0" dirty="0">
                          <a:latin typeface="Century Gothic" panose="020B0502020202020204" pitchFamily="34" charset="0"/>
                          <a:cs typeface="Calibri" panose="020F0502020204030204" pitchFamily="34" charset="0"/>
                        </a:rPr>
                        <a:t>(H, M, L)*</a:t>
                      </a:r>
                      <a:endParaRPr lang="en-GB" sz="1600" b="1" i="0" dirty="0">
                        <a:latin typeface="Century Gothic" panose="020B0502020202020204" pitchFamily="34" charset="0"/>
                        <a:cs typeface="Calibri" panose="020F0502020204030204" pitchFamily="34" charset="0"/>
                      </a:endParaRPr>
                    </a:p>
                  </a:txBody>
                  <a:tcPr/>
                </a:tc>
                <a:tc>
                  <a:txBody>
                    <a:bodyPr/>
                    <a:lstStyle/>
                    <a:p>
                      <a:r>
                        <a:rPr lang="en-US" sz="1600" b="1" i="0" dirty="0">
                          <a:latin typeface="Century Gothic" panose="020B0502020202020204" pitchFamily="34" charset="0"/>
                          <a:cs typeface="Calibri" panose="020F0502020204030204" pitchFamily="34" charset="0"/>
                        </a:rPr>
                        <a:t>Geographical scope (region/country-based)</a:t>
                      </a:r>
                      <a:endParaRPr lang="en-GB" sz="1600" b="1" i="0" dirty="0">
                        <a:latin typeface="Century Gothic" panose="020B0502020202020204" pitchFamily="34" charset="0"/>
                        <a:cs typeface="Calibri" panose="020F0502020204030204" pitchFamily="34" charset="0"/>
                      </a:endParaRPr>
                    </a:p>
                  </a:txBody>
                  <a:tcPr/>
                </a:tc>
                <a:extLst>
                  <a:ext uri="{0D108BD9-81ED-4DB2-BD59-A6C34878D82A}">
                    <a16:rowId xmlns:a16="http://schemas.microsoft.com/office/drawing/2014/main" val="2103148600"/>
                  </a:ext>
                </a:extLst>
              </a:tr>
              <a:tr h="370840">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extLst>
                  <a:ext uri="{0D108BD9-81ED-4DB2-BD59-A6C34878D82A}">
                    <a16:rowId xmlns:a16="http://schemas.microsoft.com/office/drawing/2014/main" val="3116126189"/>
                  </a:ext>
                </a:extLst>
              </a:tr>
              <a:tr h="370840">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extLst>
                  <a:ext uri="{0D108BD9-81ED-4DB2-BD59-A6C34878D82A}">
                    <a16:rowId xmlns:a16="http://schemas.microsoft.com/office/drawing/2014/main" val="2856463331"/>
                  </a:ext>
                </a:extLst>
              </a:tr>
              <a:tr h="370840">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extLst>
                  <a:ext uri="{0D108BD9-81ED-4DB2-BD59-A6C34878D82A}">
                    <a16:rowId xmlns:a16="http://schemas.microsoft.com/office/drawing/2014/main" val="712462604"/>
                  </a:ext>
                </a:extLst>
              </a:tr>
              <a:tr h="370840">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extLst>
                  <a:ext uri="{0D108BD9-81ED-4DB2-BD59-A6C34878D82A}">
                    <a16:rowId xmlns:a16="http://schemas.microsoft.com/office/drawing/2014/main" val="3305218850"/>
                  </a:ext>
                </a:extLst>
              </a:tr>
              <a:tr h="370840">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extLst>
                  <a:ext uri="{0D108BD9-81ED-4DB2-BD59-A6C34878D82A}">
                    <a16:rowId xmlns:a16="http://schemas.microsoft.com/office/drawing/2014/main" val="1011697528"/>
                  </a:ext>
                </a:extLst>
              </a:tr>
              <a:tr h="370840">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tc>
                  <a:txBody>
                    <a:bodyPr/>
                    <a:lstStyle/>
                    <a:p>
                      <a:endParaRPr lang="en-GB" b="0" i="0" dirty="0">
                        <a:latin typeface="Century Gothic" panose="020B0502020202020204" pitchFamily="34" charset="0"/>
                        <a:cs typeface="Calibri" panose="020F0502020204030204" pitchFamily="34" charset="0"/>
                      </a:endParaRPr>
                    </a:p>
                  </a:txBody>
                  <a:tcPr/>
                </a:tc>
                <a:extLst>
                  <a:ext uri="{0D108BD9-81ED-4DB2-BD59-A6C34878D82A}">
                    <a16:rowId xmlns:a16="http://schemas.microsoft.com/office/drawing/2014/main" val="1521144539"/>
                  </a:ext>
                </a:extLst>
              </a:tr>
            </a:tbl>
          </a:graphicData>
        </a:graphic>
      </p:graphicFrame>
      <p:sp>
        <p:nvSpPr>
          <p:cNvPr id="9" name="Rectangle 8">
            <a:extLst>
              <a:ext uri="{FF2B5EF4-FFF2-40B4-BE49-F238E27FC236}">
                <a16:creationId xmlns:a16="http://schemas.microsoft.com/office/drawing/2014/main" id="{62EF66A9-A4F6-2280-15C8-7E1EA4514294}"/>
              </a:ext>
            </a:extLst>
          </p:cNvPr>
          <p:cNvSpPr/>
          <p:nvPr/>
        </p:nvSpPr>
        <p:spPr>
          <a:xfrm>
            <a:off x="2435088" y="1427714"/>
            <a:ext cx="2448000" cy="396000"/>
          </a:xfrm>
          <a:prstGeom prst="rect">
            <a:avLst/>
          </a:prstGeom>
          <a:solidFill>
            <a:schemeClr val="accent1"/>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Century Gothic" panose="020B0502020202020204" pitchFamily="34" charset="0"/>
                <a:cs typeface="Calibri" panose="020F0502020204030204" pitchFamily="34" charset="0"/>
              </a:rPr>
              <a:t>Define</a:t>
            </a:r>
            <a:endParaRPr lang="en-GB" b="1" dirty="0">
              <a:solidFill>
                <a:schemeClr val="bg1"/>
              </a:solidFill>
              <a:latin typeface="Century Gothic" panose="020B0502020202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56A75A9-1847-C2A2-F2E5-94B739CDB4C8}"/>
              </a:ext>
            </a:extLst>
          </p:cNvPr>
          <p:cNvSpPr/>
          <p:nvPr/>
        </p:nvSpPr>
        <p:spPr>
          <a:xfrm>
            <a:off x="4870175"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Design</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D0F2DB93-EC96-0BFA-2865-CF6FA69DAE14}"/>
              </a:ext>
            </a:extLst>
          </p:cNvPr>
          <p:cNvSpPr/>
          <p:nvPr/>
        </p:nvSpPr>
        <p:spPr>
          <a:xfrm>
            <a:off x="7305262"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Execute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D643A92-6BA5-5167-5407-2D4BA4832577}"/>
              </a:ext>
            </a:extLst>
          </p:cNvPr>
          <p:cNvSpPr/>
          <p:nvPr/>
        </p:nvSpPr>
        <p:spPr>
          <a:xfrm>
            <a:off x="9740349"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Review</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47CC0CA-6ECA-0AEA-C07B-43E5EA1FA4D7}"/>
              </a:ext>
            </a:extLst>
          </p:cNvPr>
          <p:cNvSpPr/>
          <p:nvPr/>
        </p:nvSpPr>
        <p:spPr>
          <a:xfrm>
            <a:off x="1"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Prepare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A01850A-B44B-065F-B5F1-84B747F31E8A}"/>
              </a:ext>
            </a:extLst>
          </p:cNvPr>
          <p:cNvSpPr txBox="1"/>
          <p:nvPr/>
        </p:nvSpPr>
        <p:spPr>
          <a:xfrm>
            <a:off x="9555100" y="6182837"/>
            <a:ext cx="2619628" cy="246221"/>
          </a:xfrm>
          <a:prstGeom prst="rect">
            <a:avLst/>
          </a:prstGeom>
          <a:noFill/>
        </p:spPr>
        <p:txBody>
          <a:bodyPr wrap="none" rtlCol="0">
            <a:spAutoFit/>
          </a:bodyPr>
          <a:lstStyle/>
          <a:p>
            <a:r>
              <a:rPr lang="en-US" sz="1000" dirty="0">
                <a:latin typeface="Century Gothic" panose="020B0502020202020204" pitchFamily="34" charset="0"/>
              </a:rPr>
              <a:t>*prioritization exercise on following slide</a:t>
            </a:r>
            <a:endParaRPr lang="en-GB" sz="1000" dirty="0">
              <a:latin typeface="Century Gothic" panose="020B0502020202020204" pitchFamily="34" charset="0"/>
            </a:endParaRPr>
          </a:p>
        </p:txBody>
      </p:sp>
    </p:spTree>
    <p:extLst>
      <p:ext uri="{BB962C8B-B14F-4D97-AF65-F5344CB8AC3E}">
        <p14:creationId xmlns:p14="http://schemas.microsoft.com/office/powerpoint/2010/main" val="210464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E7F41-36C4-E10A-D54B-F26C53165B16}"/>
              </a:ext>
            </a:extLst>
          </p:cNvPr>
          <p:cNvSpPr>
            <a:spLocks noGrp="1"/>
          </p:cNvSpPr>
          <p:nvPr>
            <p:ph type="title"/>
          </p:nvPr>
        </p:nvSpPr>
        <p:spPr/>
        <p:txBody>
          <a:bodyPr/>
          <a:lstStyle/>
          <a:p>
            <a:r>
              <a:rPr lang="en-US" dirty="0"/>
              <a:t>Workshop 1: Gap prioritization</a:t>
            </a:r>
            <a:endParaRPr lang="en-GB" dirty="0"/>
          </a:p>
        </p:txBody>
      </p:sp>
      <p:sp>
        <p:nvSpPr>
          <p:cNvPr id="19" name="TextBox 18">
            <a:extLst>
              <a:ext uri="{FF2B5EF4-FFF2-40B4-BE49-F238E27FC236}">
                <a16:creationId xmlns:a16="http://schemas.microsoft.com/office/drawing/2014/main" id="{0E19C1D6-8FC6-CDB3-21F9-B0F715DAF7D6}"/>
              </a:ext>
            </a:extLst>
          </p:cNvPr>
          <p:cNvSpPr txBox="1"/>
          <p:nvPr/>
        </p:nvSpPr>
        <p:spPr>
          <a:xfrm>
            <a:off x="350183" y="6123172"/>
            <a:ext cx="3013967" cy="246221"/>
          </a:xfrm>
          <a:prstGeom prst="rect">
            <a:avLst/>
          </a:prstGeom>
          <a:noFill/>
        </p:spPr>
        <p:txBody>
          <a:bodyPr wrap="none" rtlCol="0">
            <a:spAutoFit/>
          </a:bodyPr>
          <a:lstStyle/>
          <a:p>
            <a:r>
              <a:rPr lang="en-US" sz="1000" dirty="0">
                <a:solidFill>
                  <a:schemeClr val="accent4">
                    <a:lumMod val="50000"/>
                  </a:schemeClr>
                </a:solidFill>
                <a:latin typeface="Century Gothic" panose="020B0502020202020204" pitchFamily="34" charset="0"/>
              </a:rPr>
              <a:t>*resource, time, budget, risk to be considered</a:t>
            </a:r>
            <a:endParaRPr lang="en-GB" sz="1000" dirty="0">
              <a:solidFill>
                <a:schemeClr val="accent4">
                  <a:lumMod val="50000"/>
                </a:schemeClr>
              </a:solidFill>
              <a:latin typeface="Century Gothic" panose="020B0502020202020204" pitchFamily="34" charset="0"/>
            </a:endParaRPr>
          </a:p>
        </p:txBody>
      </p:sp>
      <p:grpSp>
        <p:nvGrpSpPr>
          <p:cNvPr id="7" name="Group 6">
            <a:extLst>
              <a:ext uri="{FF2B5EF4-FFF2-40B4-BE49-F238E27FC236}">
                <a16:creationId xmlns:a16="http://schemas.microsoft.com/office/drawing/2014/main" id="{9D8AA448-90F1-8B83-D9C0-C3B83EAC477A}"/>
              </a:ext>
            </a:extLst>
          </p:cNvPr>
          <p:cNvGrpSpPr/>
          <p:nvPr/>
        </p:nvGrpSpPr>
        <p:grpSpPr>
          <a:xfrm>
            <a:off x="1402512" y="2159520"/>
            <a:ext cx="8056892" cy="4087591"/>
            <a:chOff x="2063462" y="2060396"/>
            <a:chExt cx="7600688" cy="4324821"/>
          </a:xfrm>
        </p:grpSpPr>
        <p:sp>
          <p:nvSpPr>
            <p:cNvPr id="8" name="Rectangle 7">
              <a:extLst>
                <a:ext uri="{FF2B5EF4-FFF2-40B4-BE49-F238E27FC236}">
                  <a16:creationId xmlns:a16="http://schemas.microsoft.com/office/drawing/2014/main" id="{6B60697C-06DD-FA0C-9154-0333AED49AFF}"/>
                </a:ext>
              </a:extLst>
            </p:cNvPr>
            <p:cNvSpPr/>
            <p:nvPr/>
          </p:nvSpPr>
          <p:spPr>
            <a:xfrm>
              <a:off x="2627542" y="4053330"/>
              <a:ext cx="3420830" cy="1793273"/>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4">
                    <a:lumMod val="50000"/>
                  </a:schemeClr>
                </a:solidFill>
              </a:endParaRPr>
            </a:p>
          </p:txBody>
        </p:sp>
        <p:sp>
          <p:nvSpPr>
            <p:cNvPr id="6" name="Rectangle 5">
              <a:extLst>
                <a:ext uri="{FF2B5EF4-FFF2-40B4-BE49-F238E27FC236}">
                  <a16:creationId xmlns:a16="http://schemas.microsoft.com/office/drawing/2014/main" id="{F25FFBAA-4A15-A2CC-EDBD-6434DD4005DE}"/>
                </a:ext>
              </a:extLst>
            </p:cNvPr>
            <p:cNvSpPr/>
            <p:nvPr/>
          </p:nvSpPr>
          <p:spPr>
            <a:xfrm>
              <a:off x="6180622" y="4053329"/>
              <a:ext cx="3374478" cy="1793273"/>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4">
                    <a:lumMod val="50000"/>
                  </a:schemeClr>
                </a:solidFill>
              </a:endParaRPr>
            </a:p>
          </p:txBody>
        </p:sp>
        <p:sp>
          <p:nvSpPr>
            <p:cNvPr id="4" name="Rectangle 3">
              <a:extLst>
                <a:ext uri="{FF2B5EF4-FFF2-40B4-BE49-F238E27FC236}">
                  <a16:creationId xmlns:a16="http://schemas.microsoft.com/office/drawing/2014/main" id="{EE6146EA-07CF-20FF-F674-27B57218FE50}"/>
                </a:ext>
              </a:extLst>
            </p:cNvPr>
            <p:cNvSpPr/>
            <p:nvPr/>
          </p:nvSpPr>
          <p:spPr>
            <a:xfrm>
              <a:off x="6180622" y="2126963"/>
              <a:ext cx="3374478" cy="1816168"/>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4">
                    <a:lumMod val="50000"/>
                  </a:schemeClr>
                </a:solidFill>
              </a:endParaRPr>
            </a:p>
          </p:txBody>
        </p:sp>
        <p:sp>
          <p:nvSpPr>
            <p:cNvPr id="3" name="Rectangle 2">
              <a:extLst>
                <a:ext uri="{FF2B5EF4-FFF2-40B4-BE49-F238E27FC236}">
                  <a16:creationId xmlns:a16="http://schemas.microsoft.com/office/drawing/2014/main" id="{43B10566-B721-BE8F-B24C-CD8391F3E50A}"/>
                </a:ext>
              </a:extLst>
            </p:cNvPr>
            <p:cNvSpPr/>
            <p:nvPr/>
          </p:nvSpPr>
          <p:spPr>
            <a:xfrm>
              <a:off x="2627542" y="2126963"/>
              <a:ext cx="3421933" cy="1816168"/>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4">
                    <a:lumMod val="50000"/>
                  </a:schemeClr>
                </a:solidFill>
              </a:endParaRPr>
            </a:p>
          </p:txBody>
        </p:sp>
        <p:cxnSp>
          <p:nvCxnSpPr>
            <p:cNvPr id="9" name="Straight Connector 8">
              <a:extLst>
                <a:ext uri="{FF2B5EF4-FFF2-40B4-BE49-F238E27FC236}">
                  <a16:creationId xmlns:a16="http://schemas.microsoft.com/office/drawing/2014/main" id="{A1E7C45F-CC58-B9EE-6209-B0FD27EED424}"/>
                </a:ext>
              </a:extLst>
            </p:cNvPr>
            <p:cNvCxnSpPr/>
            <p:nvPr/>
          </p:nvCxnSpPr>
          <p:spPr>
            <a:xfrm>
              <a:off x="2561968" y="2126962"/>
              <a:ext cx="0" cy="3789406"/>
            </a:xfrm>
            <a:prstGeom prst="line">
              <a:avLst/>
            </a:prstGeom>
            <a:ln w="1905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B9707D9-508B-0758-635E-7D8BDF8A6A6B}"/>
                </a:ext>
              </a:extLst>
            </p:cNvPr>
            <p:cNvCxnSpPr>
              <a:cxnSpLocks/>
            </p:cNvCxnSpPr>
            <p:nvPr/>
          </p:nvCxnSpPr>
          <p:spPr>
            <a:xfrm flipH="1">
              <a:off x="2553730" y="5916368"/>
              <a:ext cx="7001370" cy="0"/>
            </a:xfrm>
            <a:prstGeom prst="line">
              <a:avLst/>
            </a:prstGeom>
            <a:ln w="19050">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9D0F73B-CCAA-F8F8-F207-35229DB46ACE}"/>
                </a:ext>
              </a:extLst>
            </p:cNvPr>
            <p:cNvSpPr txBox="1"/>
            <p:nvPr/>
          </p:nvSpPr>
          <p:spPr>
            <a:xfrm rot="16200000">
              <a:off x="1747843" y="3768920"/>
              <a:ext cx="1094282" cy="348419"/>
            </a:xfrm>
            <a:prstGeom prst="rect">
              <a:avLst/>
            </a:prstGeom>
            <a:noFill/>
          </p:spPr>
          <p:txBody>
            <a:bodyPr wrap="none" rtlCol="0">
              <a:spAutoFit/>
            </a:bodyPr>
            <a:lstStyle/>
            <a:p>
              <a:r>
                <a:rPr lang="en-US" b="1" dirty="0">
                  <a:solidFill>
                    <a:schemeClr val="accent4">
                      <a:lumMod val="50000"/>
                    </a:schemeClr>
                  </a:solidFill>
                  <a:latin typeface="Century Gothic" panose="020B0502020202020204" pitchFamily="34" charset="0"/>
                </a:rPr>
                <a:t>IMPACT</a:t>
              </a:r>
              <a:endParaRPr lang="en-GB" b="1" dirty="0">
                <a:solidFill>
                  <a:schemeClr val="accent4">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B116396A-21D5-A15C-A151-490E3E0A7E12}"/>
                </a:ext>
              </a:extLst>
            </p:cNvPr>
            <p:cNvSpPr txBox="1"/>
            <p:nvPr/>
          </p:nvSpPr>
          <p:spPr>
            <a:xfrm>
              <a:off x="5419268" y="5994450"/>
              <a:ext cx="1391561" cy="390767"/>
            </a:xfrm>
            <a:prstGeom prst="rect">
              <a:avLst/>
            </a:prstGeom>
            <a:noFill/>
          </p:spPr>
          <p:txBody>
            <a:bodyPr wrap="none" rtlCol="0">
              <a:spAutoFit/>
            </a:bodyPr>
            <a:lstStyle/>
            <a:p>
              <a:r>
                <a:rPr lang="en-US" b="1" dirty="0">
                  <a:solidFill>
                    <a:schemeClr val="accent4">
                      <a:lumMod val="50000"/>
                    </a:schemeClr>
                  </a:solidFill>
                  <a:latin typeface="Century Gothic" panose="020B0502020202020204" pitchFamily="34" charset="0"/>
                </a:rPr>
                <a:t>FEASIBILITY*</a:t>
              </a:r>
              <a:endParaRPr lang="en-GB" b="1" dirty="0">
                <a:solidFill>
                  <a:schemeClr val="accent4">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79646745-8194-65E2-B382-5933D4E419A7}"/>
                </a:ext>
              </a:extLst>
            </p:cNvPr>
            <p:cNvSpPr txBox="1"/>
            <p:nvPr/>
          </p:nvSpPr>
          <p:spPr>
            <a:xfrm>
              <a:off x="2063462" y="2060396"/>
              <a:ext cx="490267" cy="293075"/>
            </a:xfrm>
            <a:prstGeom prst="rect">
              <a:avLst/>
            </a:prstGeom>
            <a:noFill/>
          </p:spPr>
          <p:txBody>
            <a:bodyPr wrap="none" rtlCol="0">
              <a:spAutoFit/>
            </a:bodyPr>
            <a:lstStyle/>
            <a:p>
              <a:r>
                <a:rPr lang="en-US" sz="1200" dirty="0">
                  <a:solidFill>
                    <a:schemeClr val="accent4">
                      <a:lumMod val="50000"/>
                    </a:schemeClr>
                  </a:solidFill>
                  <a:latin typeface="Century Gothic" panose="020B0502020202020204" pitchFamily="34" charset="0"/>
                </a:rPr>
                <a:t>High</a:t>
              </a:r>
              <a:endParaRPr lang="en-GB" sz="1200" dirty="0">
                <a:solidFill>
                  <a:schemeClr val="accent4">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4C186AFF-581F-E5D9-A944-ADF9149DE1B1}"/>
                </a:ext>
              </a:extLst>
            </p:cNvPr>
            <p:cNvSpPr txBox="1"/>
            <p:nvPr/>
          </p:nvSpPr>
          <p:spPr>
            <a:xfrm>
              <a:off x="9173883" y="5924684"/>
              <a:ext cx="490267" cy="293075"/>
            </a:xfrm>
            <a:prstGeom prst="rect">
              <a:avLst/>
            </a:prstGeom>
            <a:noFill/>
          </p:spPr>
          <p:txBody>
            <a:bodyPr wrap="none" rtlCol="0">
              <a:spAutoFit/>
            </a:bodyPr>
            <a:lstStyle/>
            <a:p>
              <a:r>
                <a:rPr lang="en-US" sz="1200" dirty="0">
                  <a:solidFill>
                    <a:schemeClr val="accent4">
                      <a:lumMod val="50000"/>
                    </a:schemeClr>
                  </a:solidFill>
                  <a:latin typeface="Century Gothic" panose="020B0502020202020204" pitchFamily="34" charset="0"/>
                </a:rPr>
                <a:t>High</a:t>
              </a:r>
              <a:endParaRPr lang="en-GB" sz="1200" dirty="0">
                <a:solidFill>
                  <a:schemeClr val="accent4">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EAAB5AB8-166B-B125-0A8F-8C107528DBB5}"/>
                </a:ext>
              </a:extLst>
            </p:cNvPr>
            <p:cNvSpPr txBox="1"/>
            <p:nvPr/>
          </p:nvSpPr>
          <p:spPr>
            <a:xfrm>
              <a:off x="2108948" y="5846601"/>
              <a:ext cx="456998" cy="293075"/>
            </a:xfrm>
            <a:prstGeom prst="rect">
              <a:avLst/>
            </a:prstGeom>
            <a:noFill/>
          </p:spPr>
          <p:txBody>
            <a:bodyPr wrap="none" rtlCol="0">
              <a:spAutoFit/>
            </a:bodyPr>
            <a:lstStyle/>
            <a:p>
              <a:r>
                <a:rPr lang="en-US" sz="1200" dirty="0">
                  <a:solidFill>
                    <a:schemeClr val="accent4">
                      <a:lumMod val="50000"/>
                    </a:schemeClr>
                  </a:solidFill>
                  <a:latin typeface="Century Gothic" panose="020B0502020202020204" pitchFamily="34" charset="0"/>
                </a:rPr>
                <a:t>Low</a:t>
              </a:r>
              <a:endParaRPr lang="en-GB" sz="1200" dirty="0">
                <a:solidFill>
                  <a:schemeClr val="accent4">
                    <a:lumMod val="50000"/>
                  </a:schemeClr>
                </a:solidFill>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03BC2E3F-778C-EADD-EAD9-B2C711D48ED4}"/>
                </a:ext>
              </a:extLst>
            </p:cNvPr>
            <p:cNvCxnSpPr/>
            <p:nvPr/>
          </p:nvCxnSpPr>
          <p:spPr>
            <a:xfrm>
              <a:off x="2561968" y="3998230"/>
              <a:ext cx="7020000" cy="0"/>
            </a:xfrm>
            <a:prstGeom prst="line">
              <a:avLst/>
            </a:prstGeom>
            <a:ln w="19050">
              <a:solidFill>
                <a:schemeClr val="accent4">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E98F863-107E-E792-81CD-4D3D90326695}"/>
                </a:ext>
              </a:extLst>
            </p:cNvPr>
            <p:cNvCxnSpPr>
              <a:cxnSpLocks/>
            </p:cNvCxnSpPr>
            <p:nvPr/>
          </p:nvCxnSpPr>
          <p:spPr>
            <a:xfrm>
              <a:off x="6115049" y="2108685"/>
              <a:ext cx="0" cy="3816000"/>
            </a:xfrm>
            <a:prstGeom prst="line">
              <a:avLst/>
            </a:prstGeom>
            <a:ln w="19050">
              <a:solidFill>
                <a:schemeClr val="accent4">
                  <a:lumMod val="75000"/>
                </a:schemeClr>
              </a:solidFill>
              <a:prstDash val="dash"/>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9E4E3E08-4852-1D1D-DC58-8F52F4024C0E}"/>
                </a:ext>
              </a:extLst>
            </p:cNvPr>
            <p:cNvSpPr txBox="1"/>
            <p:nvPr/>
          </p:nvSpPr>
          <p:spPr>
            <a:xfrm>
              <a:off x="8962366" y="2138835"/>
              <a:ext cx="540171" cy="390767"/>
            </a:xfrm>
            <a:prstGeom prst="rect">
              <a:avLst/>
            </a:prstGeom>
            <a:noFill/>
          </p:spPr>
          <p:txBody>
            <a:bodyPr wrap="none" rtlCol="0">
              <a:spAutoFit/>
            </a:bodyPr>
            <a:lstStyle/>
            <a:p>
              <a:r>
                <a:rPr lang="en-US" b="1" dirty="0">
                  <a:solidFill>
                    <a:schemeClr val="accent2"/>
                  </a:solidFill>
                  <a:latin typeface="Century Gothic" panose="020B0502020202020204" pitchFamily="34" charset="0"/>
                </a:rPr>
                <a:t>Act</a:t>
              </a:r>
              <a:endParaRPr lang="en-GB" b="1" dirty="0">
                <a:solidFill>
                  <a:schemeClr val="accent2"/>
                </a:solidFill>
                <a:latin typeface="Century Gothic" panose="020B0502020202020204" pitchFamily="34" charset="0"/>
              </a:endParaRPr>
            </a:p>
          </p:txBody>
        </p:sp>
        <p:sp>
          <p:nvSpPr>
            <p:cNvPr id="26" name="TextBox 25">
              <a:extLst>
                <a:ext uri="{FF2B5EF4-FFF2-40B4-BE49-F238E27FC236}">
                  <a16:creationId xmlns:a16="http://schemas.microsoft.com/office/drawing/2014/main" id="{269C0E30-1C7E-65A3-C527-A24B47B62AE1}"/>
                </a:ext>
              </a:extLst>
            </p:cNvPr>
            <p:cNvSpPr txBox="1"/>
            <p:nvPr/>
          </p:nvSpPr>
          <p:spPr>
            <a:xfrm>
              <a:off x="8412536" y="4092324"/>
              <a:ext cx="1037697" cy="390767"/>
            </a:xfrm>
            <a:prstGeom prst="rect">
              <a:avLst/>
            </a:prstGeom>
            <a:noFill/>
          </p:spPr>
          <p:txBody>
            <a:bodyPr wrap="none" rtlCol="0">
              <a:spAutoFit/>
            </a:bodyPr>
            <a:lstStyle/>
            <a:p>
              <a:r>
                <a:rPr lang="en-US" b="1" dirty="0">
                  <a:solidFill>
                    <a:schemeClr val="accent2"/>
                  </a:solidFill>
                  <a:latin typeface="Century Gothic" panose="020B0502020202020204" pitchFamily="34" charset="0"/>
                </a:rPr>
                <a:t>Prioritize</a:t>
              </a:r>
              <a:endParaRPr lang="en-GB" b="1" dirty="0">
                <a:solidFill>
                  <a:schemeClr val="accent2"/>
                </a:solidFill>
                <a:latin typeface="Century Gothic" panose="020B0502020202020204" pitchFamily="34" charset="0"/>
              </a:endParaRPr>
            </a:p>
          </p:txBody>
        </p:sp>
        <p:sp>
          <p:nvSpPr>
            <p:cNvPr id="27" name="TextBox 26">
              <a:extLst>
                <a:ext uri="{FF2B5EF4-FFF2-40B4-BE49-F238E27FC236}">
                  <a16:creationId xmlns:a16="http://schemas.microsoft.com/office/drawing/2014/main" id="{A58D6345-2531-00E3-BB45-A90333CD1798}"/>
                </a:ext>
              </a:extLst>
            </p:cNvPr>
            <p:cNvSpPr txBox="1"/>
            <p:nvPr/>
          </p:nvSpPr>
          <p:spPr>
            <a:xfrm>
              <a:off x="2790491" y="4087015"/>
              <a:ext cx="658125" cy="390767"/>
            </a:xfrm>
            <a:prstGeom prst="rect">
              <a:avLst/>
            </a:prstGeom>
            <a:noFill/>
          </p:spPr>
          <p:txBody>
            <a:bodyPr wrap="none" rtlCol="0">
              <a:spAutoFit/>
            </a:bodyPr>
            <a:lstStyle/>
            <a:p>
              <a:r>
                <a:rPr lang="en-US" b="1" dirty="0">
                  <a:solidFill>
                    <a:schemeClr val="accent5"/>
                  </a:solidFill>
                  <a:latin typeface="Century Gothic" panose="020B0502020202020204" pitchFamily="34" charset="0"/>
                </a:rPr>
                <a:t>Hold</a:t>
              </a:r>
              <a:endParaRPr lang="en-GB" b="1" dirty="0">
                <a:solidFill>
                  <a:schemeClr val="accent5"/>
                </a:solidFill>
                <a:latin typeface="Century Gothic" panose="020B0502020202020204" pitchFamily="34" charset="0"/>
              </a:endParaRPr>
            </a:p>
          </p:txBody>
        </p:sp>
        <p:sp>
          <p:nvSpPr>
            <p:cNvPr id="28" name="TextBox 27">
              <a:extLst>
                <a:ext uri="{FF2B5EF4-FFF2-40B4-BE49-F238E27FC236}">
                  <a16:creationId xmlns:a16="http://schemas.microsoft.com/office/drawing/2014/main" id="{2FFE4658-2282-4B32-9D51-4EFDB80F9297}"/>
                </a:ext>
              </a:extLst>
            </p:cNvPr>
            <p:cNvSpPr txBox="1"/>
            <p:nvPr/>
          </p:nvSpPr>
          <p:spPr>
            <a:xfrm>
              <a:off x="2750894" y="2138835"/>
              <a:ext cx="623344" cy="390767"/>
            </a:xfrm>
            <a:prstGeom prst="rect">
              <a:avLst/>
            </a:prstGeom>
            <a:noFill/>
          </p:spPr>
          <p:txBody>
            <a:bodyPr wrap="none" rtlCol="0">
              <a:spAutoFit/>
            </a:bodyPr>
            <a:lstStyle/>
            <a:p>
              <a:r>
                <a:rPr lang="en-US" b="1" dirty="0">
                  <a:solidFill>
                    <a:schemeClr val="accent1"/>
                  </a:solidFill>
                  <a:latin typeface="Century Gothic" panose="020B0502020202020204" pitchFamily="34" charset="0"/>
                </a:rPr>
                <a:t>Plan</a:t>
              </a:r>
              <a:endParaRPr lang="en-GB" b="1" dirty="0">
                <a:solidFill>
                  <a:schemeClr val="accent1"/>
                </a:solidFill>
                <a:latin typeface="Century Gothic" panose="020B0502020202020204" pitchFamily="34" charset="0"/>
              </a:endParaRPr>
            </a:p>
          </p:txBody>
        </p:sp>
      </p:grpSp>
      <p:sp>
        <p:nvSpPr>
          <p:cNvPr id="20" name="Rectangle 19">
            <a:extLst>
              <a:ext uri="{FF2B5EF4-FFF2-40B4-BE49-F238E27FC236}">
                <a16:creationId xmlns:a16="http://schemas.microsoft.com/office/drawing/2014/main" id="{8A571FB9-79ED-6980-7DDF-6FEBD4EF3A09}"/>
              </a:ext>
            </a:extLst>
          </p:cNvPr>
          <p:cNvSpPr/>
          <p:nvPr/>
        </p:nvSpPr>
        <p:spPr>
          <a:xfrm>
            <a:off x="2435088" y="1427714"/>
            <a:ext cx="2448000" cy="396000"/>
          </a:xfrm>
          <a:prstGeom prst="rect">
            <a:avLst/>
          </a:prstGeom>
          <a:solidFill>
            <a:schemeClr val="accent1"/>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cs typeface="Calibri" panose="020F0502020204030204" pitchFamily="34" charset="0"/>
              </a:rPr>
              <a:t>Define</a:t>
            </a:r>
            <a:endParaRPr lang="en-GB" dirty="0">
              <a:solidFill>
                <a:schemeClr val="bg1"/>
              </a:solidFill>
              <a:latin typeface="Century Gothic" panose="020B050202020202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6F6BBB96-4015-29B7-D628-244C45BCBD97}"/>
              </a:ext>
            </a:extLst>
          </p:cNvPr>
          <p:cNvSpPr/>
          <p:nvPr/>
        </p:nvSpPr>
        <p:spPr>
          <a:xfrm>
            <a:off x="4870175"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Design</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F5C872EB-FDC4-BE7D-2643-8F3C2F6EEB39}"/>
              </a:ext>
            </a:extLst>
          </p:cNvPr>
          <p:cNvSpPr/>
          <p:nvPr/>
        </p:nvSpPr>
        <p:spPr>
          <a:xfrm>
            <a:off x="7305262"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Execute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0CA802A6-8144-A7BD-15E4-6F280BE6899E}"/>
              </a:ext>
            </a:extLst>
          </p:cNvPr>
          <p:cNvSpPr/>
          <p:nvPr/>
        </p:nvSpPr>
        <p:spPr>
          <a:xfrm>
            <a:off x="9740349"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Review</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070A0BC-78FD-A7F5-9B34-883BA164450B}"/>
              </a:ext>
            </a:extLst>
          </p:cNvPr>
          <p:cNvSpPr/>
          <p:nvPr/>
        </p:nvSpPr>
        <p:spPr>
          <a:xfrm>
            <a:off x="1"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Prepare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30EEC85-62D7-A0F6-2397-4BCC6C3104FD}"/>
              </a:ext>
            </a:extLst>
          </p:cNvPr>
          <p:cNvSpPr txBox="1"/>
          <p:nvPr/>
        </p:nvSpPr>
        <p:spPr>
          <a:xfrm>
            <a:off x="9545020" y="3429000"/>
            <a:ext cx="2183561" cy="1077218"/>
          </a:xfrm>
          <a:prstGeom prst="rect">
            <a:avLst/>
          </a:prstGeom>
          <a:noFill/>
        </p:spPr>
        <p:txBody>
          <a:bodyPr wrap="square" rtlCol="0">
            <a:spAutoFit/>
          </a:bodyPr>
          <a:lstStyle/>
          <a:p>
            <a:r>
              <a:rPr lang="en-US" sz="1600" dirty="0">
                <a:solidFill>
                  <a:schemeClr val="accent4">
                    <a:lumMod val="50000"/>
                  </a:schemeClr>
                </a:solidFill>
                <a:latin typeface="Century Gothic" panose="020B0502020202020204" pitchFamily="34" charset="0"/>
              </a:rPr>
              <a:t>Grid can be used by working groups as a template to organize gaps </a:t>
            </a:r>
            <a:endParaRPr lang="en-GB" sz="1600" dirty="0">
              <a:solidFill>
                <a:schemeClr val="accent4">
                  <a:lumMod val="50000"/>
                </a:schemeClr>
              </a:solidFill>
              <a:latin typeface="Century Gothic" panose="020B0502020202020204" pitchFamily="34" charset="0"/>
            </a:endParaRPr>
          </a:p>
        </p:txBody>
      </p:sp>
    </p:spTree>
    <p:extLst>
      <p:ext uri="{BB962C8B-B14F-4D97-AF65-F5344CB8AC3E}">
        <p14:creationId xmlns:p14="http://schemas.microsoft.com/office/powerpoint/2010/main" val="272748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59CDD-7963-3566-D514-D8A5E15C0F96}"/>
              </a:ext>
            </a:extLst>
          </p:cNvPr>
          <p:cNvSpPr>
            <a:spLocks noGrp="1"/>
          </p:cNvSpPr>
          <p:nvPr>
            <p:ph type="title"/>
          </p:nvPr>
        </p:nvSpPr>
        <p:spPr/>
        <p:txBody>
          <a:bodyPr/>
          <a:lstStyle/>
          <a:p>
            <a:r>
              <a:rPr lang="en-GB" dirty="0"/>
              <a:t>Process Flow</a:t>
            </a:r>
          </a:p>
        </p:txBody>
      </p:sp>
      <p:sp>
        <p:nvSpPr>
          <p:cNvPr id="3" name="TextBox 2">
            <a:extLst>
              <a:ext uri="{FF2B5EF4-FFF2-40B4-BE49-F238E27FC236}">
                <a16:creationId xmlns:a16="http://schemas.microsoft.com/office/drawing/2014/main" id="{6A77D5A0-B77C-CA61-3775-9F6F93EFDF2C}"/>
              </a:ext>
            </a:extLst>
          </p:cNvPr>
          <p:cNvSpPr txBox="1"/>
          <p:nvPr/>
        </p:nvSpPr>
        <p:spPr>
          <a:xfrm>
            <a:off x="708454" y="2384537"/>
            <a:ext cx="2282997" cy="461665"/>
          </a:xfrm>
          <a:prstGeom prst="rect">
            <a:avLst/>
          </a:prstGeom>
          <a:noFill/>
        </p:spPr>
        <p:txBody>
          <a:bodyPr wrap="none" rtlCol="0">
            <a:spAutoFit/>
          </a:bodyPr>
          <a:lstStyle/>
          <a:p>
            <a:r>
              <a:rPr lang="en-US" sz="2400" b="1" dirty="0">
                <a:solidFill>
                  <a:schemeClr val="accent1"/>
                </a:solidFill>
                <a:latin typeface="Century Gothic" panose="020B0502020202020204" pitchFamily="34" charset="0"/>
              </a:rPr>
              <a:t>Step 3: Design</a:t>
            </a:r>
            <a:endParaRPr lang="en-GB" sz="2400" b="1" dirty="0">
              <a:solidFill>
                <a:schemeClr val="accent1"/>
              </a:solidFill>
              <a:latin typeface="Century Gothic" panose="020B0502020202020204" pitchFamily="34" charset="0"/>
            </a:endParaRPr>
          </a:p>
        </p:txBody>
      </p:sp>
      <p:sp>
        <p:nvSpPr>
          <p:cNvPr id="14" name="Rectangle 13">
            <a:extLst>
              <a:ext uri="{FF2B5EF4-FFF2-40B4-BE49-F238E27FC236}">
                <a16:creationId xmlns:a16="http://schemas.microsoft.com/office/drawing/2014/main" id="{BE7060AA-34D1-3CAB-5963-95EC90CA312B}"/>
              </a:ext>
            </a:extLst>
          </p:cNvPr>
          <p:cNvSpPr/>
          <p:nvPr/>
        </p:nvSpPr>
        <p:spPr>
          <a:xfrm>
            <a:off x="708454" y="2846202"/>
            <a:ext cx="5950041" cy="340530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600"/>
              </a:spcBef>
            </a:pPr>
            <a:r>
              <a:rPr lang="en-US" b="1" dirty="0">
                <a:solidFill>
                  <a:schemeClr val="accent4">
                    <a:lumMod val="50000"/>
                  </a:schemeClr>
                </a:solidFill>
                <a:latin typeface="Century Gothic" panose="020B0502020202020204" pitchFamily="34" charset="0"/>
                <a:cs typeface="Calibri" panose="020F0502020204030204" pitchFamily="34" charset="0"/>
              </a:rPr>
              <a:t>Design evidence generation plan to support identified gaps</a:t>
            </a:r>
          </a:p>
          <a:p>
            <a:pPr marL="285750" indent="-285750">
              <a:spcBef>
                <a:spcPts val="600"/>
              </a:spcBef>
              <a:buFont typeface="Arial" panose="020B0604020202020204" pitchFamily="34" charset="0"/>
              <a:buChar char="•"/>
            </a:pPr>
            <a:r>
              <a:rPr lang="en-US" sz="1400" b="1" dirty="0">
                <a:solidFill>
                  <a:schemeClr val="accent1"/>
                </a:solidFill>
                <a:latin typeface="Century Gothic" panose="020B0502020202020204" pitchFamily="34" charset="0"/>
                <a:cs typeface="Calibri" panose="020F0502020204030204" pitchFamily="34" charset="0"/>
              </a:rPr>
              <a:t>Workshop 2: </a:t>
            </a:r>
            <a:r>
              <a:rPr lang="en-US" sz="1400" dirty="0">
                <a:solidFill>
                  <a:schemeClr val="accent4">
                    <a:lumMod val="50000"/>
                  </a:schemeClr>
                </a:solidFill>
                <a:latin typeface="Century Gothic" panose="020B0502020202020204" pitchFamily="34" charset="0"/>
                <a:cs typeface="Calibri" panose="020F0502020204030204" pitchFamily="34" charset="0"/>
              </a:rPr>
              <a:t>gap fill exercise for priority gaps – high level planning (including topline budget/ resource needs)</a:t>
            </a:r>
          </a:p>
          <a:p>
            <a:pPr marL="285750" indent="-285750">
              <a:spcBef>
                <a:spcPts val="600"/>
              </a:spcBef>
              <a:buFont typeface="Arial" panose="020B0604020202020204" pitchFamily="34" charset="0"/>
              <a:buChar char="•"/>
            </a:pPr>
            <a:r>
              <a:rPr lang="en-US" sz="1400" kern="1200" dirty="0">
                <a:solidFill>
                  <a:schemeClr val="accent4">
                    <a:lumMod val="50000"/>
                  </a:schemeClr>
                </a:solidFill>
                <a:latin typeface="Century Gothic" panose="020B0502020202020204" pitchFamily="34" charset="0"/>
                <a:ea typeface="+mn-ea"/>
                <a:cs typeface="Calibri" panose="020F0502020204030204" pitchFamily="34" charset="0"/>
              </a:rPr>
              <a:t>Ratification with key internal/ external stakeholders to prioritize evidence needs</a:t>
            </a:r>
          </a:p>
          <a:p>
            <a:pPr marL="285750" indent="-285750">
              <a:spcBef>
                <a:spcPts val="600"/>
              </a:spcBef>
              <a:buFont typeface="Arial" panose="020B0604020202020204" pitchFamily="34" charset="0"/>
              <a:buChar char="•"/>
            </a:pPr>
            <a:r>
              <a:rPr lang="en-US" sz="1400" dirty="0">
                <a:solidFill>
                  <a:schemeClr val="accent4">
                    <a:lumMod val="50000"/>
                  </a:schemeClr>
                </a:solidFill>
                <a:latin typeface="Century Gothic" panose="020B0502020202020204" pitchFamily="34" charset="0"/>
                <a:cs typeface="Calibri" panose="020F0502020204030204" pitchFamily="34" charset="0"/>
              </a:rPr>
              <a:t>Ensure gaps are not being filled as part of any current functional plans</a:t>
            </a:r>
            <a:endParaRPr lang="en-US" sz="1400" kern="1200" dirty="0">
              <a:solidFill>
                <a:schemeClr val="accent4">
                  <a:lumMod val="50000"/>
                </a:schemeClr>
              </a:solidFill>
              <a:latin typeface="Century Gothic" panose="020B0502020202020204" pitchFamily="34" charset="0"/>
              <a:ea typeface="+mn-ea"/>
              <a:cs typeface="Calibri" panose="020F0502020204030204" pitchFamily="34" charset="0"/>
            </a:endParaRPr>
          </a:p>
          <a:p>
            <a:pPr marL="285750" indent="-285750" algn="l" defTabSz="457200" rtl="0" eaLnBrk="1" latinLnBrk="0" hangingPunct="1">
              <a:spcBef>
                <a:spcPts val="600"/>
              </a:spcBef>
              <a:buFont typeface="Arial" panose="020B0604020202020204" pitchFamily="34" charset="0"/>
              <a:buChar char="•"/>
            </a:pPr>
            <a:r>
              <a:rPr lang="en-US" sz="1400" dirty="0">
                <a:solidFill>
                  <a:schemeClr val="accent4">
                    <a:lumMod val="50000"/>
                  </a:schemeClr>
                </a:solidFill>
                <a:latin typeface="Century Gothic" panose="020B0502020202020204" pitchFamily="34" charset="0"/>
                <a:cs typeface="Calibri" panose="020F0502020204030204" pitchFamily="34" charset="0"/>
              </a:rPr>
              <a:t>Align with appropriate functions for evidence generation activities; investigator-initiated studies, internal study design etc.</a:t>
            </a:r>
          </a:p>
          <a:p>
            <a:pPr marL="285750" indent="-285750" algn="l" defTabSz="457200" rtl="0" eaLnBrk="1" latinLnBrk="0" hangingPunct="1">
              <a:spcBef>
                <a:spcPts val="600"/>
              </a:spcBef>
              <a:buFont typeface="Arial" panose="020B0604020202020204" pitchFamily="34" charset="0"/>
              <a:buChar char="•"/>
            </a:pPr>
            <a:r>
              <a:rPr lang="en-US" sz="1400" kern="1200" dirty="0">
                <a:solidFill>
                  <a:schemeClr val="accent4">
                    <a:lumMod val="50000"/>
                  </a:schemeClr>
                </a:solidFill>
                <a:latin typeface="Century Gothic" panose="020B0502020202020204" pitchFamily="34" charset="0"/>
                <a:ea typeface="+mn-ea"/>
                <a:cs typeface="Calibri" panose="020F0502020204030204" pitchFamily="34" charset="0"/>
              </a:rPr>
              <a:t>Complete the I</a:t>
            </a:r>
            <a:r>
              <a:rPr lang="en-US" sz="1400" dirty="0">
                <a:solidFill>
                  <a:schemeClr val="accent4">
                    <a:lumMod val="50000"/>
                  </a:schemeClr>
                </a:solidFill>
                <a:latin typeface="Century Gothic" panose="020B0502020202020204" pitchFamily="34" charset="0"/>
                <a:cs typeface="Calibri" panose="020F0502020204030204" pitchFamily="34" charset="0"/>
              </a:rPr>
              <a:t>EP template to track progress and ensure all gaps are prioritized/filled as required</a:t>
            </a:r>
            <a:endParaRPr lang="en-US" sz="1400" kern="1200" dirty="0">
              <a:solidFill>
                <a:schemeClr val="accent4">
                  <a:lumMod val="50000"/>
                </a:schemeClr>
              </a:solidFill>
              <a:latin typeface="Century Gothic" panose="020B050202020202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F3FBEEB-92B3-C261-653D-E266F5D7195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952897" y="2829576"/>
            <a:ext cx="4803157" cy="1863580"/>
          </a:xfrm>
          <a:prstGeom prst="rect">
            <a:avLst/>
          </a:prstGeom>
        </p:spPr>
      </p:pic>
      <p:pic>
        <p:nvPicPr>
          <p:cNvPr id="18" name="Picture 17">
            <a:extLst>
              <a:ext uri="{FF2B5EF4-FFF2-40B4-BE49-F238E27FC236}">
                <a16:creationId xmlns:a16="http://schemas.microsoft.com/office/drawing/2014/main" id="{BE7699B4-E235-7DAE-A437-1E2A7674D7B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56566" y="4709782"/>
            <a:ext cx="5007801" cy="1541728"/>
          </a:xfrm>
          <a:prstGeom prst="rect">
            <a:avLst/>
          </a:prstGeom>
        </p:spPr>
      </p:pic>
      <p:sp>
        <p:nvSpPr>
          <p:cNvPr id="8" name="Rectangle 7">
            <a:extLst>
              <a:ext uri="{FF2B5EF4-FFF2-40B4-BE49-F238E27FC236}">
                <a16:creationId xmlns:a16="http://schemas.microsoft.com/office/drawing/2014/main" id="{BEF1477F-1556-8FB9-69E1-AD762BAE3465}"/>
              </a:ext>
            </a:extLst>
          </p:cNvPr>
          <p:cNvSpPr/>
          <p:nvPr/>
        </p:nvSpPr>
        <p:spPr>
          <a:xfrm>
            <a:off x="2435088"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Define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9E5B55D-4B99-6E75-D46C-22D23D572C9B}"/>
              </a:ext>
            </a:extLst>
          </p:cNvPr>
          <p:cNvSpPr/>
          <p:nvPr/>
        </p:nvSpPr>
        <p:spPr>
          <a:xfrm>
            <a:off x="4870175" y="1427714"/>
            <a:ext cx="2448000" cy="396000"/>
          </a:xfrm>
          <a:prstGeom prst="rect">
            <a:avLst/>
          </a:prstGeom>
          <a:solidFill>
            <a:schemeClr val="accent1"/>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Century Gothic" panose="020B0502020202020204" pitchFamily="34" charset="0"/>
                <a:cs typeface="Calibri" panose="020F0502020204030204" pitchFamily="34" charset="0"/>
              </a:rPr>
              <a:t>Design</a:t>
            </a:r>
            <a:endParaRPr lang="en-GB" b="1" dirty="0">
              <a:solidFill>
                <a:schemeClr val="bg1"/>
              </a:solidFill>
              <a:latin typeface="Century Gothic" panose="020B0502020202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EF74EB7-B879-A10B-0DEC-91ABB6993FE6}"/>
              </a:ext>
            </a:extLst>
          </p:cNvPr>
          <p:cNvSpPr/>
          <p:nvPr/>
        </p:nvSpPr>
        <p:spPr>
          <a:xfrm>
            <a:off x="7305262"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Execute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CC88BD2-2AA0-30BA-F9B7-5A8A5ACF865F}"/>
              </a:ext>
            </a:extLst>
          </p:cNvPr>
          <p:cNvSpPr/>
          <p:nvPr/>
        </p:nvSpPr>
        <p:spPr>
          <a:xfrm>
            <a:off x="9740349"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Review</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DC9F9F77-A531-D584-AE5F-7D2C3139FF33}"/>
              </a:ext>
            </a:extLst>
          </p:cNvPr>
          <p:cNvSpPr/>
          <p:nvPr/>
        </p:nvSpPr>
        <p:spPr>
          <a:xfrm>
            <a:off x="1"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Prepare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974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B22D-0732-4784-ABED-2DDB21C5E1F0}"/>
              </a:ext>
            </a:extLst>
          </p:cNvPr>
          <p:cNvSpPr>
            <a:spLocks noGrp="1"/>
          </p:cNvSpPr>
          <p:nvPr>
            <p:ph type="title"/>
          </p:nvPr>
        </p:nvSpPr>
        <p:spPr/>
        <p:txBody>
          <a:bodyPr/>
          <a:lstStyle/>
          <a:p>
            <a:r>
              <a:rPr lang="en-GB" dirty="0"/>
              <a:t>Acknowledgements</a:t>
            </a:r>
          </a:p>
        </p:txBody>
      </p:sp>
      <p:sp>
        <p:nvSpPr>
          <p:cNvPr id="4" name="Content Placeholder 3">
            <a:extLst>
              <a:ext uri="{FF2B5EF4-FFF2-40B4-BE49-F238E27FC236}">
                <a16:creationId xmlns:a16="http://schemas.microsoft.com/office/drawing/2014/main" id="{2309571D-CA91-4A2B-8212-A744DCD1A854}"/>
              </a:ext>
            </a:extLst>
          </p:cNvPr>
          <p:cNvSpPr txBox="1">
            <a:spLocks/>
          </p:cNvSpPr>
          <p:nvPr/>
        </p:nvSpPr>
        <p:spPr>
          <a:xfrm>
            <a:off x="609601" y="1655837"/>
            <a:ext cx="11106151" cy="65218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600" dirty="0">
                <a:latin typeface="Century Gothic"/>
                <a:ea typeface="Calibri" panose="020F0502020204030204" pitchFamily="34" charset="0"/>
                <a:cs typeface="Arial" panose="020B0604020202020204" pitchFamily="34" charset="0"/>
              </a:rPr>
              <a:t>The Medical Affairs Professional Society (MAPS) would like to thank the following contributors to </a:t>
            </a:r>
            <a:br>
              <a:rPr lang="en-US" sz="1600" dirty="0">
                <a:latin typeface="Century Gothic"/>
                <a:ea typeface="Calibri" panose="020F0502020204030204" pitchFamily="34" charset="0"/>
                <a:cs typeface="Arial" panose="020B0604020202020204" pitchFamily="34" charset="0"/>
              </a:rPr>
            </a:br>
            <a:r>
              <a:rPr lang="en-GB" sz="1600" b="1" dirty="0">
                <a:latin typeface="Century Gothic"/>
                <a:ea typeface="Calibri" panose="020F0502020204030204" pitchFamily="34" charset="0"/>
                <a:cs typeface="Arial" panose="020B0604020202020204" pitchFamily="34" charset="0"/>
              </a:rPr>
              <a:t>Strategic Integrated Evidence Generation Planning Guidance Document</a:t>
            </a:r>
            <a:r>
              <a:rPr lang="en-US" sz="1600" b="1" dirty="0">
                <a:latin typeface="Century Gothic"/>
                <a:ea typeface="Calibri" panose="020F0502020204030204" pitchFamily="34" charset="0"/>
                <a:cs typeface="Arial" panose="020B0604020202020204" pitchFamily="34" charset="0"/>
              </a:rPr>
              <a:t>:</a:t>
            </a:r>
          </a:p>
        </p:txBody>
      </p:sp>
      <p:sp>
        <p:nvSpPr>
          <p:cNvPr id="5" name="TextBox 4">
            <a:extLst>
              <a:ext uri="{FF2B5EF4-FFF2-40B4-BE49-F238E27FC236}">
                <a16:creationId xmlns:a16="http://schemas.microsoft.com/office/drawing/2014/main" id="{F243A3FB-CD86-46C1-8487-548F4540981A}"/>
              </a:ext>
            </a:extLst>
          </p:cNvPr>
          <p:cNvSpPr txBox="1"/>
          <p:nvPr/>
        </p:nvSpPr>
        <p:spPr>
          <a:xfrm>
            <a:off x="381468" y="5869920"/>
            <a:ext cx="11050887" cy="408894"/>
          </a:xfrm>
          <a:prstGeom prst="rect">
            <a:avLst/>
          </a:prstGeom>
          <a:noFill/>
        </p:spPr>
        <p:txBody>
          <a:bodyPr wrap="square" rtlCol="0">
            <a:spAutoFit/>
          </a:bodyPr>
          <a:lstStyle/>
          <a:p>
            <a:pPr defTabSz="457200" fontAlgn="base">
              <a:lnSpc>
                <a:spcPct val="107000"/>
              </a:lnSpc>
              <a:spcBef>
                <a:spcPct val="0"/>
              </a:spcBef>
              <a:spcAft>
                <a:spcPts val="800"/>
              </a:spcAft>
            </a:pPr>
            <a:r>
              <a:rPr lang="en-US" sz="1000" dirty="0">
                <a:solidFill>
                  <a:srgbClr val="747474"/>
                </a:solidFill>
                <a:latin typeface="Century Gothic" panose="020B0502020202020204" pitchFamily="34" charset="0"/>
                <a:ea typeface="Calibri" panose="020F0502020204030204" pitchFamily="34" charset="0"/>
                <a:cs typeface="Arial" panose="020B0604020202020204" pitchFamily="34" charset="0"/>
              </a:rPr>
              <a:t>Those named above contributed to Strategic Integrated Evidence Generation Planning Guidance Document in their personal capacity. The views expressed and guidance provided in this document and associated presentation are their own and do not necessarily represent the views of their named employers.</a:t>
            </a:r>
          </a:p>
        </p:txBody>
      </p:sp>
      <p:sp>
        <p:nvSpPr>
          <p:cNvPr id="3" name="Content Placeholder 22">
            <a:extLst>
              <a:ext uri="{FF2B5EF4-FFF2-40B4-BE49-F238E27FC236}">
                <a16:creationId xmlns:a16="http://schemas.microsoft.com/office/drawing/2014/main" id="{98C4CFC5-556F-E91E-2575-A05484133AED}"/>
              </a:ext>
            </a:extLst>
          </p:cNvPr>
          <p:cNvSpPr txBox="1">
            <a:spLocks/>
          </p:cNvSpPr>
          <p:nvPr/>
        </p:nvSpPr>
        <p:spPr bwMode="auto">
          <a:xfrm>
            <a:off x="496310" y="2402409"/>
            <a:ext cx="9344077" cy="221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lvl="2"/>
            <a:r>
              <a:rPr lang="en-US" sz="1600" b="1" dirty="0">
                <a:solidFill>
                  <a:schemeClr val="accent1"/>
                </a:solidFill>
              </a:rPr>
              <a:t>Phil Wakefield</a:t>
            </a:r>
            <a:r>
              <a:rPr lang="en-US" sz="1600" dirty="0">
                <a:solidFill>
                  <a:schemeClr val="accent1"/>
                </a:solidFill>
              </a:rPr>
              <a:t>, Chief Advisory Services Officer, </a:t>
            </a:r>
            <a:r>
              <a:rPr lang="en-US" sz="1600" dirty="0" err="1">
                <a:solidFill>
                  <a:schemeClr val="accent1"/>
                </a:solidFill>
              </a:rPr>
              <a:t>Inizio</a:t>
            </a:r>
            <a:r>
              <a:rPr lang="en-US" sz="1600" dirty="0">
                <a:solidFill>
                  <a:schemeClr val="accent1"/>
                </a:solidFill>
              </a:rPr>
              <a:t> Medical</a:t>
            </a:r>
          </a:p>
          <a:p>
            <a:pPr marL="365760" lvl="2"/>
            <a:r>
              <a:rPr lang="en-US" sz="1600" b="1" dirty="0">
                <a:solidFill>
                  <a:schemeClr val="accent1"/>
                </a:solidFill>
              </a:rPr>
              <a:t>Rachel Hatfield</a:t>
            </a:r>
            <a:r>
              <a:rPr lang="en-US" sz="1600" dirty="0">
                <a:solidFill>
                  <a:schemeClr val="accent1"/>
                </a:solidFill>
              </a:rPr>
              <a:t>, Managing Partner, MEDiSTRAVA Consulting</a:t>
            </a:r>
          </a:p>
          <a:p>
            <a:pPr marL="365760" lvl="2"/>
            <a:r>
              <a:rPr lang="en-US" sz="1600" b="1" dirty="0">
                <a:solidFill>
                  <a:schemeClr val="accent1"/>
                </a:solidFill>
              </a:rPr>
              <a:t>Ann Hartry, </a:t>
            </a:r>
            <a:r>
              <a:rPr lang="en-US" sz="1600" dirty="0">
                <a:solidFill>
                  <a:schemeClr val="accent1"/>
                </a:solidFill>
              </a:rPr>
              <a:t>AVP, Value, Evidence &amp; Outcomes, Eli Lilly and Company</a:t>
            </a:r>
          </a:p>
          <a:p>
            <a:pPr marL="365760" lvl="2"/>
            <a:r>
              <a:rPr lang="en-US" sz="1600" b="1" dirty="0">
                <a:solidFill>
                  <a:schemeClr val="accent1"/>
                </a:solidFill>
              </a:rPr>
              <a:t>Damian Largier, </a:t>
            </a:r>
            <a:r>
              <a:rPr lang="en-US" sz="1600" dirty="0">
                <a:solidFill>
                  <a:schemeClr val="accent1"/>
                </a:solidFill>
              </a:rPr>
              <a:t>Global Medical Affairs Lead, Migraine, Pfizer</a:t>
            </a:r>
          </a:p>
          <a:p>
            <a:pPr marL="365760" lvl="2"/>
            <a:r>
              <a:rPr lang="en-US" sz="1600" b="1" dirty="0">
                <a:solidFill>
                  <a:schemeClr val="accent1"/>
                </a:solidFill>
              </a:rPr>
              <a:t>Esther Liu, </a:t>
            </a:r>
            <a:r>
              <a:rPr lang="en-US" sz="1600" dirty="0">
                <a:solidFill>
                  <a:schemeClr val="accent1"/>
                </a:solidFill>
              </a:rPr>
              <a:t>Senior Director, Integrated Evidence Generation, Eli Lilly and Company</a:t>
            </a:r>
          </a:p>
          <a:p>
            <a:pPr marL="365760" lvl="2"/>
            <a:r>
              <a:rPr lang="en-US" sz="1600" b="1" dirty="0">
                <a:solidFill>
                  <a:schemeClr val="accent1"/>
                </a:solidFill>
              </a:rPr>
              <a:t>Bhavik Pandya, </a:t>
            </a:r>
            <a:r>
              <a:rPr lang="en-US" sz="1600" dirty="0">
                <a:solidFill>
                  <a:schemeClr val="accent1"/>
                </a:solidFill>
              </a:rPr>
              <a:t>Global Director – HEOR Oncology, Medical Affairs, Astellas</a:t>
            </a:r>
            <a:endParaRPr lang="en-US" sz="1600" b="1" dirty="0">
              <a:solidFill>
                <a:schemeClr val="accent1"/>
              </a:solidFill>
            </a:endParaRPr>
          </a:p>
          <a:p>
            <a:pPr marL="365760" lvl="2"/>
            <a:r>
              <a:rPr lang="en-US" sz="1600" b="1" dirty="0">
                <a:solidFill>
                  <a:schemeClr val="accent1"/>
                </a:solidFill>
              </a:rPr>
              <a:t>Cerise James, </a:t>
            </a:r>
            <a:r>
              <a:rPr lang="en-US" sz="1600" dirty="0">
                <a:solidFill>
                  <a:schemeClr val="accent1"/>
                </a:solidFill>
              </a:rPr>
              <a:t>Principal, Medical Affairs, Tilghman </a:t>
            </a:r>
            <a:r>
              <a:rPr lang="en-US" sz="1600">
                <a:solidFill>
                  <a:schemeClr val="accent1"/>
                </a:solidFill>
              </a:rPr>
              <a:t>James Group </a:t>
            </a:r>
            <a:r>
              <a:rPr lang="en-US" sz="1600" dirty="0">
                <a:solidFill>
                  <a:schemeClr val="accent1"/>
                </a:solidFill>
              </a:rPr>
              <a:t>LLC </a:t>
            </a:r>
            <a:endParaRPr lang="en-US" sz="1600" b="1" dirty="0">
              <a:solidFill>
                <a:schemeClr val="accent1"/>
              </a:solidFill>
            </a:endParaRPr>
          </a:p>
        </p:txBody>
      </p:sp>
      <p:sp>
        <p:nvSpPr>
          <p:cNvPr id="6" name="TextBox 5">
            <a:extLst>
              <a:ext uri="{FF2B5EF4-FFF2-40B4-BE49-F238E27FC236}">
                <a16:creationId xmlns:a16="http://schemas.microsoft.com/office/drawing/2014/main" id="{CF7C7FA2-7CD0-22AD-1331-577DE864D8B5}"/>
              </a:ext>
            </a:extLst>
          </p:cNvPr>
          <p:cNvSpPr txBox="1"/>
          <p:nvPr/>
        </p:nvSpPr>
        <p:spPr>
          <a:xfrm>
            <a:off x="1162050" y="4748371"/>
            <a:ext cx="11032120" cy="827323"/>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080000" tIns="91440" rIns="91440" bIns="91440" rtlCol="0" anchor="ctr" anchorCtr="0">
            <a:noAutofit/>
          </a:bodyPr>
          <a:lstStyle/>
          <a:p>
            <a:r>
              <a:rPr lang="en-US" sz="1600" dirty="0">
                <a:latin typeface="Century Gothic" panose="020B0502020202020204" pitchFamily="34" charset="0"/>
              </a:rPr>
              <a:t>And with appreciation for the ongoing support from the Evidence Generation FAWG</a:t>
            </a:r>
            <a:endParaRPr lang="en-GB" sz="1600" dirty="0">
              <a:latin typeface="Century Gothic" panose="020B0502020202020204" pitchFamily="34" charset="0"/>
            </a:endParaRPr>
          </a:p>
        </p:txBody>
      </p:sp>
    </p:spTree>
    <p:extLst>
      <p:ext uri="{BB962C8B-B14F-4D97-AF65-F5344CB8AC3E}">
        <p14:creationId xmlns:p14="http://schemas.microsoft.com/office/powerpoint/2010/main" val="335013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1EBC450-C4D4-A976-C4FF-1C81E0D07810}"/>
              </a:ext>
            </a:extLst>
          </p:cNvPr>
          <p:cNvGraphicFramePr>
            <a:graphicFrameLocks noGrp="1"/>
          </p:cNvGraphicFramePr>
          <p:nvPr>
            <p:extLst>
              <p:ext uri="{D42A27DB-BD31-4B8C-83A1-F6EECF244321}">
                <p14:modId xmlns:p14="http://schemas.microsoft.com/office/powerpoint/2010/main" val="1062903549"/>
              </p:ext>
            </p:extLst>
          </p:nvPr>
        </p:nvGraphicFramePr>
        <p:xfrm>
          <a:off x="673331" y="1987427"/>
          <a:ext cx="10964488" cy="4155675"/>
        </p:xfrm>
        <a:graphic>
          <a:graphicData uri="http://schemas.openxmlformats.org/drawingml/2006/table">
            <a:tbl>
              <a:tblPr firstRow="1" bandRow="1">
                <a:tableStyleId>{5C22544A-7EE6-4342-B048-85BDC9FD1C3A}</a:tableStyleId>
              </a:tblPr>
              <a:tblGrid>
                <a:gridCol w="2932006">
                  <a:extLst>
                    <a:ext uri="{9D8B030D-6E8A-4147-A177-3AD203B41FA5}">
                      <a16:colId xmlns:a16="http://schemas.microsoft.com/office/drawing/2014/main" val="187083709"/>
                    </a:ext>
                  </a:extLst>
                </a:gridCol>
                <a:gridCol w="1338746">
                  <a:extLst>
                    <a:ext uri="{9D8B030D-6E8A-4147-A177-3AD203B41FA5}">
                      <a16:colId xmlns:a16="http://schemas.microsoft.com/office/drawing/2014/main" val="896531086"/>
                    </a:ext>
                  </a:extLst>
                </a:gridCol>
                <a:gridCol w="267750">
                  <a:extLst>
                    <a:ext uri="{9D8B030D-6E8A-4147-A177-3AD203B41FA5}">
                      <a16:colId xmlns:a16="http://schemas.microsoft.com/office/drawing/2014/main" val="2583736700"/>
                    </a:ext>
                  </a:extLst>
                </a:gridCol>
                <a:gridCol w="1070998">
                  <a:extLst>
                    <a:ext uri="{9D8B030D-6E8A-4147-A177-3AD203B41FA5}">
                      <a16:colId xmlns:a16="http://schemas.microsoft.com/office/drawing/2014/main" val="36984355"/>
                    </a:ext>
                  </a:extLst>
                </a:gridCol>
                <a:gridCol w="535499">
                  <a:extLst>
                    <a:ext uri="{9D8B030D-6E8A-4147-A177-3AD203B41FA5}">
                      <a16:colId xmlns:a16="http://schemas.microsoft.com/office/drawing/2014/main" val="2485685617"/>
                    </a:ext>
                  </a:extLst>
                </a:gridCol>
                <a:gridCol w="803248">
                  <a:extLst>
                    <a:ext uri="{9D8B030D-6E8A-4147-A177-3AD203B41FA5}">
                      <a16:colId xmlns:a16="http://schemas.microsoft.com/office/drawing/2014/main" val="2989817460"/>
                    </a:ext>
                  </a:extLst>
                </a:gridCol>
                <a:gridCol w="803248">
                  <a:extLst>
                    <a:ext uri="{9D8B030D-6E8A-4147-A177-3AD203B41FA5}">
                      <a16:colId xmlns:a16="http://schemas.microsoft.com/office/drawing/2014/main" val="2283075950"/>
                    </a:ext>
                  </a:extLst>
                </a:gridCol>
                <a:gridCol w="535499">
                  <a:extLst>
                    <a:ext uri="{9D8B030D-6E8A-4147-A177-3AD203B41FA5}">
                      <a16:colId xmlns:a16="http://schemas.microsoft.com/office/drawing/2014/main" val="4092187156"/>
                    </a:ext>
                  </a:extLst>
                </a:gridCol>
                <a:gridCol w="1070998">
                  <a:extLst>
                    <a:ext uri="{9D8B030D-6E8A-4147-A177-3AD203B41FA5}">
                      <a16:colId xmlns:a16="http://schemas.microsoft.com/office/drawing/2014/main" val="1497452126"/>
                    </a:ext>
                  </a:extLst>
                </a:gridCol>
                <a:gridCol w="267750">
                  <a:extLst>
                    <a:ext uri="{9D8B030D-6E8A-4147-A177-3AD203B41FA5}">
                      <a16:colId xmlns:a16="http://schemas.microsoft.com/office/drawing/2014/main" val="1422493081"/>
                    </a:ext>
                  </a:extLst>
                </a:gridCol>
                <a:gridCol w="1338746">
                  <a:extLst>
                    <a:ext uri="{9D8B030D-6E8A-4147-A177-3AD203B41FA5}">
                      <a16:colId xmlns:a16="http://schemas.microsoft.com/office/drawing/2014/main" val="2575653591"/>
                    </a:ext>
                  </a:extLst>
                </a:gridCol>
              </a:tblGrid>
              <a:tr h="327240">
                <a:tc gridSpan="11">
                  <a:txBody>
                    <a:bodyPr/>
                    <a:lstStyle/>
                    <a:p>
                      <a:r>
                        <a:rPr lang="en-US" sz="1600" b="1" i="0" dirty="0">
                          <a:latin typeface="Century Gothic" panose="020B0502020202020204" pitchFamily="34" charset="0"/>
                          <a:cs typeface="Calibri" panose="020F0502020204030204" pitchFamily="34" charset="0"/>
                        </a:rPr>
                        <a:t>GAP:</a:t>
                      </a:r>
                      <a:endParaRPr lang="en-GB" sz="1600" b="1" i="0" dirty="0">
                        <a:latin typeface="Century Gothic" panose="020B0502020202020204" pitchFamily="34" charset="0"/>
                        <a:cs typeface="Calibri" panose="020F0502020204030204" pitchFamily="34" charset="0"/>
                      </a:endParaRPr>
                    </a:p>
                  </a:txBody>
                  <a:tcPr marL="36000" marR="36000" marT="36000" marB="36000">
                    <a:lnB w="12700" cap="flat" cmpd="sng" algn="ctr">
                      <a:solidFill>
                        <a:schemeClr val="bg1"/>
                      </a:solidFill>
                      <a:prstDash val="solid"/>
                      <a:round/>
                      <a:headEnd type="none" w="med" len="med"/>
                      <a:tailEnd type="none" w="med" len="med"/>
                    </a:lnB>
                  </a:tcPr>
                </a:tc>
                <a:tc hMerge="1">
                  <a:txBody>
                    <a:bodyPr/>
                    <a:lstStyle/>
                    <a:p>
                      <a:endParaRPr lang="en-GB" sz="1600" dirty="0">
                        <a:latin typeface="Calibri" panose="020F0502020204030204" pitchFamily="34" charset="0"/>
                        <a:cs typeface="Calibri" panose="020F050202020403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58802292"/>
                  </a:ext>
                </a:extLst>
              </a:tr>
              <a:tr h="327240">
                <a:tc>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Key Objective</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10">
                  <a:txBody>
                    <a:bodyPr/>
                    <a:lstStyle/>
                    <a:p>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27959941"/>
                  </a:ext>
                </a:extLst>
              </a:tr>
              <a:tr h="327240">
                <a:tc>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Rationale</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10">
                  <a:txBody>
                    <a:bodyPr/>
                    <a:lstStyle/>
                    <a:p>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0651155"/>
                  </a:ext>
                </a:extLst>
              </a:tr>
              <a:tr h="327240">
                <a:tc>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Methods</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10">
                  <a:txBody>
                    <a:bodyPr/>
                    <a:lstStyle/>
                    <a:p>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72609409"/>
                  </a:ext>
                </a:extLst>
              </a:tr>
              <a:tr h="327240">
                <a:tc>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Study population</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10">
                  <a:txBody>
                    <a:bodyPr/>
                    <a:lstStyle/>
                    <a:p>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56769994"/>
                  </a:ext>
                </a:extLst>
              </a:tr>
              <a:tr h="327240">
                <a:tc>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Comparators</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10">
                  <a:txBody>
                    <a:bodyPr/>
                    <a:lstStyle/>
                    <a:p>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45622200"/>
                  </a:ext>
                </a:extLst>
              </a:tr>
              <a:tr h="327240">
                <a:tc>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Primary endpoint</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10">
                  <a:txBody>
                    <a:bodyPr/>
                    <a:lstStyle/>
                    <a:p>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44290373"/>
                  </a:ext>
                </a:extLst>
              </a:tr>
              <a:tr h="327240">
                <a:tc>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Secondary endpoint(s)</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10">
                  <a:txBody>
                    <a:bodyPr/>
                    <a:lstStyle/>
                    <a:p>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07935012"/>
                  </a:ext>
                </a:extLst>
              </a:tr>
              <a:tr h="347791">
                <a:tc>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Functional owner</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r>
                        <a:rPr lang="en-US" sz="1200" b="1" i="0" dirty="0">
                          <a:solidFill>
                            <a:schemeClr val="accent4">
                              <a:lumMod val="50000"/>
                            </a:schemeClr>
                          </a:solidFill>
                          <a:latin typeface="Century Gothic" panose="020B0502020202020204" pitchFamily="34" charset="0"/>
                          <a:cs typeface="Calibri" panose="020F0502020204030204" pitchFamily="34" charset="0"/>
                        </a:rPr>
                        <a:t>Key timings</a:t>
                      </a:r>
                      <a:endParaRPr lang="en-GB" sz="12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r>
                        <a:rPr lang="en-US" sz="1200" b="1" i="0" dirty="0">
                          <a:solidFill>
                            <a:schemeClr val="accent4">
                              <a:lumMod val="50000"/>
                            </a:schemeClr>
                          </a:solidFill>
                          <a:latin typeface="Century Gothic" panose="020B0502020202020204" pitchFamily="34" charset="0"/>
                          <a:cs typeface="Calibri" panose="020F0502020204030204" pitchFamily="34" charset="0"/>
                        </a:rPr>
                        <a:t>Priority (H, M, L)</a:t>
                      </a:r>
                      <a:endParaRPr lang="en-GB" sz="12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tc>
                <a:tc hMerge="1">
                  <a:txBody>
                    <a:bodyPr/>
                    <a:lstStyle/>
                    <a:p>
                      <a:endParaRPr lang="en-GB"/>
                    </a:p>
                  </a:txBody>
                  <a:tcPr/>
                </a:tc>
                <a:tc gridSpan="2">
                  <a:txBody>
                    <a:bodyPr/>
                    <a:lstStyle/>
                    <a:p>
                      <a:endParaRPr lang="en-GB" sz="16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tc>
                <a:tc hMerge="1">
                  <a:txBody>
                    <a:bodyPr/>
                    <a:lstStyle/>
                    <a:p>
                      <a:endParaRPr lang="en-GB"/>
                    </a:p>
                  </a:txBody>
                  <a:tcPr/>
                </a:tc>
                <a:extLst>
                  <a:ext uri="{0D108BD9-81ED-4DB2-BD59-A6C34878D82A}">
                    <a16:rowId xmlns:a16="http://schemas.microsoft.com/office/drawing/2014/main" val="3523402125"/>
                  </a:ext>
                </a:extLst>
              </a:tr>
              <a:tr h="267742">
                <a:tc rowSpan="2">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Study region/country</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endParaRPr lang="en-GB" sz="16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r>
                        <a:rPr lang="en-US" sz="1200" b="1" i="0" dirty="0">
                          <a:solidFill>
                            <a:schemeClr val="accent4">
                              <a:lumMod val="50000"/>
                            </a:schemeClr>
                          </a:solidFill>
                          <a:latin typeface="Century Gothic" panose="020B0502020202020204" pitchFamily="34" charset="0"/>
                          <a:cs typeface="Calibri" panose="020F0502020204030204" pitchFamily="34" charset="0"/>
                        </a:rPr>
                        <a:t>Applicability</a:t>
                      </a:r>
                      <a:endParaRPr lang="en-GB" sz="12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r>
                        <a:rPr lang="en-US" sz="1200" b="0" i="0" dirty="0">
                          <a:solidFill>
                            <a:schemeClr val="accent4">
                              <a:lumMod val="50000"/>
                            </a:schemeClr>
                          </a:solidFill>
                          <a:latin typeface="Century Gothic" panose="020B0502020202020204" pitchFamily="34" charset="0"/>
                          <a:cs typeface="Calibri" panose="020F0502020204030204" pitchFamily="34" charset="0"/>
                        </a:rPr>
                        <a:t>Region 1</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r>
                        <a:rPr lang="en-US" sz="1200" b="0" i="0" dirty="0">
                          <a:solidFill>
                            <a:schemeClr val="accent4">
                              <a:lumMod val="50000"/>
                            </a:schemeClr>
                          </a:solidFill>
                          <a:latin typeface="Century Gothic" panose="020B0502020202020204" pitchFamily="34" charset="0"/>
                          <a:cs typeface="Calibri" panose="020F0502020204030204" pitchFamily="34" charset="0"/>
                        </a:rPr>
                        <a:t>Region 2</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r>
                        <a:rPr lang="en-US" sz="1200" b="0" i="0" dirty="0">
                          <a:solidFill>
                            <a:schemeClr val="accent4">
                              <a:lumMod val="50000"/>
                            </a:schemeClr>
                          </a:solidFill>
                          <a:latin typeface="Century Gothic" panose="020B0502020202020204" pitchFamily="34" charset="0"/>
                          <a:cs typeface="Calibri" panose="020F0502020204030204" pitchFamily="34" charset="0"/>
                        </a:rPr>
                        <a:t>Region 3</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tc>
                <a:tc hMerge="1">
                  <a:txBody>
                    <a:bodyPr/>
                    <a:lstStyle/>
                    <a:p>
                      <a:endParaRPr lang="en-GB"/>
                    </a:p>
                  </a:txBody>
                  <a:tcPr/>
                </a:tc>
                <a:tc>
                  <a:txBody>
                    <a:bodyPr/>
                    <a:lstStyle/>
                    <a:p>
                      <a:r>
                        <a:rPr lang="en-US" sz="1200" b="0" i="0" dirty="0">
                          <a:solidFill>
                            <a:schemeClr val="accent4">
                              <a:lumMod val="50000"/>
                            </a:schemeClr>
                          </a:solidFill>
                          <a:latin typeface="Century Gothic" panose="020B0502020202020204" pitchFamily="34" charset="0"/>
                          <a:cs typeface="Calibri" panose="020F0502020204030204" pitchFamily="34" charset="0"/>
                        </a:rPr>
                        <a:t>Region 4</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tc>
                <a:extLst>
                  <a:ext uri="{0D108BD9-81ED-4DB2-BD59-A6C34878D82A}">
                    <a16:rowId xmlns:a16="http://schemas.microsoft.com/office/drawing/2014/main" val="2182599386"/>
                  </a:ext>
                </a:extLst>
              </a:tr>
              <a:tr h="267742">
                <a:tc vMerge="1">
                  <a:txBody>
                    <a:bodyPr/>
                    <a:lstStyle/>
                    <a:p>
                      <a:endParaRPr lang="en-GB"/>
                    </a:p>
                  </a:txBody>
                  <a:tcPr/>
                </a:tc>
                <a:tc vMerge="1">
                  <a:txBody>
                    <a:bodyPr/>
                    <a:lstStyle/>
                    <a:p>
                      <a:endParaRPr lang="en-GB" sz="1600" dirty="0">
                        <a:latin typeface="Calibri" panose="020F0502020204030204" pitchFamily="34" charset="0"/>
                        <a:cs typeface="Calibri" panose="020F0502020204030204" pitchFamily="34" charset="0"/>
                      </a:endParaRPr>
                    </a:p>
                  </a:txBody>
                  <a:tcPr>
                    <a:solidFill>
                      <a:srgbClr val="CCDCCE"/>
                    </a:solidFill>
                  </a:tcPr>
                </a:tc>
                <a:tc gridSpan="2">
                  <a:txBody>
                    <a:bodyPr/>
                    <a:lstStyle/>
                    <a:p>
                      <a:r>
                        <a:rPr lang="en-US" sz="1200" b="0" i="0" dirty="0">
                          <a:solidFill>
                            <a:schemeClr val="accent4">
                              <a:lumMod val="50000"/>
                            </a:schemeClr>
                          </a:solidFill>
                          <a:latin typeface="Century Gothic" panose="020B0502020202020204" pitchFamily="34" charset="0"/>
                          <a:cs typeface="Calibri" panose="020F0502020204030204" pitchFamily="34" charset="0"/>
                        </a:rPr>
                        <a:t>Country 1</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DCCE"/>
                    </a:solidFill>
                  </a:tcPr>
                </a:tc>
                <a:tc hMerge="1">
                  <a:txBody>
                    <a:bodyPr/>
                    <a:lstStyle/>
                    <a:p>
                      <a:endParaRPr lang="en-GB"/>
                    </a:p>
                  </a:txBody>
                  <a:tcPr/>
                </a:tc>
                <a:tc gridSpan="2">
                  <a:txBody>
                    <a:bodyPr/>
                    <a:lstStyle/>
                    <a:p>
                      <a:r>
                        <a:rPr lang="en-US" sz="1200" b="0" i="0" dirty="0">
                          <a:solidFill>
                            <a:schemeClr val="accent4">
                              <a:lumMod val="50000"/>
                            </a:schemeClr>
                          </a:solidFill>
                          <a:latin typeface="Century Gothic" panose="020B0502020202020204" pitchFamily="34" charset="0"/>
                          <a:cs typeface="Calibri" panose="020F0502020204030204" pitchFamily="34" charset="0"/>
                        </a:rPr>
                        <a:t>Country 2</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DCCE"/>
                    </a:solidFill>
                  </a:tcPr>
                </a:tc>
                <a:tc hMerge="1">
                  <a:txBody>
                    <a:bodyPr/>
                    <a:lstStyle/>
                    <a:p>
                      <a:endParaRPr lang="en-GB"/>
                    </a:p>
                  </a:txBody>
                  <a:tcPr/>
                </a:tc>
                <a:tc gridSpan="2">
                  <a:txBody>
                    <a:bodyPr/>
                    <a:lstStyle/>
                    <a:p>
                      <a:r>
                        <a:rPr lang="en-US" sz="1200" b="0" i="0" dirty="0">
                          <a:solidFill>
                            <a:schemeClr val="accent4">
                              <a:lumMod val="50000"/>
                            </a:schemeClr>
                          </a:solidFill>
                          <a:latin typeface="Century Gothic" panose="020B0502020202020204" pitchFamily="34" charset="0"/>
                          <a:cs typeface="Calibri" panose="020F0502020204030204" pitchFamily="34" charset="0"/>
                        </a:rPr>
                        <a:t>Country 3</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DCCE"/>
                    </a:solidFill>
                  </a:tcPr>
                </a:tc>
                <a:tc hMerge="1">
                  <a:txBody>
                    <a:bodyPr/>
                    <a:lstStyle/>
                    <a:p>
                      <a:endParaRPr lang="en-GB"/>
                    </a:p>
                  </a:txBody>
                  <a:tcPr/>
                </a:tc>
                <a:tc gridSpan="2">
                  <a:txBody>
                    <a:bodyPr/>
                    <a:lstStyle/>
                    <a:p>
                      <a:r>
                        <a:rPr lang="en-US" sz="1200" b="0" i="0" dirty="0">
                          <a:solidFill>
                            <a:schemeClr val="accent4">
                              <a:lumMod val="50000"/>
                            </a:schemeClr>
                          </a:solidFill>
                          <a:latin typeface="Century Gothic" panose="020B0502020202020204" pitchFamily="34" charset="0"/>
                          <a:cs typeface="Calibri" panose="020F0502020204030204" pitchFamily="34" charset="0"/>
                        </a:rPr>
                        <a:t>Country 4</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solidFill>
                      <a:srgbClr val="CCDCCE"/>
                    </a:solidFill>
                  </a:tcPr>
                </a:tc>
                <a:tc hMerge="1">
                  <a:txBody>
                    <a:bodyPr/>
                    <a:lstStyle/>
                    <a:p>
                      <a:endParaRPr lang="en-GB"/>
                    </a:p>
                  </a:txBody>
                  <a:tcPr/>
                </a:tc>
                <a:tc>
                  <a:txBody>
                    <a:bodyPr/>
                    <a:lstStyle/>
                    <a:p>
                      <a:r>
                        <a:rPr lang="en-US" sz="1200" b="0" i="0" dirty="0">
                          <a:solidFill>
                            <a:schemeClr val="accent4">
                              <a:lumMod val="50000"/>
                            </a:schemeClr>
                          </a:solidFill>
                          <a:latin typeface="Century Gothic" panose="020B0502020202020204" pitchFamily="34" charset="0"/>
                          <a:cs typeface="Calibri" panose="020F0502020204030204" pitchFamily="34" charset="0"/>
                        </a:rPr>
                        <a:t>Country 5</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solidFill>
                      <a:srgbClr val="CCDCCE"/>
                    </a:solidFill>
                  </a:tcPr>
                </a:tc>
                <a:extLst>
                  <a:ext uri="{0D108BD9-81ED-4DB2-BD59-A6C34878D82A}">
                    <a16:rowId xmlns:a16="http://schemas.microsoft.com/office/drawing/2014/main" val="2374196664"/>
                  </a:ext>
                </a:extLst>
              </a:tr>
              <a:tr h="327240">
                <a:tc>
                  <a:txBody>
                    <a:bodyPr/>
                    <a:lstStyle/>
                    <a:p>
                      <a:r>
                        <a:rPr lang="en-US" sz="1400" b="1" i="0" dirty="0">
                          <a:solidFill>
                            <a:schemeClr val="accent4">
                              <a:lumMod val="50000"/>
                            </a:schemeClr>
                          </a:solidFill>
                          <a:latin typeface="Century Gothic" panose="020B0502020202020204" pitchFamily="34" charset="0"/>
                          <a:cs typeface="Calibri" panose="020F0502020204030204" pitchFamily="34" charset="0"/>
                        </a:rPr>
                        <a:t>External stakeholders</a:t>
                      </a:r>
                      <a:endParaRPr lang="en-GB" sz="1400" b="1"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EE8"/>
                    </a:solidFill>
                  </a:tcPr>
                </a:tc>
                <a:tc gridSpan="10">
                  <a:txBody>
                    <a:bodyPr/>
                    <a:lstStyle/>
                    <a:p>
                      <a:endParaRPr lang="en-GB" sz="1600" b="0" i="0" dirty="0">
                        <a:solidFill>
                          <a:schemeClr val="accent4">
                            <a:lumMod val="50000"/>
                          </a:schemeClr>
                        </a:solidFill>
                        <a:latin typeface="Century Gothic" panose="020B0502020202020204" pitchFamily="34" charset="0"/>
                        <a:cs typeface="Calibri" panose="020F0502020204030204" pitchFamily="34" charset="0"/>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EE8"/>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26236820"/>
                  </a:ext>
                </a:extLst>
              </a:tr>
              <a:tr h="327240">
                <a:tc gridSpan="11">
                  <a:txBody>
                    <a:bodyPr/>
                    <a:lstStyle/>
                    <a:p>
                      <a:r>
                        <a:rPr lang="en-US" sz="1600" b="1" i="0" dirty="0">
                          <a:solidFill>
                            <a:schemeClr val="bg1"/>
                          </a:solidFill>
                          <a:latin typeface="Century Gothic" panose="020B0502020202020204" pitchFamily="34" charset="0"/>
                          <a:cs typeface="Calibri" panose="020F0502020204030204" pitchFamily="34" charset="0"/>
                        </a:rPr>
                        <a:t>SCIENTIFIC STATEMENT / AREA STUDY SUPPORTS:</a:t>
                      </a:r>
                      <a:endParaRPr lang="en-GB" sz="1600" b="1" i="0" dirty="0">
                        <a:solidFill>
                          <a:schemeClr val="bg1"/>
                        </a:solidFill>
                        <a:latin typeface="Century Gothic" panose="020B0502020202020204" pitchFamily="34" charset="0"/>
                        <a:cs typeface="Calibri" panose="020F0502020204030204" pitchFamily="34" charset="0"/>
                      </a:endParaRPr>
                    </a:p>
                  </a:txBody>
                  <a:tcPr marL="36000" marR="36000" marT="36000" marB="36000">
                    <a:lnT w="12700" cap="flat" cmpd="sng" algn="ctr">
                      <a:solidFill>
                        <a:schemeClr val="bg1"/>
                      </a:solidFill>
                      <a:prstDash val="solid"/>
                      <a:round/>
                      <a:headEnd type="none" w="med" len="med"/>
                      <a:tailEnd type="none" w="med" len="med"/>
                    </a:lnT>
                    <a:solidFill>
                      <a:schemeClr val="accent1"/>
                    </a:solidFill>
                  </a:tcPr>
                </a:tc>
                <a:tc hMerge="1">
                  <a:txBody>
                    <a:bodyPr/>
                    <a:lstStyle/>
                    <a:p>
                      <a:endParaRPr lang="en-GB" sz="1600" dirty="0">
                        <a:latin typeface="Calibri" panose="020F0502020204030204" pitchFamily="34" charset="0"/>
                        <a:cs typeface="Calibri" panose="020F0502020204030204"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81588329"/>
                  </a:ext>
                </a:extLst>
              </a:tr>
            </a:tbl>
          </a:graphicData>
        </a:graphic>
      </p:graphicFrame>
      <p:sp>
        <p:nvSpPr>
          <p:cNvPr id="4" name="Title 3">
            <a:extLst>
              <a:ext uri="{FF2B5EF4-FFF2-40B4-BE49-F238E27FC236}">
                <a16:creationId xmlns:a16="http://schemas.microsoft.com/office/drawing/2014/main" id="{B9FAD3C7-00E0-1563-69CF-B9323089AD95}"/>
              </a:ext>
            </a:extLst>
          </p:cNvPr>
          <p:cNvSpPr>
            <a:spLocks noGrp="1"/>
          </p:cNvSpPr>
          <p:nvPr>
            <p:ph type="title"/>
          </p:nvPr>
        </p:nvSpPr>
        <p:spPr/>
        <p:txBody>
          <a:bodyPr/>
          <a:lstStyle/>
          <a:p>
            <a:r>
              <a:rPr lang="en-US" dirty="0"/>
              <a:t>Workshop 2: Sample template</a:t>
            </a:r>
            <a:endParaRPr lang="en-GB" dirty="0"/>
          </a:p>
        </p:txBody>
      </p:sp>
      <p:sp>
        <p:nvSpPr>
          <p:cNvPr id="2" name="Rectangle 1">
            <a:extLst>
              <a:ext uri="{FF2B5EF4-FFF2-40B4-BE49-F238E27FC236}">
                <a16:creationId xmlns:a16="http://schemas.microsoft.com/office/drawing/2014/main" id="{B9EB0C27-EE30-8408-68E9-0E7BDC03632A}"/>
              </a:ext>
            </a:extLst>
          </p:cNvPr>
          <p:cNvSpPr/>
          <p:nvPr/>
        </p:nvSpPr>
        <p:spPr>
          <a:xfrm>
            <a:off x="2435088"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Define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ADE4FEE5-EEDC-1504-B728-45BE6C4AB3D5}"/>
              </a:ext>
            </a:extLst>
          </p:cNvPr>
          <p:cNvSpPr/>
          <p:nvPr/>
        </p:nvSpPr>
        <p:spPr>
          <a:xfrm>
            <a:off x="4870175" y="1427714"/>
            <a:ext cx="2448000" cy="396000"/>
          </a:xfrm>
          <a:prstGeom prst="rect">
            <a:avLst/>
          </a:prstGeom>
          <a:solidFill>
            <a:schemeClr val="accent1"/>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Century Gothic" panose="020B0502020202020204" pitchFamily="34" charset="0"/>
                <a:cs typeface="Calibri" panose="020F0502020204030204" pitchFamily="34" charset="0"/>
              </a:rPr>
              <a:t>Design</a:t>
            </a:r>
            <a:endParaRPr lang="en-GB" b="1" dirty="0">
              <a:solidFill>
                <a:schemeClr val="bg1"/>
              </a:solidFill>
              <a:latin typeface="Century Gothic" panose="020B050202020202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0B504BB-3925-8EAC-898B-720CCB5547E6}"/>
              </a:ext>
            </a:extLst>
          </p:cNvPr>
          <p:cNvSpPr/>
          <p:nvPr/>
        </p:nvSpPr>
        <p:spPr>
          <a:xfrm>
            <a:off x="7305262"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Execute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AA636B2-DEE7-5452-4C7D-D07E0D3C708C}"/>
              </a:ext>
            </a:extLst>
          </p:cNvPr>
          <p:cNvSpPr/>
          <p:nvPr/>
        </p:nvSpPr>
        <p:spPr>
          <a:xfrm>
            <a:off x="9740349"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Review</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4DCEDEA-EE14-8508-D8A5-AABFA78F0EC9}"/>
              </a:ext>
            </a:extLst>
          </p:cNvPr>
          <p:cNvSpPr/>
          <p:nvPr/>
        </p:nvSpPr>
        <p:spPr>
          <a:xfrm>
            <a:off x="1"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Prepare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50922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ED69-2133-EB91-4EE9-8BF40648563E}"/>
              </a:ext>
            </a:extLst>
          </p:cNvPr>
          <p:cNvSpPr>
            <a:spLocks noGrp="1"/>
          </p:cNvSpPr>
          <p:nvPr>
            <p:ph type="title"/>
          </p:nvPr>
        </p:nvSpPr>
        <p:spPr/>
        <p:txBody>
          <a:bodyPr/>
          <a:lstStyle/>
          <a:p>
            <a:r>
              <a:rPr lang="en-US"/>
              <a:t>IEP Sample Template</a:t>
            </a:r>
            <a:endParaRPr lang="en-GB" dirty="0"/>
          </a:p>
        </p:txBody>
      </p:sp>
      <p:graphicFrame>
        <p:nvGraphicFramePr>
          <p:cNvPr id="3" name="Table 3">
            <a:extLst>
              <a:ext uri="{FF2B5EF4-FFF2-40B4-BE49-F238E27FC236}">
                <a16:creationId xmlns:a16="http://schemas.microsoft.com/office/drawing/2014/main" id="{3797B5C8-5BAA-4363-DBFB-6EDF0B02B1DF}"/>
              </a:ext>
            </a:extLst>
          </p:cNvPr>
          <p:cNvGraphicFramePr>
            <a:graphicFrameLocks noGrp="1"/>
          </p:cNvGraphicFramePr>
          <p:nvPr>
            <p:extLst>
              <p:ext uri="{D42A27DB-BD31-4B8C-83A1-F6EECF244321}">
                <p14:modId xmlns:p14="http://schemas.microsoft.com/office/powerpoint/2010/main" val="2599424031"/>
              </p:ext>
            </p:extLst>
          </p:nvPr>
        </p:nvGraphicFramePr>
        <p:xfrm>
          <a:off x="596349" y="2366128"/>
          <a:ext cx="11262857" cy="3447865"/>
        </p:xfrm>
        <a:graphic>
          <a:graphicData uri="http://schemas.openxmlformats.org/drawingml/2006/table">
            <a:tbl>
              <a:tblPr firstRow="1" bandRow="1">
                <a:tableStyleId>{5C22544A-7EE6-4342-B048-85BDC9FD1C3A}</a:tableStyleId>
              </a:tblPr>
              <a:tblGrid>
                <a:gridCol w="973820">
                  <a:extLst>
                    <a:ext uri="{9D8B030D-6E8A-4147-A177-3AD203B41FA5}">
                      <a16:colId xmlns:a16="http://schemas.microsoft.com/office/drawing/2014/main" val="2489752004"/>
                    </a:ext>
                  </a:extLst>
                </a:gridCol>
                <a:gridCol w="973820">
                  <a:extLst>
                    <a:ext uri="{9D8B030D-6E8A-4147-A177-3AD203B41FA5}">
                      <a16:colId xmlns:a16="http://schemas.microsoft.com/office/drawing/2014/main" val="1507312050"/>
                    </a:ext>
                  </a:extLst>
                </a:gridCol>
                <a:gridCol w="973820">
                  <a:extLst>
                    <a:ext uri="{9D8B030D-6E8A-4147-A177-3AD203B41FA5}">
                      <a16:colId xmlns:a16="http://schemas.microsoft.com/office/drawing/2014/main" val="1854321235"/>
                    </a:ext>
                  </a:extLst>
                </a:gridCol>
                <a:gridCol w="973820">
                  <a:extLst>
                    <a:ext uri="{9D8B030D-6E8A-4147-A177-3AD203B41FA5}">
                      <a16:colId xmlns:a16="http://schemas.microsoft.com/office/drawing/2014/main" val="2603916085"/>
                    </a:ext>
                  </a:extLst>
                </a:gridCol>
                <a:gridCol w="973820">
                  <a:extLst>
                    <a:ext uri="{9D8B030D-6E8A-4147-A177-3AD203B41FA5}">
                      <a16:colId xmlns:a16="http://schemas.microsoft.com/office/drawing/2014/main" val="2936697474"/>
                    </a:ext>
                  </a:extLst>
                </a:gridCol>
                <a:gridCol w="973820">
                  <a:extLst>
                    <a:ext uri="{9D8B030D-6E8A-4147-A177-3AD203B41FA5}">
                      <a16:colId xmlns:a16="http://schemas.microsoft.com/office/drawing/2014/main" val="3271086947"/>
                    </a:ext>
                  </a:extLst>
                </a:gridCol>
                <a:gridCol w="347300">
                  <a:extLst>
                    <a:ext uri="{9D8B030D-6E8A-4147-A177-3AD203B41FA5}">
                      <a16:colId xmlns:a16="http://schemas.microsoft.com/office/drawing/2014/main" val="3754619335"/>
                    </a:ext>
                  </a:extLst>
                </a:gridCol>
                <a:gridCol w="203287">
                  <a:extLst>
                    <a:ext uri="{9D8B030D-6E8A-4147-A177-3AD203B41FA5}">
                      <a16:colId xmlns:a16="http://schemas.microsoft.com/office/drawing/2014/main" val="2282864148"/>
                    </a:ext>
                  </a:extLst>
                </a:gridCol>
                <a:gridCol w="546113">
                  <a:extLst>
                    <a:ext uri="{9D8B030D-6E8A-4147-A177-3AD203B41FA5}">
                      <a16:colId xmlns:a16="http://schemas.microsoft.com/office/drawing/2014/main" val="242782142"/>
                    </a:ext>
                  </a:extLst>
                </a:gridCol>
                <a:gridCol w="546113">
                  <a:extLst>
                    <a:ext uri="{9D8B030D-6E8A-4147-A177-3AD203B41FA5}">
                      <a16:colId xmlns:a16="http://schemas.microsoft.com/office/drawing/2014/main" val="300831139"/>
                    </a:ext>
                  </a:extLst>
                </a:gridCol>
                <a:gridCol w="944281">
                  <a:extLst>
                    <a:ext uri="{9D8B030D-6E8A-4147-A177-3AD203B41FA5}">
                      <a16:colId xmlns:a16="http://schemas.microsoft.com/office/drawing/2014/main" val="1684650534"/>
                    </a:ext>
                  </a:extLst>
                </a:gridCol>
                <a:gridCol w="944281">
                  <a:extLst>
                    <a:ext uri="{9D8B030D-6E8A-4147-A177-3AD203B41FA5}">
                      <a16:colId xmlns:a16="http://schemas.microsoft.com/office/drawing/2014/main" val="2327724490"/>
                    </a:ext>
                  </a:extLst>
                </a:gridCol>
                <a:gridCol w="944281">
                  <a:extLst>
                    <a:ext uri="{9D8B030D-6E8A-4147-A177-3AD203B41FA5}">
                      <a16:colId xmlns:a16="http://schemas.microsoft.com/office/drawing/2014/main" val="2758582287"/>
                    </a:ext>
                  </a:extLst>
                </a:gridCol>
                <a:gridCol w="944281">
                  <a:extLst>
                    <a:ext uri="{9D8B030D-6E8A-4147-A177-3AD203B41FA5}">
                      <a16:colId xmlns:a16="http://schemas.microsoft.com/office/drawing/2014/main" val="3628794866"/>
                    </a:ext>
                  </a:extLst>
                </a:gridCol>
              </a:tblGrid>
              <a:tr h="501691">
                <a:tc>
                  <a:txBody>
                    <a:bodyPr/>
                    <a:lstStyle/>
                    <a:p>
                      <a:r>
                        <a:rPr lang="en-US" sz="1600" b="1" i="0" dirty="0">
                          <a:solidFill>
                            <a:schemeClr val="accent4">
                              <a:lumMod val="50000"/>
                            </a:schemeClr>
                          </a:solidFill>
                          <a:latin typeface="Century Gothic" panose="020B0502020202020204" pitchFamily="34" charset="0"/>
                          <a:cs typeface="Calibri" panose="020F0502020204030204" pitchFamily="34" charset="0"/>
                        </a:rPr>
                        <a:t>IEGP</a:t>
                      </a:r>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gridSpan="2">
                  <a:txBody>
                    <a:bodyPr/>
                    <a:lstStyle/>
                    <a:p>
                      <a:endParaRPr lang="en-GB" sz="1200" b="0" i="0" dirty="0">
                        <a:latin typeface="Century Gothic" panose="020B0502020202020204" pitchFamily="34" charset="0"/>
                        <a:cs typeface="Calibri" panose="020F0502020204030204" pitchFamily="34" charset="0"/>
                      </a:endParaRPr>
                    </a:p>
                  </a:txBody>
                  <a:tcPr>
                    <a:noFill/>
                  </a:tcPr>
                </a:tc>
                <a:tc hMerge="1">
                  <a:txBody>
                    <a:bodyPr/>
                    <a:lstStyle/>
                    <a:p>
                      <a:endParaRPr lang="en-GB" sz="1200">
                        <a:latin typeface="Calibri" panose="020F0502020204030204" pitchFamily="34" charset="0"/>
                        <a:cs typeface="Calibri" panose="020F0502020204030204" pitchFamily="34" charset="0"/>
                      </a:endParaRPr>
                    </a:p>
                  </a:txBody>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tc>
                  <a:txBody>
                    <a:bodyPr/>
                    <a:lstStyle/>
                    <a:p>
                      <a:endParaRPr lang="en-GB" sz="1200" b="0" i="0" dirty="0">
                        <a:latin typeface="Century Gothic" panose="020B0502020202020204" pitchFamily="34" charset="0"/>
                        <a:cs typeface="Calibri" panose="020F0502020204030204" pitchFamily="34" charset="0"/>
                      </a:endParaRPr>
                    </a:p>
                  </a:txBody>
                  <a:tcPr>
                    <a:noFill/>
                  </a:tcPr>
                </a:tc>
                <a:extLst>
                  <a:ext uri="{0D108BD9-81ED-4DB2-BD59-A6C34878D82A}">
                    <a16:rowId xmlns:a16="http://schemas.microsoft.com/office/drawing/2014/main" val="1977959033"/>
                  </a:ext>
                </a:extLst>
              </a:tr>
              <a:tr h="673403">
                <a:tc rowSpan="2">
                  <a:txBody>
                    <a:bodyPr/>
                    <a:lstStyle/>
                    <a:p>
                      <a:r>
                        <a:rPr lang="en-US" sz="1200" b="1" i="0" dirty="0">
                          <a:solidFill>
                            <a:schemeClr val="bg1"/>
                          </a:solidFill>
                          <a:latin typeface="Century Gothic" panose="020B0502020202020204" pitchFamily="34" charset="0"/>
                          <a:cs typeface="Calibri" panose="020F0502020204030204" pitchFamily="34" charset="0"/>
                        </a:rPr>
                        <a:t>Strategic imperative / Strategic link</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1"/>
                    </a:solidFill>
                  </a:tcPr>
                </a:tc>
                <a:tc rowSpan="2">
                  <a:txBody>
                    <a:bodyPr/>
                    <a:lstStyle/>
                    <a:p>
                      <a:r>
                        <a:rPr lang="en-US" sz="1200" b="1" i="0" dirty="0">
                          <a:solidFill>
                            <a:schemeClr val="bg1"/>
                          </a:solidFill>
                          <a:latin typeface="Century Gothic" panose="020B0502020202020204" pitchFamily="34" charset="0"/>
                          <a:cs typeface="Calibri" panose="020F0502020204030204" pitchFamily="34" charset="0"/>
                        </a:rPr>
                        <a:t>Gap description</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1"/>
                    </a:solidFill>
                  </a:tcPr>
                </a:tc>
                <a:tc rowSpan="2">
                  <a:txBody>
                    <a:bodyPr/>
                    <a:lstStyle/>
                    <a:p>
                      <a:r>
                        <a:rPr lang="en-US" sz="1200" b="1" i="0" dirty="0">
                          <a:solidFill>
                            <a:schemeClr val="bg1"/>
                          </a:solidFill>
                          <a:latin typeface="Century Gothic" panose="020B0502020202020204" pitchFamily="34" charset="0"/>
                          <a:cs typeface="Calibri" panose="020F0502020204030204" pitchFamily="34" charset="0"/>
                        </a:rPr>
                        <a:t>Anticipated data use</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1"/>
                    </a:solidFill>
                  </a:tcPr>
                </a:tc>
                <a:tc rowSpan="2">
                  <a:txBody>
                    <a:bodyPr/>
                    <a:lstStyle/>
                    <a:p>
                      <a:r>
                        <a:rPr lang="en-US" sz="1200" b="1" i="0" dirty="0">
                          <a:solidFill>
                            <a:schemeClr val="bg1"/>
                          </a:solidFill>
                          <a:latin typeface="Century Gothic" panose="020B0502020202020204" pitchFamily="34" charset="0"/>
                          <a:cs typeface="Calibri" panose="020F0502020204030204" pitchFamily="34" charset="0"/>
                        </a:rPr>
                        <a:t>Impact of gap </a:t>
                      </a:r>
                      <a:r>
                        <a:rPr lang="en-US" sz="1200" b="1" i="0" u="sng" dirty="0">
                          <a:solidFill>
                            <a:schemeClr val="bg1"/>
                          </a:solidFill>
                          <a:latin typeface="Century Gothic" panose="020B0502020202020204" pitchFamily="34" charset="0"/>
                          <a:cs typeface="Calibri" panose="020F0502020204030204" pitchFamily="34" charset="0"/>
                        </a:rPr>
                        <a:t>not </a:t>
                      </a:r>
                      <a:r>
                        <a:rPr lang="en-US" sz="1200" b="1" i="0" u="none" dirty="0">
                          <a:solidFill>
                            <a:schemeClr val="bg1"/>
                          </a:solidFill>
                          <a:latin typeface="Century Gothic" panose="020B0502020202020204" pitchFamily="34" charset="0"/>
                          <a:cs typeface="Calibri" panose="020F0502020204030204" pitchFamily="34" charset="0"/>
                        </a:rPr>
                        <a:t>being closed</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1"/>
                    </a:solidFill>
                  </a:tcPr>
                </a:tc>
                <a:tc rowSpan="2">
                  <a:txBody>
                    <a:bodyPr/>
                    <a:lstStyle/>
                    <a:p>
                      <a:r>
                        <a:rPr lang="en-US" sz="1200" b="1" i="0" dirty="0">
                          <a:solidFill>
                            <a:schemeClr val="bg1"/>
                          </a:solidFill>
                          <a:latin typeface="Century Gothic" panose="020B0502020202020204" pitchFamily="34" charset="0"/>
                          <a:cs typeface="Calibri" panose="020F0502020204030204" pitchFamily="34" charset="0"/>
                        </a:rPr>
                        <a:t>Target stake-holder</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1"/>
                    </a:solidFill>
                  </a:tcPr>
                </a:tc>
                <a:tc rowSpan="2">
                  <a:txBody>
                    <a:bodyPr/>
                    <a:lstStyle/>
                    <a:p>
                      <a:r>
                        <a:rPr lang="en-US" sz="1200" b="1" i="0" dirty="0">
                          <a:solidFill>
                            <a:schemeClr val="bg1"/>
                          </a:solidFill>
                          <a:latin typeface="Century Gothic" panose="020B0502020202020204" pitchFamily="34" charset="0"/>
                          <a:cs typeface="Calibri" panose="020F0502020204030204" pitchFamily="34" charset="0"/>
                        </a:rPr>
                        <a:t>Priority</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1"/>
                    </a:solidFill>
                  </a:tcPr>
                </a:tc>
                <a:tc gridSpan="4">
                  <a:txBody>
                    <a:bodyPr/>
                    <a:lstStyle/>
                    <a:p>
                      <a:r>
                        <a:rPr lang="en-US" sz="1200" b="1" i="0" dirty="0">
                          <a:solidFill>
                            <a:schemeClr val="bg1"/>
                          </a:solidFill>
                          <a:latin typeface="Century Gothic" panose="020B0502020202020204" pitchFamily="34" charset="0"/>
                          <a:cs typeface="Calibri" panose="020F0502020204030204" pitchFamily="34" charset="0"/>
                        </a:rPr>
                        <a:t>Regional applicability (insert countries as needed)</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2"/>
                    </a:solidFill>
                  </a:tcPr>
                </a:tc>
                <a:tc hMerge="1">
                  <a:txBody>
                    <a:bodyPr/>
                    <a:lstStyle/>
                    <a:p>
                      <a:endParaRPr lang="en-GB" sz="1200" dirty="0">
                        <a:latin typeface="Calibri" panose="020F0502020204030204" pitchFamily="34" charset="0"/>
                        <a:cs typeface="Calibri" panose="020F0502020204030204" pitchFamily="34" charset="0"/>
                      </a:endParaRPr>
                    </a:p>
                  </a:txBody>
                  <a:tcPr>
                    <a:solidFill>
                      <a:schemeClr val="accent2"/>
                    </a:solidFill>
                  </a:tcPr>
                </a:tc>
                <a:tc hMerge="1">
                  <a:txBody>
                    <a:bodyPr/>
                    <a:lstStyle/>
                    <a:p>
                      <a:endParaRPr lang="en-GB"/>
                    </a:p>
                  </a:txBody>
                  <a:tcPr/>
                </a:tc>
                <a:tc hMerge="1">
                  <a:txBody>
                    <a:bodyPr/>
                    <a:lstStyle/>
                    <a:p>
                      <a:endParaRPr lang="en-GB" sz="1200" dirty="0">
                        <a:latin typeface="Calibri" panose="020F0502020204030204" pitchFamily="34" charset="0"/>
                        <a:cs typeface="Calibri" panose="020F0502020204030204" pitchFamily="34" charset="0"/>
                      </a:endParaRPr>
                    </a:p>
                  </a:txBody>
                  <a:tcPr>
                    <a:solidFill>
                      <a:schemeClr val="accent2"/>
                    </a:solidFill>
                  </a:tcPr>
                </a:tc>
                <a:tc rowSpan="2">
                  <a:txBody>
                    <a:bodyPr/>
                    <a:lstStyle/>
                    <a:p>
                      <a:r>
                        <a:rPr lang="en-US" sz="1200" b="1" i="0" dirty="0">
                          <a:solidFill>
                            <a:schemeClr val="bg1"/>
                          </a:solidFill>
                          <a:latin typeface="Century Gothic" panose="020B0502020202020204" pitchFamily="34" charset="0"/>
                          <a:cs typeface="Calibri" panose="020F0502020204030204" pitchFamily="34" charset="0"/>
                        </a:rPr>
                        <a:t>Key objective / Study description</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6"/>
                    </a:solidFill>
                  </a:tcPr>
                </a:tc>
                <a:tc rowSpan="2">
                  <a:txBody>
                    <a:bodyPr/>
                    <a:lstStyle/>
                    <a:p>
                      <a:r>
                        <a:rPr lang="en-US" sz="1200" b="1" i="0" dirty="0">
                          <a:solidFill>
                            <a:schemeClr val="bg1"/>
                          </a:solidFill>
                          <a:latin typeface="Century Gothic" panose="020B0502020202020204" pitchFamily="34" charset="0"/>
                          <a:cs typeface="Calibri" panose="020F0502020204030204" pitchFamily="34" charset="0"/>
                        </a:rPr>
                        <a:t>Key timings (data availability etc.)</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6"/>
                    </a:solidFill>
                  </a:tcPr>
                </a:tc>
                <a:tc rowSpan="2">
                  <a:txBody>
                    <a:bodyPr/>
                    <a:lstStyle/>
                    <a:p>
                      <a:r>
                        <a:rPr lang="en-US" sz="1200" b="1" i="0" dirty="0">
                          <a:solidFill>
                            <a:schemeClr val="bg1"/>
                          </a:solidFill>
                          <a:latin typeface="Century Gothic" panose="020B0502020202020204" pitchFamily="34" charset="0"/>
                          <a:cs typeface="Calibri" panose="020F0502020204030204" pitchFamily="34" charset="0"/>
                        </a:rPr>
                        <a:t>Owner (function)</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6"/>
                    </a:solidFill>
                  </a:tcPr>
                </a:tc>
                <a:tc rowSpan="2">
                  <a:txBody>
                    <a:bodyPr/>
                    <a:lstStyle/>
                    <a:p>
                      <a:r>
                        <a:rPr lang="en-US" sz="1200" b="1" i="0" dirty="0">
                          <a:solidFill>
                            <a:schemeClr val="bg1"/>
                          </a:solidFill>
                          <a:latin typeface="Century Gothic" panose="020B0502020202020204" pitchFamily="34" charset="0"/>
                          <a:cs typeface="Calibri" panose="020F0502020204030204" pitchFamily="34" charset="0"/>
                        </a:rPr>
                        <a:t>Budget</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6"/>
                    </a:solidFill>
                  </a:tcPr>
                </a:tc>
                <a:extLst>
                  <a:ext uri="{0D108BD9-81ED-4DB2-BD59-A6C34878D82A}">
                    <a16:rowId xmlns:a16="http://schemas.microsoft.com/office/drawing/2014/main" val="2489955756"/>
                  </a:ext>
                </a:extLst>
              </a:tr>
              <a:tr h="266007">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a:txBody>
                    <a:bodyPr/>
                    <a:lstStyle/>
                    <a:p>
                      <a:r>
                        <a:rPr lang="en-US" sz="1200" b="1" i="0" dirty="0">
                          <a:solidFill>
                            <a:schemeClr val="bg1"/>
                          </a:solidFill>
                          <a:latin typeface="Century Gothic" panose="020B0502020202020204" pitchFamily="34" charset="0"/>
                          <a:cs typeface="Calibri" panose="020F0502020204030204" pitchFamily="34" charset="0"/>
                        </a:rPr>
                        <a:t>US</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2"/>
                    </a:solidFill>
                  </a:tcPr>
                </a:tc>
                <a:tc hMerge="1">
                  <a:txBody>
                    <a:bodyPr/>
                    <a:lstStyle/>
                    <a:p>
                      <a:r>
                        <a:rPr lang="en-US" sz="1200" dirty="0">
                          <a:latin typeface="Calibri" panose="020F0502020204030204" pitchFamily="34" charset="0"/>
                          <a:cs typeface="Calibri" panose="020F0502020204030204" pitchFamily="34" charset="0"/>
                        </a:rPr>
                        <a:t>EU</a:t>
                      </a:r>
                      <a:endParaRPr lang="en-GB" sz="1200" dirty="0">
                        <a:latin typeface="Calibri" panose="020F0502020204030204" pitchFamily="34" charset="0"/>
                        <a:cs typeface="Calibri" panose="020F0502020204030204" pitchFamily="34" charset="0"/>
                      </a:endParaRPr>
                    </a:p>
                  </a:txBody>
                  <a:tcPr>
                    <a:solidFill>
                      <a:schemeClr val="accent2"/>
                    </a:solidFill>
                  </a:tcPr>
                </a:tc>
                <a:tc>
                  <a:txBody>
                    <a:bodyPr/>
                    <a:lstStyle/>
                    <a:p>
                      <a:r>
                        <a:rPr lang="en-US" sz="1200" b="1" i="0" dirty="0">
                          <a:solidFill>
                            <a:schemeClr val="bg1"/>
                          </a:solidFill>
                          <a:latin typeface="Century Gothic" panose="020B0502020202020204" pitchFamily="34" charset="0"/>
                          <a:cs typeface="Calibri" panose="020F0502020204030204" pitchFamily="34" charset="0"/>
                        </a:rPr>
                        <a:t>EU</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2"/>
                    </a:solidFill>
                  </a:tcPr>
                </a:tc>
                <a:tc>
                  <a:txBody>
                    <a:bodyPr/>
                    <a:lstStyle/>
                    <a:p>
                      <a:r>
                        <a:rPr lang="en-US" sz="1200" b="1" i="0" dirty="0">
                          <a:solidFill>
                            <a:schemeClr val="bg1"/>
                          </a:solidFill>
                          <a:latin typeface="Century Gothic" panose="020B0502020202020204" pitchFamily="34" charset="0"/>
                          <a:cs typeface="Calibri" panose="020F0502020204030204" pitchFamily="34" charset="0"/>
                        </a:rPr>
                        <a:t>APAC</a:t>
                      </a:r>
                      <a:endParaRPr lang="en-GB" sz="1200" b="1" i="0" dirty="0">
                        <a:solidFill>
                          <a:schemeClr val="bg1"/>
                        </a:solidFill>
                        <a:latin typeface="Century Gothic" panose="020B0502020202020204" pitchFamily="34" charset="0"/>
                        <a:cs typeface="Calibri" panose="020F0502020204030204" pitchFamily="34" charset="0"/>
                      </a:endParaRPr>
                    </a:p>
                  </a:txBody>
                  <a:tcPr marL="36000" marR="36000" marT="36000" marB="36000">
                    <a:solidFill>
                      <a:schemeClr val="accent2"/>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631282935"/>
                  </a:ext>
                </a:extLst>
              </a:tr>
              <a:tr h="501691">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gridSpan="2">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hMerge="1">
                  <a:txBody>
                    <a:bodyPr/>
                    <a:lstStyle/>
                    <a:p>
                      <a:endParaRPr lang="en-GB" sz="1200">
                        <a:latin typeface="Calibri" panose="020F050202020403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extLst>
                  <a:ext uri="{0D108BD9-81ED-4DB2-BD59-A6C34878D82A}">
                    <a16:rowId xmlns:a16="http://schemas.microsoft.com/office/drawing/2014/main" val="1748260166"/>
                  </a:ext>
                </a:extLst>
              </a:tr>
              <a:tr h="501691">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gridSpan="2">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hMerge="1">
                  <a:txBody>
                    <a:bodyPr/>
                    <a:lstStyle/>
                    <a:p>
                      <a:endParaRPr lang="en-GB" sz="1200">
                        <a:latin typeface="Calibri" panose="020F050202020403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extLst>
                  <a:ext uri="{0D108BD9-81ED-4DB2-BD59-A6C34878D82A}">
                    <a16:rowId xmlns:a16="http://schemas.microsoft.com/office/drawing/2014/main" val="218201131"/>
                  </a:ext>
                </a:extLst>
              </a:tr>
              <a:tr h="501691">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gridSpan="2">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hMerge="1">
                  <a:txBody>
                    <a:bodyPr/>
                    <a:lstStyle/>
                    <a:p>
                      <a:endParaRPr lang="en-GB" sz="1200">
                        <a:latin typeface="Calibri" panose="020F050202020403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extLst>
                  <a:ext uri="{0D108BD9-81ED-4DB2-BD59-A6C34878D82A}">
                    <a16:rowId xmlns:a16="http://schemas.microsoft.com/office/drawing/2014/main" val="205321084"/>
                  </a:ext>
                </a:extLst>
              </a:tr>
              <a:tr h="501691">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3">
                        <a:lumMod val="20000"/>
                        <a:lumOff val="80000"/>
                      </a:schemeClr>
                    </a:solidFill>
                  </a:tcPr>
                </a:tc>
                <a:tc gridSpan="2">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hMerge="1">
                  <a:txBody>
                    <a:bodyPr/>
                    <a:lstStyle/>
                    <a:p>
                      <a:endParaRPr lang="en-GB" sz="1200">
                        <a:latin typeface="Calibri" panose="020F050202020403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2">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tc>
                  <a:txBody>
                    <a:bodyPr/>
                    <a:lstStyle/>
                    <a:p>
                      <a:endParaRPr lang="en-GB" sz="1200" b="0" i="0" dirty="0">
                        <a:latin typeface="Century Gothic" panose="020B0502020202020204" pitchFamily="34" charset="0"/>
                        <a:cs typeface="Calibri" panose="020F0502020204030204" pitchFamily="34" charset="0"/>
                      </a:endParaRPr>
                    </a:p>
                  </a:txBody>
                  <a:tcPr>
                    <a:solidFill>
                      <a:schemeClr val="accent6">
                        <a:lumMod val="20000"/>
                        <a:lumOff val="80000"/>
                      </a:schemeClr>
                    </a:solidFill>
                  </a:tcPr>
                </a:tc>
                <a:extLst>
                  <a:ext uri="{0D108BD9-81ED-4DB2-BD59-A6C34878D82A}">
                    <a16:rowId xmlns:a16="http://schemas.microsoft.com/office/drawing/2014/main" val="2776329631"/>
                  </a:ext>
                </a:extLst>
              </a:tr>
            </a:tbl>
          </a:graphicData>
        </a:graphic>
      </p:graphicFrame>
      <p:sp>
        <p:nvSpPr>
          <p:cNvPr id="4" name="Rectangle 3">
            <a:extLst>
              <a:ext uri="{FF2B5EF4-FFF2-40B4-BE49-F238E27FC236}">
                <a16:creationId xmlns:a16="http://schemas.microsoft.com/office/drawing/2014/main" id="{F95A6823-B9DA-D4E4-0F52-CAAA78E9ECF7}"/>
              </a:ext>
            </a:extLst>
          </p:cNvPr>
          <p:cNvSpPr/>
          <p:nvPr/>
        </p:nvSpPr>
        <p:spPr>
          <a:xfrm>
            <a:off x="2435088"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Define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49628E6-25CA-E077-6E97-C5299CB1AC78}"/>
              </a:ext>
            </a:extLst>
          </p:cNvPr>
          <p:cNvSpPr/>
          <p:nvPr/>
        </p:nvSpPr>
        <p:spPr>
          <a:xfrm>
            <a:off x="4870175" y="1427714"/>
            <a:ext cx="2448000" cy="396000"/>
          </a:xfrm>
          <a:prstGeom prst="rect">
            <a:avLst/>
          </a:prstGeom>
          <a:solidFill>
            <a:schemeClr val="accent1"/>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cs typeface="Calibri" panose="020F0502020204030204" pitchFamily="34" charset="0"/>
              </a:rPr>
              <a:t>Design</a:t>
            </a:r>
            <a:endParaRPr lang="en-GB" dirty="0">
              <a:solidFill>
                <a:schemeClr val="bg1"/>
              </a:solidFill>
              <a:latin typeface="Century Gothic" panose="020B050202020202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EC6707D-313E-D055-85EA-B715DE224D19}"/>
              </a:ext>
            </a:extLst>
          </p:cNvPr>
          <p:cNvSpPr/>
          <p:nvPr/>
        </p:nvSpPr>
        <p:spPr>
          <a:xfrm>
            <a:off x="7305262"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Execute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AF4B971-3FE2-71AC-55B2-B9476B9CD072}"/>
              </a:ext>
            </a:extLst>
          </p:cNvPr>
          <p:cNvSpPr/>
          <p:nvPr/>
        </p:nvSpPr>
        <p:spPr>
          <a:xfrm>
            <a:off x="9740349"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Review</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8B8DA7C1-554F-7F5D-6F5C-9B5FA227AF64}"/>
              </a:ext>
            </a:extLst>
          </p:cNvPr>
          <p:cNvSpPr/>
          <p:nvPr/>
        </p:nvSpPr>
        <p:spPr>
          <a:xfrm>
            <a:off x="1"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Prepare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84783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3D rendering of game pieces tied together with a rope">
            <a:extLst>
              <a:ext uri="{FF2B5EF4-FFF2-40B4-BE49-F238E27FC236}">
                <a16:creationId xmlns:a16="http://schemas.microsoft.com/office/drawing/2014/main" id="{8A568F08-8AFD-BE27-26C6-35FCC0755461}"/>
              </a:ext>
            </a:extLst>
          </p:cNvPr>
          <p:cNvPicPr>
            <a:picLocks noChangeAspect="1"/>
          </p:cNvPicPr>
          <p:nvPr/>
        </p:nvPicPr>
        <p:blipFill rotWithShape="1">
          <a:blip r:embed="rId2" cstate="print">
            <a:duotone>
              <a:prstClr val="black"/>
              <a:schemeClr val="accent4">
                <a:tint val="45000"/>
                <a:satMod val="400000"/>
              </a:schemeClr>
            </a:duotone>
            <a:alphaModFix/>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6475" t="29323" r="1683" b="2559"/>
          <a:stretch/>
        </p:blipFill>
        <p:spPr>
          <a:xfrm flipH="1">
            <a:off x="3483032" y="1823713"/>
            <a:ext cx="8722403" cy="4852063"/>
          </a:xfrm>
          <a:prstGeom prst="rect">
            <a:avLst/>
          </a:prstGeom>
        </p:spPr>
      </p:pic>
      <p:sp>
        <p:nvSpPr>
          <p:cNvPr id="11" name="Freeform: Shape 19">
            <a:extLst>
              <a:ext uri="{FF2B5EF4-FFF2-40B4-BE49-F238E27FC236}">
                <a16:creationId xmlns:a16="http://schemas.microsoft.com/office/drawing/2014/main" id="{C3690371-9FD2-B9BA-A843-A45E9739F891}"/>
              </a:ext>
            </a:extLst>
          </p:cNvPr>
          <p:cNvSpPr/>
          <p:nvPr/>
        </p:nvSpPr>
        <p:spPr>
          <a:xfrm flipH="1" flipV="1">
            <a:off x="-6" y="1414911"/>
            <a:ext cx="7363327" cy="5260866"/>
          </a:xfrm>
          <a:custGeom>
            <a:avLst/>
            <a:gdLst>
              <a:gd name="connsiteX0" fmla="*/ 8191099 w 8191099"/>
              <a:gd name="connsiteY0" fmla="*/ 0 h 5274644"/>
              <a:gd name="connsiteX1" fmla="*/ 3205212 w 8191099"/>
              <a:gd name="connsiteY1" fmla="*/ 0 h 5274644"/>
              <a:gd name="connsiteX2" fmla="*/ 0 w 8191099"/>
              <a:gd name="connsiteY2" fmla="*/ 5274644 h 5274644"/>
              <a:gd name="connsiteX3" fmla="*/ 8191099 w 8191099"/>
              <a:gd name="connsiteY3" fmla="*/ 5274644 h 5274644"/>
              <a:gd name="connsiteX4" fmla="*/ 8191099 w 8191099"/>
              <a:gd name="connsiteY4" fmla="*/ 0 h 5274644"/>
              <a:gd name="connsiteX0" fmla="*/ 8932618 w 8932618"/>
              <a:gd name="connsiteY0" fmla="*/ 0 h 5274644"/>
              <a:gd name="connsiteX1" fmla="*/ 3946731 w 8932618"/>
              <a:gd name="connsiteY1" fmla="*/ 0 h 5274644"/>
              <a:gd name="connsiteX2" fmla="*/ 0 w 8932618"/>
              <a:gd name="connsiteY2" fmla="*/ 5274644 h 5274644"/>
              <a:gd name="connsiteX3" fmla="*/ 8932618 w 8932618"/>
              <a:gd name="connsiteY3" fmla="*/ 5274644 h 5274644"/>
              <a:gd name="connsiteX4" fmla="*/ 8932618 w 8932618"/>
              <a:gd name="connsiteY4" fmla="*/ 0 h 52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618" h="5274644">
                <a:moveTo>
                  <a:pt x="8932618" y="0"/>
                </a:moveTo>
                <a:lnTo>
                  <a:pt x="3946731" y="0"/>
                </a:lnTo>
                <a:lnTo>
                  <a:pt x="0" y="5274644"/>
                </a:lnTo>
                <a:lnTo>
                  <a:pt x="8932618" y="5274644"/>
                </a:lnTo>
                <a:lnTo>
                  <a:pt x="893261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Footer Placeholder 2">
            <a:extLst>
              <a:ext uri="{FF2B5EF4-FFF2-40B4-BE49-F238E27FC236}">
                <a16:creationId xmlns:a16="http://schemas.microsoft.com/office/drawing/2014/main" id="{0B6F2341-6295-08C4-B332-6FB9FEBE9ECD}"/>
              </a:ext>
            </a:extLst>
          </p:cNvPr>
          <p:cNvSpPr txBox="1">
            <a:spLocks/>
          </p:cNvSpPr>
          <p:nvPr/>
        </p:nvSpPr>
        <p:spPr>
          <a:xfrm>
            <a:off x="371424" y="6267846"/>
            <a:ext cx="38608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l">
              <a:defRPr/>
            </a:pPr>
            <a:r>
              <a:rPr lang="en-US" sz="1000" dirty="0"/>
              <a:t>Medical Affairs Professional Society | 2023</a:t>
            </a:r>
          </a:p>
        </p:txBody>
      </p:sp>
      <p:sp>
        <p:nvSpPr>
          <p:cNvPr id="2" name="Title 1">
            <a:extLst>
              <a:ext uri="{FF2B5EF4-FFF2-40B4-BE49-F238E27FC236}">
                <a16:creationId xmlns:a16="http://schemas.microsoft.com/office/drawing/2014/main" id="{A8659CDD-7963-3566-D514-D8A5E15C0F96}"/>
              </a:ext>
            </a:extLst>
          </p:cNvPr>
          <p:cNvSpPr>
            <a:spLocks noGrp="1"/>
          </p:cNvSpPr>
          <p:nvPr>
            <p:ph type="title"/>
          </p:nvPr>
        </p:nvSpPr>
        <p:spPr/>
        <p:txBody>
          <a:bodyPr/>
          <a:lstStyle/>
          <a:p>
            <a:r>
              <a:rPr lang="en-GB" dirty="0"/>
              <a:t>Process Flow</a:t>
            </a:r>
          </a:p>
        </p:txBody>
      </p:sp>
      <p:sp>
        <p:nvSpPr>
          <p:cNvPr id="3" name="TextBox 2">
            <a:extLst>
              <a:ext uri="{FF2B5EF4-FFF2-40B4-BE49-F238E27FC236}">
                <a16:creationId xmlns:a16="http://schemas.microsoft.com/office/drawing/2014/main" id="{6A77D5A0-B77C-CA61-3775-9F6F93EFDF2C}"/>
              </a:ext>
            </a:extLst>
          </p:cNvPr>
          <p:cNvSpPr txBox="1"/>
          <p:nvPr/>
        </p:nvSpPr>
        <p:spPr>
          <a:xfrm>
            <a:off x="708454" y="2384537"/>
            <a:ext cx="2481770" cy="461665"/>
          </a:xfrm>
          <a:prstGeom prst="rect">
            <a:avLst/>
          </a:prstGeom>
          <a:noFill/>
        </p:spPr>
        <p:txBody>
          <a:bodyPr wrap="none" rtlCol="0">
            <a:spAutoFit/>
          </a:bodyPr>
          <a:lstStyle/>
          <a:p>
            <a:r>
              <a:rPr lang="en-US" sz="2400" b="1" dirty="0">
                <a:solidFill>
                  <a:schemeClr val="accent1"/>
                </a:solidFill>
                <a:latin typeface="Century Gothic" panose="020B0502020202020204" pitchFamily="34" charset="0"/>
              </a:rPr>
              <a:t>Step 5: Execute</a:t>
            </a:r>
            <a:endParaRPr lang="en-GB" sz="2400" b="1" dirty="0">
              <a:solidFill>
                <a:schemeClr val="accent1"/>
              </a:solidFill>
              <a:latin typeface="Century Gothic" panose="020B0502020202020204" pitchFamily="34" charset="0"/>
            </a:endParaRPr>
          </a:p>
        </p:txBody>
      </p:sp>
      <p:sp>
        <p:nvSpPr>
          <p:cNvPr id="4" name="Rectangle 3">
            <a:extLst>
              <a:ext uri="{FF2B5EF4-FFF2-40B4-BE49-F238E27FC236}">
                <a16:creationId xmlns:a16="http://schemas.microsoft.com/office/drawing/2014/main" id="{E2690128-72CB-7C2E-8862-6EF495E404DF}"/>
              </a:ext>
            </a:extLst>
          </p:cNvPr>
          <p:cNvSpPr/>
          <p:nvPr/>
        </p:nvSpPr>
        <p:spPr>
          <a:xfrm>
            <a:off x="2435088"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Define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D90BEA0C-AD99-9F69-F3EE-B16D9DC92F7A}"/>
              </a:ext>
            </a:extLst>
          </p:cNvPr>
          <p:cNvSpPr/>
          <p:nvPr/>
        </p:nvSpPr>
        <p:spPr>
          <a:xfrm>
            <a:off x="4870175" y="1427714"/>
            <a:ext cx="2448000" cy="396000"/>
          </a:xfrm>
          <a:prstGeom prst="rect">
            <a:avLst/>
          </a:prstGeom>
          <a:solidFill>
            <a:srgbClr val="E7F5EC"/>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Design</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5C6E91A-9624-2740-1C52-2553A7697785}"/>
              </a:ext>
            </a:extLst>
          </p:cNvPr>
          <p:cNvSpPr/>
          <p:nvPr/>
        </p:nvSpPr>
        <p:spPr>
          <a:xfrm>
            <a:off x="7305262" y="1427714"/>
            <a:ext cx="2448000" cy="396000"/>
          </a:xfrm>
          <a:prstGeom prst="rect">
            <a:avLst/>
          </a:prstGeom>
          <a:solidFill>
            <a:schemeClr val="accent1"/>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Century Gothic" panose="020B0502020202020204" pitchFamily="34" charset="0"/>
                <a:cs typeface="Calibri" panose="020F0502020204030204" pitchFamily="34" charset="0"/>
              </a:rPr>
              <a:t>Execute</a:t>
            </a:r>
            <a:endParaRPr lang="en-GB" b="1" dirty="0">
              <a:solidFill>
                <a:schemeClr val="bg1"/>
              </a:solidFill>
              <a:latin typeface="Century Gothic" panose="020B0502020202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22D44BB-EE6A-DFAD-4E50-312824C31AF3}"/>
              </a:ext>
            </a:extLst>
          </p:cNvPr>
          <p:cNvSpPr/>
          <p:nvPr/>
        </p:nvSpPr>
        <p:spPr>
          <a:xfrm>
            <a:off x="9740349"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Review</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5D81E57-0D9C-0EAB-64D9-C9FE86276A23}"/>
              </a:ext>
            </a:extLst>
          </p:cNvPr>
          <p:cNvSpPr/>
          <p:nvPr/>
        </p:nvSpPr>
        <p:spPr>
          <a:xfrm>
            <a:off x="1"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Prepare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BE7060AA-34D1-3CAB-5963-95EC90CA312B}"/>
              </a:ext>
            </a:extLst>
          </p:cNvPr>
          <p:cNvSpPr/>
          <p:nvPr/>
        </p:nvSpPr>
        <p:spPr>
          <a:xfrm>
            <a:off x="708454" y="3272918"/>
            <a:ext cx="5187521" cy="1477761"/>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00" b="1" dirty="0">
                <a:solidFill>
                  <a:schemeClr val="accent4">
                    <a:lumMod val="50000"/>
                  </a:schemeClr>
                </a:solidFill>
                <a:latin typeface="Century Gothic" panose="020B0502020202020204" pitchFamily="34" charset="0"/>
                <a:cs typeface="Calibri" panose="020F0502020204030204" pitchFamily="34" charset="0"/>
              </a:rPr>
              <a:t>Evidence generation &amp; dissemination</a:t>
            </a:r>
            <a:endParaRPr lang="en-GB" sz="1800" b="1" dirty="0">
              <a:solidFill>
                <a:schemeClr val="accent4">
                  <a:lumMod val="50000"/>
                </a:schemeClr>
              </a:solidFill>
              <a:latin typeface="Century Gothic" panose="020B0502020202020204" pitchFamily="34" charset="0"/>
              <a:cs typeface="Calibri" panose="020F0502020204030204" pitchFamily="34" charset="0"/>
            </a:endParaRPr>
          </a:p>
          <a:p>
            <a:pPr algn="l" defTabSz="457200" rtl="0" eaLnBrk="1" latinLnBrk="0" hangingPunct="1"/>
            <a:endParaRPr lang="en-US" sz="1800" kern="1200" dirty="0">
              <a:solidFill>
                <a:schemeClr val="accent4">
                  <a:lumMod val="50000"/>
                </a:schemeClr>
              </a:solidFill>
              <a:latin typeface="Century Gothic" panose="020B0502020202020204" pitchFamily="34" charset="0"/>
              <a:ea typeface="+mn-ea"/>
              <a:cs typeface="Calibri" panose="020F0502020204030204" pitchFamily="34" charset="0"/>
            </a:endParaRPr>
          </a:p>
          <a:p>
            <a:pPr marL="285750" indent="-285750" algn="l" defTabSz="457200" rtl="0" eaLnBrk="1" latinLnBrk="0" hangingPunct="1">
              <a:buFont typeface="Arial" panose="020B0604020202020204" pitchFamily="34" charset="0"/>
              <a:buChar char="•"/>
            </a:pPr>
            <a:r>
              <a:rPr lang="en-US" sz="1400" kern="1200" dirty="0">
                <a:solidFill>
                  <a:schemeClr val="accent4">
                    <a:lumMod val="50000"/>
                  </a:schemeClr>
                </a:solidFill>
                <a:latin typeface="Century Gothic" panose="020B0502020202020204" pitchFamily="34" charset="0"/>
                <a:ea typeface="+mn-ea"/>
                <a:cs typeface="Calibri" panose="020F0502020204030204" pitchFamily="34" charset="0"/>
              </a:rPr>
              <a:t>Share plan with functions &amp; affiliates for execution</a:t>
            </a:r>
          </a:p>
          <a:p>
            <a:pPr marL="285750" indent="-285750" algn="l" defTabSz="457200" rtl="0" eaLnBrk="1" latinLnBrk="0" hangingPunct="1">
              <a:buFont typeface="Arial" panose="020B0604020202020204" pitchFamily="34" charset="0"/>
              <a:buChar char="•"/>
            </a:pPr>
            <a:r>
              <a:rPr lang="en-US" sz="1400" kern="1200" dirty="0">
                <a:solidFill>
                  <a:schemeClr val="accent4">
                    <a:lumMod val="50000"/>
                  </a:schemeClr>
                </a:solidFill>
                <a:latin typeface="Century Gothic" panose="020B0502020202020204" pitchFamily="34" charset="0"/>
                <a:ea typeface="+mn-ea"/>
                <a:cs typeface="Calibri" panose="020F0502020204030204" pitchFamily="34" charset="0"/>
              </a:rPr>
              <a:t>Expand to communication planning</a:t>
            </a:r>
          </a:p>
        </p:txBody>
      </p:sp>
    </p:spTree>
    <p:extLst>
      <p:ext uri="{BB962C8B-B14F-4D97-AF65-F5344CB8AC3E}">
        <p14:creationId xmlns:p14="http://schemas.microsoft.com/office/powerpoint/2010/main" val="18097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rtoon checklist and pencil">
            <a:extLst>
              <a:ext uri="{FF2B5EF4-FFF2-40B4-BE49-F238E27FC236}">
                <a16:creationId xmlns:a16="http://schemas.microsoft.com/office/drawing/2014/main" id="{0073EBD8-1F9C-02B1-49D6-1C4B42244AA6}"/>
              </a:ext>
            </a:extLst>
          </p:cNvPr>
          <p:cNvPicPr>
            <a:picLocks noChangeAspect="1"/>
          </p:cNvPicPr>
          <p:nvPr/>
        </p:nvPicPr>
        <p:blipFill rotWithShape="1">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10552" t="14093" r="11511" b="17516"/>
          <a:stretch/>
        </p:blipFill>
        <p:spPr>
          <a:xfrm>
            <a:off x="2859578" y="1834798"/>
            <a:ext cx="9347433" cy="4840979"/>
          </a:xfrm>
          <a:prstGeom prst="rect">
            <a:avLst/>
          </a:prstGeom>
        </p:spPr>
      </p:pic>
      <p:sp>
        <p:nvSpPr>
          <p:cNvPr id="6" name="Freeform: Shape 19">
            <a:extLst>
              <a:ext uri="{FF2B5EF4-FFF2-40B4-BE49-F238E27FC236}">
                <a16:creationId xmlns:a16="http://schemas.microsoft.com/office/drawing/2014/main" id="{B8107079-32FE-9F84-60F2-84F1F452D142}"/>
              </a:ext>
            </a:extLst>
          </p:cNvPr>
          <p:cNvSpPr/>
          <p:nvPr/>
        </p:nvSpPr>
        <p:spPr>
          <a:xfrm flipH="1" flipV="1">
            <a:off x="-6" y="1414911"/>
            <a:ext cx="7363327" cy="5260866"/>
          </a:xfrm>
          <a:custGeom>
            <a:avLst/>
            <a:gdLst>
              <a:gd name="connsiteX0" fmla="*/ 8191099 w 8191099"/>
              <a:gd name="connsiteY0" fmla="*/ 0 h 5274644"/>
              <a:gd name="connsiteX1" fmla="*/ 3205212 w 8191099"/>
              <a:gd name="connsiteY1" fmla="*/ 0 h 5274644"/>
              <a:gd name="connsiteX2" fmla="*/ 0 w 8191099"/>
              <a:gd name="connsiteY2" fmla="*/ 5274644 h 5274644"/>
              <a:gd name="connsiteX3" fmla="*/ 8191099 w 8191099"/>
              <a:gd name="connsiteY3" fmla="*/ 5274644 h 5274644"/>
              <a:gd name="connsiteX4" fmla="*/ 8191099 w 8191099"/>
              <a:gd name="connsiteY4" fmla="*/ 0 h 5274644"/>
              <a:gd name="connsiteX0" fmla="*/ 8932618 w 8932618"/>
              <a:gd name="connsiteY0" fmla="*/ 0 h 5274644"/>
              <a:gd name="connsiteX1" fmla="*/ 3946731 w 8932618"/>
              <a:gd name="connsiteY1" fmla="*/ 0 h 5274644"/>
              <a:gd name="connsiteX2" fmla="*/ 0 w 8932618"/>
              <a:gd name="connsiteY2" fmla="*/ 5274644 h 5274644"/>
              <a:gd name="connsiteX3" fmla="*/ 8932618 w 8932618"/>
              <a:gd name="connsiteY3" fmla="*/ 5274644 h 5274644"/>
              <a:gd name="connsiteX4" fmla="*/ 8932618 w 8932618"/>
              <a:gd name="connsiteY4" fmla="*/ 0 h 52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618" h="5274644">
                <a:moveTo>
                  <a:pt x="8932618" y="0"/>
                </a:moveTo>
                <a:lnTo>
                  <a:pt x="3946731" y="0"/>
                </a:lnTo>
                <a:lnTo>
                  <a:pt x="0" y="5274644"/>
                </a:lnTo>
                <a:lnTo>
                  <a:pt x="8932618" y="5274644"/>
                </a:lnTo>
                <a:lnTo>
                  <a:pt x="893261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Footer Placeholder 2">
            <a:extLst>
              <a:ext uri="{FF2B5EF4-FFF2-40B4-BE49-F238E27FC236}">
                <a16:creationId xmlns:a16="http://schemas.microsoft.com/office/drawing/2014/main" id="{CBFB8D3B-596D-4147-A64C-1D07E2F8E3D7}"/>
              </a:ext>
            </a:extLst>
          </p:cNvPr>
          <p:cNvSpPr txBox="1">
            <a:spLocks/>
          </p:cNvSpPr>
          <p:nvPr/>
        </p:nvSpPr>
        <p:spPr>
          <a:xfrm>
            <a:off x="371424" y="6267846"/>
            <a:ext cx="38608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l">
              <a:defRPr/>
            </a:pPr>
            <a:r>
              <a:rPr lang="en-US" sz="1000" dirty="0"/>
              <a:t>Medical Affairs Professional Society | 2023</a:t>
            </a:r>
          </a:p>
        </p:txBody>
      </p:sp>
      <p:sp>
        <p:nvSpPr>
          <p:cNvPr id="2" name="Title 1">
            <a:extLst>
              <a:ext uri="{FF2B5EF4-FFF2-40B4-BE49-F238E27FC236}">
                <a16:creationId xmlns:a16="http://schemas.microsoft.com/office/drawing/2014/main" id="{A8659CDD-7963-3566-D514-D8A5E15C0F96}"/>
              </a:ext>
            </a:extLst>
          </p:cNvPr>
          <p:cNvSpPr>
            <a:spLocks noGrp="1"/>
          </p:cNvSpPr>
          <p:nvPr>
            <p:ph type="title"/>
          </p:nvPr>
        </p:nvSpPr>
        <p:spPr/>
        <p:txBody>
          <a:bodyPr/>
          <a:lstStyle/>
          <a:p>
            <a:r>
              <a:rPr lang="en-GB" dirty="0"/>
              <a:t>Process Flow</a:t>
            </a:r>
          </a:p>
        </p:txBody>
      </p:sp>
      <p:sp>
        <p:nvSpPr>
          <p:cNvPr id="3" name="TextBox 2">
            <a:extLst>
              <a:ext uri="{FF2B5EF4-FFF2-40B4-BE49-F238E27FC236}">
                <a16:creationId xmlns:a16="http://schemas.microsoft.com/office/drawing/2014/main" id="{6A77D5A0-B77C-CA61-3775-9F6F93EFDF2C}"/>
              </a:ext>
            </a:extLst>
          </p:cNvPr>
          <p:cNvSpPr txBox="1"/>
          <p:nvPr/>
        </p:nvSpPr>
        <p:spPr>
          <a:xfrm>
            <a:off x="708454" y="2384537"/>
            <a:ext cx="2353529" cy="461665"/>
          </a:xfrm>
          <a:prstGeom prst="rect">
            <a:avLst/>
          </a:prstGeom>
          <a:noFill/>
        </p:spPr>
        <p:txBody>
          <a:bodyPr wrap="none" rtlCol="0">
            <a:spAutoFit/>
          </a:bodyPr>
          <a:lstStyle/>
          <a:p>
            <a:r>
              <a:rPr lang="en-US" sz="2400" b="1" dirty="0">
                <a:solidFill>
                  <a:schemeClr val="accent1"/>
                </a:solidFill>
                <a:latin typeface="Century Gothic" panose="020B0502020202020204" pitchFamily="34" charset="0"/>
              </a:rPr>
              <a:t>Step 6: Review</a:t>
            </a:r>
            <a:endParaRPr lang="en-GB" sz="2400" b="1" dirty="0">
              <a:solidFill>
                <a:schemeClr val="accent1"/>
              </a:solidFill>
              <a:latin typeface="Century Gothic" panose="020B0502020202020204" pitchFamily="34" charset="0"/>
            </a:endParaRPr>
          </a:p>
        </p:txBody>
      </p:sp>
      <p:sp>
        <p:nvSpPr>
          <p:cNvPr id="4" name="Rectangle 3">
            <a:extLst>
              <a:ext uri="{FF2B5EF4-FFF2-40B4-BE49-F238E27FC236}">
                <a16:creationId xmlns:a16="http://schemas.microsoft.com/office/drawing/2014/main" id="{66CB5E03-36FB-50F4-728A-AE18B260E207}"/>
              </a:ext>
            </a:extLst>
          </p:cNvPr>
          <p:cNvSpPr/>
          <p:nvPr/>
        </p:nvSpPr>
        <p:spPr>
          <a:xfrm>
            <a:off x="2435088"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Define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A654751-682E-62E3-6E7F-15CBF00DAFA2}"/>
              </a:ext>
            </a:extLst>
          </p:cNvPr>
          <p:cNvSpPr/>
          <p:nvPr/>
        </p:nvSpPr>
        <p:spPr>
          <a:xfrm>
            <a:off x="4870175" y="1427714"/>
            <a:ext cx="2448000" cy="396000"/>
          </a:xfrm>
          <a:prstGeom prst="rect">
            <a:avLst/>
          </a:prstGeom>
          <a:solidFill>
            <a:srgbClr val="E7F5EC"/>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Design</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22E6FD0-7628-8BF8-0DA6-6690E31724C7}"/>
              </a:ext>
            </a:extLst>
          </p:cNvPr>
          <p:cNvSpPr/>
          <p:nvPr/>
        </p:nvSpPr>
        <p:spPr>
          <a:xfrm>
            <a:off x="7305262" y="1427714"/>
            <a:ext cx="2448000" cy="396000"/>
          </a:xfrm>
          <a:prstGeom prst="rect">
            <a:avLst/>
          </a:prstGeom>
          <a:solidFill>
            <a:srgbClr val="E7F5EC"/>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Execute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953AC81-C7CF-F084-2D12-D3BD53D5776B}"/>
              </a:ext>
            </a:extLst>
          </p:cNvPr>
          <p:cNvSpPr/>
          <p:nvPr/>
        </p:nvSpPr>
        <p:spPr>
          <a:xfrm>
            <a:off x="9740349" y="1427714"/>
            <a:ext cx="2448000" cy="396000"/>
          </a:xfrm>
          <a:prstGeom prst="rect">
            <a:avLst/>
          </a:prstGeom>
          <a:solidFill>
            <a:schemeClr val="accent1"/>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Century Gothic" panose="020B0502020202020204" pitchFamily="34" charset="0"/>
                <a:cs typeface="Calibri" panose="020F0502020204030204" pitchFamily="34" charset="0"/>
              </a:rPr>
              <a:t>Review</a:t>
            </a:r>
            <a:endParaRPr lang="en-GB" b="1" dirty="0">
              <a:solidFill>
                <a:schemeClr val="bg1"/>
              </a:solidFill>
              <a:latin typeface="Century Gothic" panose="020B0502020202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62037218-190B-2098-BEBB-DEC2E1307448}"/>
              </a:ext>
            </a:extLst>
          </p:cNvPr>
          <p:cNvSpPr/>
          <p:nvPr/>
        </p:nvSpPr>
        <p:spPr>
          <a:xfrm>
            <a:off x="1" y="1427714"/>
            <a:ext cx="2448000" cy="396000"/>
          </a:xfrm>
          <a:prstGeom prst="rect">
            <a:avLst/>
          </a:prstGeom>
          <a:solidFill>
            <a:srgbClr val="E5F3EA"/>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3">
                    <a:lumMod val="60000"/>
                    <a:lumOff val="40000"/>
                  </a:schemeClr>
                </a:solidFill>
                <a:latin typeface="Century Gothic" panose="020B0502020202020204" pitchFamily="34" charset="0"/>
                <a:cs typeface="Calibri" panose="020F0502020204030204" pitchFamily="34" charset="0"/>
              </a:rPr>
              <a:t>Prepare</a:t>
            </a:r>
            <a:endParaRPr lang="en-GB" dirty="0">
              <a:solidFill>
                <a:schemeClr val="accent3">
                  <a:lumMod val="60000"/>
                  <a:lumOff val="40000"/>
                </a:schemeClr>
              </a:solidFill>
              <a:latin typeface="Century Gothic" panose="020B050202020202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BE7060AA-34D1-3CAB-5963-95EC90CA312B}"/>
              </a:ext>
            </a:extLst>
          </p:cNvPr>
          <p:cNvSpPr/>
          <p:nvPr/>
        </p:nvSpPr>
        <p:spPr>
          <a:xfrm>
            <a:off x="708455" y="3429000"/>
            <a:ext cx="4414690" cy="1498624"/>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mn-ea"/>
                <a:cs typeface="Calibri" panose="020F0502020204030204" pitchFamily="34" charset="0"/>
              </a:rPr>
              <a:t>Ensure regular check-ins to ratify IEP</a:t>
            </a:r>
            <a:endParaRPr kumimoji="0" lang="en-GB" sz="1800" b="1"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mn-ea"/>
              <a:cs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mn-ea"/>
              <a:cs typeface="Calibri" panose="020F0502020204030204" pitchFamily="34"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mn-ea"/>
                <a:cs typeface="Calibri" panose="020F0502020204030204" pitchFamily="34" charset="0"/>
              </a:rPr>
              <a:t>Set the cycle for regular review and update by IEP core team (e.g., every 6 months unless key external event)</a:t>
            </a:r>
          </a:p>
        </p:txBody>
      </p:sp>
    </p:spTree>
    <p:extLst>
      <p:ext uri="{BB962C8B-B14F-4D97-AF65-F5344CB8AC3E}">
        <p14:creationId xmlns:p14="http://schemas.microsoft.com/office/powerpoint/2010/main" val="273764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9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A6F2C2-71D0-6FCD-90F7-71C5C7F42D4E}"/>
              </a:ext>
            </a:extLst>
          </p:cNvPr>
          <p:cNvPicPr>
            <a:picLocks noChangeAspect="1"/>
          </p:cNvPicPr>
          <p:nvPr/>
        </p:nvPicPr>
        <p:blipFill>
          <a:blip r:embed="rId2" cstate="print">
            <a:extLst>
              <a:ext uri="{28A0092B-C50C-407E-A947-70E740481C1C}">
                <a14:useLocalDpi xmlns:a14="http://schemas.microsoft.com/office/drawing/2010/main"/>
              </a:ext>
            </a:extLst>
          </a:blip>
          <a:srcRect t="2640" b="2640"/>
          <a:stretch/>
        </p:blipFill>
        <p:spPr>
          <a:xfrm flipH="1">
            <a:off x="3860797" y="1414911"/>
            <a:ext cx="8331203" cy="5260866"/>
          </a:xfrm>
          <a:prstGeom prst="rect">
            <a:avLst/>
          </a:prstGeom>
        </p:spPr>
      </p:pic>
      <p:sp>
        <p:nvSpPr>
          <p:cNvPr id="9" name="Freeform: Shape 19">
            <a:extLst>
              <a:ext uri="{FF2B5EF4-FFF2-40B4-BE49-F238E27FC236}">
                <a16:creationId xmlns:a16="http://schemas.microsoft.com/office/drawing/2014/main" id="{D6B71B96-23B4-5FCA-3107-723B75C1853D}"/>
              </a:ext>
            </a:extLst>
          </p:cNvPr>
          <p:cNvSpPr/>
          <p:nvPr/>
        </p:nvSpPr>
        <p:spPr>
          <a:xfrm flipH="1" flipV="1">
            <a:off x="-6" y="1414911"/>
            <a:ext cx="7363327" cy="5260866"/>
          </a:xfrm>
          <a:custGeom>
            <a:avLst/>
            <a:gdLst>
              <a:gd name="connsiteX0" fmla="*/ 8191099 w 8191099"/>
              <a:gd name="connsiteY0" fmla="*/ 0 h 5274644"/>
              <a:gd name="connsiteX1" fmla="*/ 3205212 w 8191099"/>
              <a:gd name="connsiteY1" fmla="*/ 0 h 5274644"/>
              <a:gd name="connsiteX2" fmla="*/ 0 w 8191099"/>
              <a:gd name="connsiteY2" fmla="*/ 5274644 h 5274644"/>
              <a:gd name="connsiteX3" fmla="*/ 8191099 w 8191099"/>
              <a:gd name="connsiteY3" fmla="*/ 5274644 h 5274644"/>
              <a:gd name="connsiteX4" fmla="*/ 8191099 w 8191099"/>
              <a:gd name="connsiteY4" fmla="*/ 0 h 5274644"/>
              <a:gd name="connsiteX0" fmla="*/ 8932618 w 8932618"/>
              <a:gd name="connsiteY0" fmla="*/ 0 h 5274644"/>
              <a:gd name="connsiteX1" fmla="*/ 3946731 w 8932618"/>
              <a:gd name="connsiteY1" fmla="*/ 0 h 5274644"/>
              <a:gd name="connsiteX2" fmla="*/ 0 w 8932618"/>
              <a:gd name="connsiteY2" fmla="*/ 5274644 h 5274644"/>
              <a:gd name="connsiteX3" fmla="*/ 8932618 w 8932618"/>
              <a:gd name="connsiteY3" fmla="*/ 5274644 h 5274644"/>
              <a:gd name="connsiteX4" fmla="*/ 8932618 w 8932618"/>
              <a:gd name="connsiteY4" fmla="*/ 0 h 52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618" h="5274644">
                <a:moveTo>
                  <a:pt x="8932618" y="0"/>
                </a:moveTo>
                <a:lnTo>
                  <a:pt x="3946731" y="0"/>
                </a:lnTo>
                <a:lnTo>
                  <a:pt x="0" y="5274644"/>
                </a:lnTo>
                <a:lnTo>
                  <a:pt x="8932618" y="5274644"/>
                </a:lnTo>
                <a:lnTo>
                  <a:pt x="893261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a:extLst>
              <a:ext uri="{FF2B5EF4-FFF2-40B4-BE49-F238E27FC236}">
                <a16:creationId xmlns:a16="http://schemas.microsoft.com/office/drawing/2014/main" id="{720D56E8-2DFF-5EAF-CE0D-49A0BECF79C4}"/>
              </a:ext>
            </a:extLst>
          </p:cNvPr>
          <p:cNvSpPr>
            <a:spLocks noGrp="1"/>
          </p:cNvSpPr>
          <p:nvPr>
            <p:ph type="title"/>
          </p:nvPr>
        </p:nvSpPr>
        <p:spPr/>
        <p:txBody>
          <a:bodyPr/>
          <a:lstStyle/>
          <a:p>
            <a:r>
              <a:rPr lang="en-US" dirty="0"/>
              <a:t>Rationale and purpose</a:t>
            </a:r>
            <a:endParaRPr lang="en-GB" dirty="0"/>
          </a:p>
        </p:txBody>
      </p:sp>
      <p:sp>
        <p:nvSpPr>
          <p:cNvPr id="6" name="TextBox 5">
            <a:extLst>
              <a:ext uri="{FF2B5EF4-FFF2-40B4-BE49-F238E27FC236}">
                <a16:creationId xmlns:a16="http://schemas.microsoft.com/office/drawing/2014/main" id="{E73B7D3D-8D1E-C501-DA5C-0195AB0D51A7}"/>
              </a:ext>
            </a:extLst>
          </p:cNvPr>
          <p:cNvSpPr txBox="1"/>
          <p:nvPr/>
        </p:nvSpPr>
        <p:spPr>
          <a:xfrm>
            <a:off x="406399" y="3234714"/>
            <a:ext cx="5004374" cy="1908215"/>
          </a:xfrm>
          <a:prstGeom prst="rect">
            <a:avLst/>
          </a:prstGeom>
          <a:noFill/>
        </p:spPr>
        <p:txBody>
          <a:bodyPr wrap="square">
            <a:spAutoFit/>
          </a:bodyPr>
          <a:lstStyle/>
          <a:p>
            <a:pPr marL="231775" marR="0" lvl="0" indent="-231775" algn="l" defTabSz="457200" rtl="0" eaLnBrk="1" fontAlgn="base" latinLnBrk="0" hangingPunct="1">
              <a:lnSpc>
                <a:spcPct val="100000"/>
              </a:lnSpc>
              <a:spcBef>
                <a:spcPts val="1200"/>
              </a:spcBef>
              <a:spcAft>
                <a:spcPct val="0"/>
              </a:spcAft>
              <a:buClrTx/>
              <a:buSzTx/>
              <a:buFont typeface="Arial" charset="0"/>
              <a:buChar char="•"/>
              <a:tabLst/>
              <a:defRPr/>
            </a:pPr>
            <a:r>
              <a:rPr kumimoji="0" lang="en-US" b="0" i="0" u="none" strike="noStrike" kern="1200" cap="none" spc="0" normalizeH="0" baseline="0" noProof="0" dirty="0">
                <a:ln>
                  <a:noFill/>
                </a:ln>
                <a:solidFill>
                  <a:schemeClr val="accent4">
                    <a:lumMod val="50000"/>
                  </a:schemeClr>
                </a:solidFill>
                <a:effectLst/>
                <a:uLnTx/>
                <a:uFillTx/>
                <a:latin typeface="Century Gothic" panose="020B0502020202020204" pitchFamily="34" charset="0"/>
              </a:rPr>
              <a:t>The recommendations provided should be tailored to the individual organization, product, and treatment landscape</a:t>
            </a:r>
          </a:p>
          <a:p>
            <a:pPr marL="231775" indent="-231775">
              <a:spcBef>
                <a:spcPts val="1200"/>
              </a:spcBef>
              <a:buFont typeface="Arial" charset="0"/>
              <a:buChar char="•"/>
              <a:defRPr/>
            </a:pPr>
            <a:r>
              <a:rPr lang="en-US" dirty="0">
                <a:solidFill>
                  <a:schemeClr val="accent4">
                    <a:lumMod val="50000"/>
                  </a:schemeClr>
                </a:solidFill>
                <a:latin typeface="Century Gothic" panose="020B0502020202020204" pitchFamily="34" charset="0"/>
              </a:rPr>
              <a:t>The views and information provided do not reflect the position or views of any one individual or company</a:t>
            </a:r>
          </a:p>
        </p:txBody>
      </p:sp>
      <p:sp>
        <p:nvSpPr>
          <p:cNvPr id="3" name="TextBox 2">
            <a:extLst>
              <a:ext uri="{FF2B5EF4-FFF2-40B4-BE49-F238E27FC236}">
                <a16:creationId xmlns:a16="http://schemas.microsoft.com/office/drawing/2014/main" id="{21E6C961-B91D-189B-381A-9CDC64D07C4A}"/>
              </a:ext>
            </a:extLst>
          </p:cNvPr>
          <p:cNvSpPr txBox="1"/>
          <p:nvPr/>
        </p:nvSpPr>
        <p:spPr>
          <a:xfrm>
            <a:off x="356393" y="1972337"/>
            <a:ext cx="11837777" cy="887741"/>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lIns="1080000" tIns="91440" rIns="91440" bIns="91440" rtlCol="0" anchor="ctr" anchorCtr="0">
            <a:noAutofit/>
          </a:bodyPr>
          <a:lstStyle/>
          <a:p>
            <a:pPr marL="6350" marR="0" lvl="0" algn="l" defTabSz="457200" rtl="0" eaLnBrk="1" fontAlgn="base" latinLnBrk="0" hangingPunct="1">
              <a:lnSpc>
                <a:spcPct val="100000"/>
              </a:lnSpc>
              <a:spcBef>
                <a:spcPts val="1800"/>
              </a:spcBef>
              <a:spcAft>
                <a:spcPct val="0"/>
              </a:spcAft>
              <a:buClrTx/>
              <a:buSzTx/>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a typeface="ＭＳ Ｐゴシック" charset="-128"/>
                <a:cs typeface="+mn-cs"/>
              </a:rPr>
              <a:t>This resource is intended to provide Medical Affairs teams with </a:t>
            </a:r>
            <a:r>
              <a:rPr lang="en-US" sz="1600" dirty="0">
                <a:solidFill>
                  <a:schemeClr val="bg1"/>
                </a:solidFill>
                <a:latin typeface="Century Gothic" panose="020B0502020202020204" pitchFamily="34" charset="0"/>
              </a:rPr>
              <a:t>key tips and resources to support</a:t>
            </a: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a typeface="ＭＳ Ｐゴシック" charset="-128"/>
                <a:cs typeface="+mn-cs"/>
              </a:rPr>
              <a:t> integrated evidence generation plan development, as well as reinforce the potential value planning can bring  </a:t>
            </a:r>
          </a:p>
        </p:txBody>
      </p:sp>
      <p:sp>
        <p:nvSpPr>
          <p:cNvPr id="11" name="Footer Placeholder 2">
            <a:extLst>
              <a:ext uri="{FF2B5EF4-FFF2-40B4-BE49-F238E27FC236}">
                <a16:creationId xmlns:a16="http://schemas.microsoft.com/office/drawing/2014/main" id="{DF1C8E9A-3B5C-21E6-B4F4-ACBC1DBFBDB3}"/>
              </a:ext>
            </a:extLst>
          </p:cNvPr>
          <p:cNvSpPr txBox="1">
            <a:spLocks/>
          </p:cNvSpPr>
          <p:nvPr/>
        </p:nvSpPr>
        <p:spPr>
          <a:xfrm>
            <a:off x="371424" y="6267846"/>
            <a:ext cx="38608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l">
              <a:defRPr/>
            </a:pPr>
            <a:r>
              <a:rPr lang="en-US" sz="1000" dirty="0"/>
              <a:t>Medical Affairs Professional Society | 2023</a:t>
            </a:r>
          </a:p>
        </p:txBody>
      </p:sp>
    </p:spTree>
    <p:extLst>
      <p:ext uri="{BB962C8B-B14F-4D97-AF65-F5344CB8AC3E}">
        <p14:creationId xmlns:p14="http://schemas.microsoft.com/office/powerpoint/2010/main" val="177749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B0CDCB-5457-D2EB-7DB5-58F52BC72CEA}"/>
              </a:ext>
            </a:extLst>
          </p:cNvPr>
          <p:cNvGrpSpPr/>
          <p:nvPr/>
        </p:nvGrpSpPr>
        <p:grpSpPr>
          <a:xfrm>
            <a:off x="4024525" y="0"/>
            <a:ext cx="8167475" cy="6666807"/>
            <a:chOff x="4024525" y="0"/>
            <a:chExt cx="8167475" cy="6666807"/>
          </a:xfrm>
        </p:grpSpPr>
        <p:sp>
          <p:nvSpPr>
            <p:cNvPr id="5" name="Rectangle 4">
              <a:extLst>
                <a:ext uri="{FF2B5EF4-FFF2-40B4-BE49-F238E27FC236}">
                  <a16:creationId xmlns:a16="http://schemas.microsoft.com/office/drawing/2014/main" id="{E2EBF1FD-AFBF-CD31-2E33-B9BDDEF6227A}"/>
                </a:ext>
              </a:extLst>
            </p:cNvPr>
            <p:cNvSpPr/>
            <p:nvPr/>
          </p:nvSpPr>
          <p:spPr>
            <a:xfrm>
              <a:off x="4024525" y="0"/>
              <a:ext cx="8167475" cy="6666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Rolls of blueprints">
              <a:extLst>
                <a:ext uri="{FF2B5EF4-FFF2-40B4-BE49-F238E27FC236}">
                  <a16:creationId xmlns:a16="http://schemas.microsoft.com/office/drawing/2014/main" id="{AFF68551-D425-C3FF-ECD0-4EADFCD619CA}"/>
                </a:ext>
              </a:extLst>
            </p:cNvPr>
            <p:cNvPicPr>
              <a:picLocks noChangeAspect="1"/>
            </p:cNvPicPr>
            <p:nvPr/>
          </p:nvPicPr>
          <p:blipFill rotWithShape="1">
            <a:blip r:embed="rId2">
              <a:grayscl/>
              <a:alphaModFix amt="60000"/>
              <a:extLst>
                <a:ext uri="{BEBA8EAE-BF5A-486C-A8C5-ECC9F3942E4B}">
                  <a14:imgProps xmlns:a14="http://schemas.microsoft.com/office/drawing/2010/main">
                    <a14:imgLayer r:embed="rId3">
                      <a14:imgEffect>
                        <a14:sharpenSoften amount="25000"/>
                      </a14:imgEffect>
                      <a14:imgEffect>
                        <a14:saturation sat="0"/>
                      </a14:imgEffect>
                    </a14:imgLayer>
                  </a14:imgProps>
                </a:ext>
              </a:extLst>
            </a:blip>
            <a:srcRect l="32845" r="-1"/>
            <a:stretch/>
          </p:blipFill>
          <p:spPr>
            <a:xfrm>
              <a:off x="5455920" y="0"/>
              <a:ext cx="6736079" cy="6666805"/>
            </a:xfrm>
            <a:prstGeom prst="rect">
              <a:avLst/>
            </a:prstGeom>
          </p:spPr>
        </p:pic>
        <p:sp>
          <p:nvSpPr>
            <p:cNvPr id="8" name="Rectangle 7">
              <a:extLst>
                <a:ext uri="{FF2B5EF4-FFF2-40B4-BE49-F238E27FC236}">
                  <a16:creationId xmlns:a16="http://schemas.microsoft.com/office/drawing/2014/main" id="{EE1DCDB1-01E8-469F-CBC3-3C0691F05665}"/>
                </a:ext>
              </a:extLst>
            </p:cNvPr>
            <p:cNvSpPr/>
            <p:nvPr/>
          </p:nvSpPr>
          <p:spPr bwMode="gray">
            <a:xfrm rot="5400000">
              <a:off x="5018117" y="437803"/>
              <a:ext cx="6666807" cy="5791201"/>
            </a:xfrm>
            <a:prstGeom prst="rect">
              <a:avLst/>
            </a:prstGeom>
            <a:gradFill>
              <a:gsLst>
                <a:gs pos="0">
                  <a:schemeClr val="accent1">
                    <a:lumMod val="0"/>
                    <a:lumOff val="100000"/>
                    <a:alpha val="0"/>
                  </a:schemeClr>
                </a:gs>
                <a:gs pos="8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4" name="TextBox 13">
            <a:extLst>
              <a:ext uri="{FF2B5EF4-FFF2-40B4-BE49-F238E27FC236}">
                <a16:creationId xmlns:a16="http://schemas.microsoft.com/office/drawing/2014/main" id="{2E1CC067-0E50-430F-8E59-8B67E70F9358}"/>
              </a:ext>
            </a:extLst>
          </p:cNvPr>
          <p:cNvSpPr txBox="1"/>
          <p:nvPr/>
        </p:nvSpPr>
        <p:spPr>
          <a:xfrm>
            <a:off x="497840" y="2736502"/>
            <a:ext cx="6096000" cy="954107"/>
          </a:xfrm>
          <a:prstGeom prst="rect">
            <a:avLst/>
          </a:prstGeom>
          <a:noFill/>
        </p:spPr>
        <p:txBody>
          <a:bodyPr wrap="square">
            <a:spAutoFit/>
          </a:bodyPr>
          <a:lstStyle/>
          <a:p>
            <a:pPr marL="0" marR="0" lvl="0" indent="0" algn="l" defTabSz="457200" rtl="0" eaLnBrk="1" fontAlgn="base" latinLnBrk="0" hangingPunct="1">
              <a:lnSpc>
                <a:spcPct val="100000"/>
              </a:lnSpc>
              <a:spcBef>
                <a:spcPts val="1200"/>
              </a:spcBef>
              <a:spcAft>
                <a:spcPct val="0"/>
              </a:spcAft>
              <a:buClrTx/>
              <a:buSzTx/>
              <a:buFontTx/>
              <a:buNone/>
              <a:tabLst/>
              <a:defRPr/>
            </a:pPr>
            <a:r>
              <a:rPr kumimoji="0" lang="en-GB" sz="2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n-cs"/>
              </a:rPr>
              <a:t>Integrated Evidence Planning:</a:t>
            </a:r>
            <a:br>
              <a:rPr kumimoji="0" lang="en-GB" sz="2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n-cs"/>
              </a:rPr>
            </a:br>
            <a:r>
              <a:rPr lang="en-GB" sz="2800" dirty="0">
                <a:solidFill>
                  <a:srgbClr val="E7E7E7">
                    <a:lumMod val="50000"/>
                  </a:srgbClr>
                </a:solidFill>
                <a:latin typeface="Century Gothic" panose="020B0502020202020204" pitchFamily="34" charset="0"/>
              </a:rPr>
              <a:t>Key principles</a:t>
            </a:r>
            <a:endParaRPr kumimoji="0" lang="en-GB" sz="180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charset="-128"/>
              <a:cs typeface="+mn-cs"/>
            </a:endParaRPr>
          </a:p>
        </p:txBody>
      </p:sp>
    </p:spTree>
    <p:extLst>
      <p:ext uri="{BB962C8B-B14F-4D97-AF65-F5344CB8AC3E}">
        <p14:creationId xmlns:p14="http://schemas.microsoft.com/office/powerpoint/2010/main" val="246179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2AFAA2-054C-84C1-9395-430F501FA78F}"/>
              </a:ext>
            </a:extLst>
          </p:cNvPr>
          <p:cNvSpPr txBox="1"/>
          <p:nvPr/>
        </p:nvSpPr>
        <p:spPr>
          <a:xfrm>
            <a:off x="7227473" y="4738252"/>
            <a:ext cx="4468079" cy="954107"/>
          </a:xfrm>
          <a:prstGeom prst="rect">
            <a:avLst/>
          </a:prstGeom>
          <a:noFill/>
        </p:spPr>
        <p:txBody>
          <a:bodyPr wrap="square">
            <a:spAutoFit/>
          </a:bodyPr>
          <a:lstStyle/>
          <a:p>
            <a:r>
              <a:rPr lang="en-GB" sz="1400" b="1" dirty="0">
                <a:solidFill>
                  <a:schemeClr val="accent2"/>
                </a:solidFill>
                <a:latin typeface="Century Gothic" panose="020B0502020202020204" pitchFamily="34" charset="0"/>
                <a:cs typeface="Calibri" panose="020F0502020204030204" pitchFamily="34" charset="0"/>
              </a:rPr>
              <a:t>Regulators</a:t>
            </a:r>
          </a:p>
          <a:p>
            <a:r>
              <a:rPr lang="en-GB" sz="1400" dirty="0">
                <a:solidFill>
                  <a:schemeClr val="accent4">
                    <a:lumMod val="50000"/>
                  </a:schemeClr>
                </a:solidFill>
                <a:latin typeface="Century Gothic" panose="020B0502020202020204" pitchFamily="34" charset="0"/>
                <a:cs typeface="Calibri" panose="020F0502020204030204" pitchFamily="34" charset="0"/>
              </a:rPr>
              <a:t>The rise of the expedited approval process, fast track and priority reviews is requiring further consideration of evidence beyond RCT</a:t>
            </a:r>
          </a:p>
        </p:txBody>
      </p:sp>
      <p:sp>
        <p:nvSpPr>
          <p:cNvPr id="2" name="Title 1">
            <a:extLst>
              <a:ext uri="{FF2B5EF4-FFF2-40B4-BE49-F238E27FC236}">
                <a16:creationId xmlns:a16="http://schemas.microsoft.com/office/drawing/2014/main" id="{57A4A4BB-C1BB-E56A-A677-94F7325D5F90}"/>
              </a:ext>
            </a:extLst>
          </p:cNvPr>
          <p:cNvSpPr>
            <a:spLocks noGrp="1"/>
          </p:cNvSpPr>
          <p:nvPr>
            <p:ph type="title"/>
          </p:nvPr>
        </p:nvSpPr>
        <p:spPr/>
        <p:txBody>
          <a:bodyPr/>
          <a:lstStyle/>
          <a:p>
            <a:r>
              <a:rPr lang="en-US" dirty="0"/>
              <a:t>The importance of evidence to multiple stakeholders</a:t>
            </a:r>
            <a:endParaRPr lang="en-GB" dirty="0"/>
          </a:p>
        </p:txBody>
      </p:sp>
      <p:sp>
        <p:nvSpPr>
          <p:cNvPr id="24" name="TextBox 23">
            <a:extLst>
              <a:ext uri="{FF2B5EF4-FFF2-40B4-BE49-F238E27FC236}">
                <a16:creationId xmlns:a16="http://schemas.microsoft.com/office/drawing/2014/main" id="{A41C7D59-8748-2647-3A5E-C4FD68CF99BE}"/>
              </a:ext>
            </a:extLst>
          </p:cNvPr>
          <p:cNvSpPr txBox="1"/>
          <p:nvPr/>
        </p:nvSpPr>
        <p:spPr>
          <a:xfrm>
            <a:off x="7260935" y="2328389"/>
            <a:ext cx="4004395" cy="738664"/>
          </a:xfrm>
          <a:prstGeom prst="rect">
            <a:avLst/>
          </a:prstGeom>
          <a:noFill/>
        </p:spPr>
        <p:txBody>
          <a:bodyPr wrap="square">
            <a:spAutoFit/>
          </a:bodyPr>
          <a:lstStyle/>
          <a:p>
            <a:r>
              <a:rPr lang="en-GB" sz="1400" b="1" dirty="0">
                <a:solidFill>
                  <a:schemeClr val="accent2"/>
                </a:solidFill>
                <a:latin typeface="Century Gothic" panose="020B0502020202020204" pitchFamily="34" charset="0"/>
                <a:cs typeface="Calibri" panose="020F0502020204030204" pitchFamily="34" charset="0"/>
              </a:rPr>
              <a:t>Policymakers</a:t>
            </a:r>
          </a:p>
          <a:p>
            <a:r>
              <a:rPr lang="en-GB" sz="1400" dirty="0">
                <a:solidFill>
                  <a:schemeClr val="accent4">
                    <a:lumMod val="50000"/>
                  </a:schemeClr>
                </a:solidFill>
                <a:latin typeface="Century Gothic" panose="020B0502020202020204" pitchFamily="34" charset="0"/>
                <a:cs typeface="Calibri" panose="020F0502020204030204" pitchFamily="34" charset="0"/>
              </a:rPr>
              <a:t>Better understanding of patient’s unmet need can help with policy decision-making</a:t>
            </a:r>
          </a:p>
        </p:txBody>
      </p:sp>
      <p:sp>
        <p:nvSpPr>
          <p:cNvPr id="26" name="TextBox 25">
            <a:extLst>
              <a:ext uri="{FF2B5EF4-FFF2-40B4-BE49-F238E27FC236}">
                <a16:creationId xmlns:a16="http://schemas.microsoft.com/office/drawing/2014/main" id="{0496C91E-54C1-3F80-8449-AA5EE6E7C898}"/>
              </a:ext>
            </a:extLst>
          </p:cNvPr>
          <p:cNvSpPr txBox="1"/>
          <p:nvPr/>
        </p:nvSpPr>
        <p:spPr>
          <a:xfrm>
            <a:off x="226365" y="3539062"/>
            <a:ext cx="3917353" cy="954107"/>
          </a:xfrm>
          <a:prstGeom prst="rect">
            <a:avLst/>
          </a:prstGeom>
          <a:noFill/>
        </p:spPr>
        <p:txBody>
          <a:bodyPr wrap="square">
            <a:spAutoFit/>
          </a:bodyPr>
          <a:lstStyle/>
          <a:p>
            <a:pPr algn="r"/>
            <a:r>
              <a:rPr lang="en-GB" sz="1400" b="1" dirty="0">
                <a:solidFill>
                  <a:schemeClr val="accent2"/>
                </a:solidFill>
                <a:latin typeface="Century Gothic" panose="020B0502020202020204" pitchFamily="34" charset="0"/>
                <a:cs typeface="Calibri" panose="020F0502020204030204" pitchFamily="34" charset="0"/>
              </a:rPr>
              <a:t>Payers</a:t>
            </a:r>
          </a:p>
          <a:p>
            <a:pPr algn="r"/>
            <a:r>
              <a:rPr lang="en-GB" sz="1400" dirty="0">
                <a:solidFill>
                  <a:schemeClr val="accent4">
                    <a:lumMod val="50000"/>
                  </a:schemeClr>
                </a:solidFill>
                <a:latin typeface="Century Gothic" panose="020B0502020202020204" pitchFamily="34" charset="0"/>
                <a:cs typeface="Calibri" panose="020F0502020204030204" pitchFamily="34" charset="0"/>
              </a:rPr>
              <a:t>Varying regional and local requirements need to be considered in order to support successful reimbursement and access</a:t>
            </a:r>
          </a:p>
        </p:txBody>
      </p:sp>
      <p:sp>
        <p:nvSpPr>
          <p:cNvPr id="28" name="TextBox 27">
            <a:extLst>
              <a:ext uri="{FF2B5EF4-FFF2-40B4-BE49-F238E27FC236}">
                <a16:creationId xmlns:a16="http://schemas.microsoft.com/office/drawing/2014/main" id="{0CA0CE23-F7A8-3293-95FA-13448C7FAC32}"/>
              </a:ext>
            </a:extLst>
          </p:cNvPr>
          <p:cNvSpPr txBox="1"/>
          <p:nvPr/>
        </p:nvSpPr>
        <p:spPr>
          <a:xfrm>
            <a:off x="452904" y="4746783"/>
            <a:ext cx="4468079" cy="1169551"/>
          </a:xfrm>
          <a:prstGeom prst="rect">
            <a:avLst/>
          </a:prstGeom>
          <a:noFill/>
        </p:spPr>
        <p:txBody>
          <a:bodyPr wrap="square">
            <a:spAutoFit/>
          </a:bodyPr>
          <a:lstStyle/>
          <a:p>
            <a:pPr algn="r"/>
            <a:r>
              <a:rPr lang="en-GB" sz="1400" b="1" dirty="0">
                <a:solidFill>
                  <a:schemeClr val="accent2"/>
                </a:solidFill>
                <a:latin typeface="Century Gothic" panose="020B0502020202020204" pitchFamily="34" charset="0"/>
                <a:cs typeface="Calibri" panose="020F0502020204030204" pitchFamily="34" charset="0"/>
              </a:rPr>
              <a:t>HCPs</a:t>
            </a:r>
          </a:p>
          <a:p>
            <a:pPr algn="r"/>
            <a:r>
              <a:rPr lang="en-GB" sz="1400" dirty="0">
                <a:solidFill>
                  <a:schemeClr val="accent4">
                    <a:lumMod val="50000"/>
                  </a:schemeClr>
                </a:solidFill>
                <a:latin typeface="Century Gothic" panose="020B0502020202020204" pitchFamily="34" charset="0"/>
                <a:cs typeface="Calibri" panose="020F0502020204030204" pitchFamily="34" charset="0"/>
              </a:rPr>
              <a:t>Increasing</a:t>
            </a:r>
            <a:r>
              <a:rPr lang="en-US" sz="1400" dirty="0">
                <a:solidFill>
                  <a:schemeClr val="accent4">
                    <a:lumMod val="50000"/>
                  </a:schemeClr>
                </a:solidFill>
                <a:latin typeface="Century Gothic" panose="020B0502020202020204" pitchFamily="34" charset="0"/>
                <a:cs typeface="Calibri" panose="020F0502020204030204" pitchFamily="34" charset="0"/>
              </a:rPr>
              <a:t> variety of treatment options is furthering the need for evidence to support treatment decision-making in order to optimize patient outcomes.</a:t>
            </a:r>
            <a:endParaRPr lang="en-GB" sz="1400" dirty="0">
              <a:solidFill>
                <a:schemeClr val="accent4">
                  <a:lumMod val="50000"/>
                </a:schemeClr>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9D5BB78E-4D22-FC43-9CC4-0591B780085F}"/>
              </a:ext>
            </a:extLst>
          </p:cNvPr>
          <p:cNvSpPr txBox="1"/>
          <p:nvPr/>
        </p:nvSpPr>
        <p:spPr>
          <a:xfrm>
            <a:off x="8048282" y="3535651"/>
            <a:ext cx="3929182" cy="954107"/>
          </a:xfrm>
          <a:prstGeom prst="rect">
            <a:avLst/>
          </a:prstGeom>
          <a:noFill/>
        </p:spPr>
        <p:txBody>
          <a:bodyPr wrap="square">
            <a:spAutoFit/>
          </a:bodyPr>
          <a:lstStyle/>
          <a:p>
            <a:r>
              <a:rPr lang="en-GB" sz="1400" b="1" dirty="0">
                <a:solidFill>
                  <a:schemeClr val="accent2"/>
                </a:solidFill>
                <a:latin typeface="Century Gothic" panose="020B0502020202020204" pitchFamily="34" charset="0"/>
                <a:cs typeface="Calibri" panose="020F0502020204030204" pitchFamily="34" charset="0"/>
              </a:rPr>
              <a:t>Industry</a:t>
            </a:r>
          </a:p>
          <a:p>
            <a:r>
              <a:rPr lang="en-GB" sz="1400" dirty="0">
                <a:solidFill>
                  <a:schemeClr val="accent4">
                    <a:lumMod val="50000"/>
                  </a:schemeClr>
                </a:solidFill>
                <a:latin typeface="Century Gothic" panose="020B0502020202020204" pitchFamily="34" charset="0"/>
                <a:cs typeface="Calibri" panose="020F0502020204030204" pitchFamily="34" charset="0"/>
              </a:rPr>
              <a:t>Strategic evidence planning needed to support differentiated value propositions throughout the product lifecycle</a:t>
            </a:r>
          </a:p>
        </p:txBody>
      </p:sp>
      <p:sp>
        <p:nvSpPr>
          <p:cNvPr id="20" name="TextBox 19">
            <a:extLst>
              <a:ext uri="{FF2B5EF4-FFF2-40B4-BE49-F238E27FC236}">
                <a16:creationId xmlns:a16="http://schemas.microsoft.com/office/drawing/2014/main" id="{2FECBE21-27E2-E2BC-7629-F4394DC9658A}"/>
              </a:ext>
            </a:extLst>
          </p:cNvPr>
          <p:cNvSpPr txBox="1"/>
          <p:nvPr/>
        </p:nvSpPr>
        <p:spPr>
          <a:xfrm>
            <a:off x="414613" y="2328389"/>
            <a:ext cx="4468079" cy="738664"/>
          </a:xfrm>
          <a:prstGeom prst="rect">
            <a:avLst/>
          </a:prstGeom>
          <a:noFill/>
        </p:spPr>
        <p:txBody>
          <a:bodyPr wrap="square">
            <a:spAutoFit/>
          </a:bodyPr>
          <a:lstStyle/>
          <a:p>
            <a:pPr algn="r"/>
            <a:r>
              <a:rPr lang="en-GB" sz="1400" b="1" dirty="0">
                <a:solidFill>
                  <a:schemeClr val="accent2"/>
                </a:solidFill>
                <a:latin typeface="Century Gothic" panose="020B0502020202020204" pitchFamily="34" charset="0"/>
                <a:cs typeface="Calibri" panose="020F0502020204030204" pitchFamily="34" charset="0"/>
              </a:rPr>
              <a:t>Patients</a:t>
            </a:r>
          </a:p>
          <a:p>
            <a:pPr algn="r"/>
            <a:r>
              <a:rPr lang="en-GB" sz="1400" dirty="0">
                <a:solidFill>
                  <a:schemeClr val="accent4">
                    <a:lumMod val="50000"/>
                  </a:schemeClr>
                </a:solidFill>
                <a:latin typeface="Century Gothic" panose="020B0502020202020204" pitchFamily="34" charset="0"/>
                <a:cs typeface="Calibri" panose="020F0502020204030204" pitchFamily="34" charset="0"/>
              </a:rPr>
              <a:t>Understanding how treatments can impact quality of life as part of shared decision-making</a:t>
            </a:r>
          </a:p>
        </p:txBody>
      </p:sp>
      <p:sp>
        <p:nvSpPr>
          <p:cNvPr id="77" name="TextBox 76">
            <a:extLst>
              <a:ext uri="{FF2B5EF4-FFF2-40B4-BE49-F238E27FC236}">
                <a16:creationId xmlns:a16="http://schemas.microsoft.com/office/drawing/2014/main" id="{BC0EC352-AFDD-B3EE-6CA2-6C761E6415E5}"/>
              </a:ext>
            </a:extLst>
          </p:cNvPr>
          <p:cNvSpPr txBox="1"/>
          <p:nvPr/>
        </p:nvSpPr>
        <p:spPr>
          <a:xfrm>
            <a:off x="701270" y="1624759"/>
            <a:ext cx="10223404" cy="369332"/>
          </a:xfrm>
          <a:prstGeom prst="rect">
            <a:avLst/>
          </a:prstGeom>
          <a:noFill/>
        </p:spPr>
        <p:txBody>
          <a:bodyPr wrap="square">
            <a:spAutoFit/>
          </a:bodyPr>
          <a:lstStyle/>
          <a:p>
            <a:pPr marL="0" indent="0" algn="ctr">
              <a:buNone/>
            </a:pPr>
            <a:r>
              <a:rPr lang="en-US" sz="1800" b="1" dirty="0">
                <a:solidFill>
                  <a:schemeClr val="accent1"/>
                </a:solidFill>
                <a:latin typeface="Century Gothic" panose="020B0502020202020204" pitchFamily="34" charset="0"/>
                <a:cs typeface="Calibri" panose="020F0502020204030204" pitchFamily="34" charset="0"/>
              </a:rPr>
              <a:t>Generation of meaningful evidence is a critical requirement from all stakeholders</a:t>
            </a:r>
          </a:p>
        </p:txBody>
      </p:sp>
      <p:grpSp>
        <p:nvGrpSpPr>
          <p:cNvPr id="4" name="Group 3">
            <a:extLst>
              <a:ext uri="{FF2B5EF4-FFF2-40B4-BE49-F238E27FC236}">
                <a16:creationId xmlns:a16="http://schemas.microsoft.com/office/drawing/2014/main" id="{B534477F-D59E-BE71-F52A-9CFEEA55F9FA}"/>
              </a:ext>
            </a:extLst>
          </p:cNvPr>
          <p:cNvGrpSpPr/>
          <p:nvPr/>
        </p:nvGrpSpPr>
        <p:grpSpPr>
          <a:xfrm>
            <a:off x="4255947" y="2328389"/>
            <a:ext cx="3680106" cy="3332794"/>
            <a:chOff x="4255947" y="2328389"/>
            <a:chExt cx="3680106" cy="3332794"/>
          </a:xfrm>
        </p:grpSpPr>
        <p:grpSp>
          <p:nvGrpSpPr>
            <p:cNvPr id="78" name="Group 77">
              <a:extLst>
                <a:ext uri="{FF2B5EF4-FFF2-40B4-BE49-F238E27FC236}">
                  <a16:creationId xmlns:a16="http://schemas.microsoft.com/office/drawing/2014/main" id="{19E9626C-4608-D7D1-AB21-87ADA0C2283B}"/>
                </a:ext>
              </a:extLst>
            </p:cNvPr>
            <p:cNvGrpSpPr/>
            <p:nvPr/>
          </p:nvGrpSpPr>
          <p:grpSpPr>
            <a:xfrm>
              <a:off x="4255947" y="2328389"/>
              <a:ext cx="3680106" cy="3332794"/>
              <a:chOff x="4255947" y="2576039"/>
              <a:chExt cx="3680106" cy="3332794"/>
            </a:xfrm>
            <a:effectLst/>
          </p:grpSpPr>
          <p:grpSp>
            <p:nvGrpSpPr>
              <p:cNvPr id="75" name="Group 74">
                <a:extLst>
                  <a:ext uri="{FF2B5EF4-FFF2-40B4-BE49-F238E27FC236}">
                    <a16:creationId xmlns:a16="http://schemas.microsoft.com/office/drawing/2014/main" id="{727D6E44-2621-9301-A7AE-78578FF1624C}"/>
                  </a:ext>
                </a:extLst>
              </p:cNvPr>
              <p:cNvGrpSpPr/>
              <p:nvPr/>
            </p:nvGrpSpPr>
            <p:grpSpPr>
              <a:xfrm>
                <a:off x="4255947" y="2576039"/>
                <a:ext cx="3680106" cy="3332794"/>
                <a:chOff x="4448674" y="2143032"/>
                <a:chExt cx="3680106" cy="3332794"/>
              </a:xfrm>
            </p:grpSpPr>
            <p:sp>
              <p:nvSpPr>
                <p:cNvPr id="69" name="Oval 68">
                  <a:extLst>
                    <a:ext uri="{FF2B5EF4-FFF2-40B4-BE49-F238E27FC236}">
                      <a16:creationId xmlns:a16="http://schemas.microsoft.com/office/drawing/2014/main" id="{65DDCF2A-376B-81E3-C705-275089F20968}"/>
                    </a:ext>
                  </a:extLst>
                </p:cNvPr>
                <p:cNvSpPr/>
                <p:nvPr/>
              </p:nvSpPr>
              <p:spPr>
                <a:xfrm>
                  <a:off x="5213987" y="2143032"/>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999ACAC-76B8-EEC9-3A13-F3D58F97AF5A}"/>
                    </a:ext>
                  </a:extLst>
                </p:cNvPr>
                <p:cNvSpPr/>
                <p:nvPr/>
              </p:nvSpPr>
              <p:spPr>
                <a:xfrm>
                  <a:off x="4448674" y="3352229"/>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4F71A993-EE5D-426C-8A3E-1A61C3830226}"/>
                    </a:ext>
                  </a:extLst>
                </p:cNvPr>
                <p:cNvSpPr/>
                <p:nvPr/>
              </p:nvSpPr>
              <p:spPr>
                <a:xfrm>
                  <a:off x="5213987" y="4561426"/>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7255C6AA-11B5-D093-DF54-ED89B5748911}"/>
                    </a:ext>
                  </a:extLst>
                </p:cNvPr>
                <p:cNvSpPr/>
                <p:nvPr/>
              </p:nvSpPr>
              <p:spPr>
                <a:xfrm>
                  <a:off x="6405523" y="2143032"/>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8736B665-3E28-D1FA-051F-C6DE49EF7C89}"/>
                    </a:ext>
                  </a:extLst>
                </p:cNvPr>
                <p:cNvSpPr/>
                <p:nvPr/>
              </p:nvSpPr>
              <p:spPr>
                <a:xfrm>
                  <a:off x="7214380" y="3352229"/>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097548D8-430F-465E-1D26-E0D99AF9B232}"/>
                    </a:ext>
                  </a:extLst>
                </p:cNvPr>
                <p:cNvSpPr/>
                <p:nvPr/>
              </p:nvSpPr>
              <p:spPr>
                <a:xfrm>
                  <a:off x="6405523" y="4561426"/>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Graphic 12" descr="Doctor female with solid fill">
                <a:extLst>
                  <a:ext uri="{FF2B5EF4-FFF2-40B4-BE49-F238E27FC236}">
                    <a16:creationId xmlns:a16="http://schemas.microsoft.com/office/drawing/2014/main" id="{D33ED4BD-DA3A-7C3C-6C4C-37DD97289F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8460" y="5091633"/>
                <a:ext cx="720000" cy="720000"/>
              </a:xfrm>
              <a:prstGeom prst="rect">
                <a:avLst/>
              </a:prstGeom>
            </p:spPr>
          </p:pic>
          <p:pic>
            <p:nvPicPr>
              <p:cNvPr id="18" name="Graphic 17" descr="User network with solid fill">
                <a:extLst>
                  <a:ext uri="{FF2B5EF4-FFF2-40B4-BE49-F238E27FC236}">
                    <a16:creationId xmlns:a16="http://schemas.microsoft.com/office/drawing/2014/main" id="{BE53884F-B3FC-C4D2-1384-D297C0D195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8853" y="3882436"/>
                <a:ext cx="720000" cy="720000"/>
              </a:xfrm>
              <a:prstGeom prst="rect">
                <a:avLst/>
              </a:prstGeom>
            </p:spPr>
          </p:pic>
          <p:pic>
            <p:nvPicPr>
              <p:cNvPr id="16" name="Picture 16" descr="Image result for health cost icon png">
                <a:extLst>
                  <a:ext uri="{FF2B5EF4-FFF2-40B4-BE49-F238E27FC236}">
                    <a16:creationId xmlns:a16="http://schemas.microsoft.com/office/drawing/2014/main" id="{E3B1C62B-7651-C714-80BC-AF0F7C332ADC}"/>
                  </a:ext>
                </a:extLst>
              </p:cNvPr>
              <p:cNvPicPr>
                <a:picLocks noChangeAspect="1" noChangeArrowheads="1"/>
              </p:cNvPicPr>
              <p:nvPr/>
            </p:nvPicPr>
            <p:blipFill>
              <a:blip r:embed="rId6" cstate="print">
                <a:biLevel thresh="50000"/>
                <a:extLst>
                  <a:ext uri="{28A0092B-C50C-407E-A947-70E740481C1C}">
                    <a14:useLocalDpi xmlns:a14="http://schemas.microsoft.com/office/drawing/2010/main"/>
                  </a:ext>
                </a:extLst>
              </a:blip>
              <a:srcRect/>
              <a:stretch>
                <a:fillRect/>
              </a:stretch>
            </p:blipFill>
            <p:spPr bwMode="auto">
              <a:xfrm>
                <a:off x="4428796" y="396135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descr="Man with solid fill">
                <a:extLst>
                  <a:ext uri="{FF2B5EF4-FFF2-40B4-BE49-F238E27FC236}">
                    <a16:creationId xmlns:a16="http://schemas.microsoft.com/office/drawing/2014/main" id="{23A2FEE6-830F-D09D-D9AC-45A124A6D3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8460" y="2673239"/>
                <a:ext cx="720000" cy="720000"/>
              </a:xfrm>
              <a:prstGeom prst="rect">
                <a:avLst/>
              </a:prstGeom>
            </p:spPr>
          </p:pic>
          <p:pic>
            <p:nvPicPr>
              <p:cNvPr id="54" name="Graphic 53" descr="Checklist with solid fill">
                <a:extLst>
                  <a:ext uri="{FF2B5EF4-FFF2-40B4-BE49-F238E27FC236}">
                    <a16:creationId xmlns:a16="http://schemas.microsoft.com/office/drawing/2014/main" id="{0C3BECA2-E9A9-0300-5038-F36F9D192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9996" y="5175753"/>
                <a:ext cx="540000" cy="540000"/>
              </a:xfrm>
              <a:prstGeom prst="rect">
                <a:avLst/>
              </a:prstGeom>
            </p:spPr>
          </p:pic>
        </p:grpSp>
        <p:pic>
          <p:nvPicPr>
            <p:cNvPr id="3" name="Picture 12" descr="Related image">
              <a:extLst>
                <a:ext uri="{FF2B5EF4-FFF2-40B4-BE49-F238E27FC236}">
                  <a16:creationId xmlns:a16="http://schemas.microsoft.com/office/drawing/2014/main" id="{67AD7923-A117-151D-A655-1EE7EA947C7E}"/>
                </a:ext>
              </a:extLst>
            </p:cNvPr>
            <p:cNvPicPr>
              <a:picLocks noChangeAspect="1" noChangeArrowheads="1"/>
            </p:cNvPicPr>
            <p:nvPr/>
          </p:nvPicPr>
          <p:blipFill rotWithShape="1">
            <a:blip r:embed="rId11">
              <a:biLevel thresh="25000"/>
              <a:extLst>
                <a:ext uri="{BEBA8EAE-BF5A-486C-A8C5-ECC9F3942E4B}">
                  <a14:imgProps xmlns:a14="http://schemas.microsoft.com/office/drawing/2010/main">
                    <a14:imgLayer r:embed="rId12">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l="5115" t="5421" r="4928" b="5617"/>
            <a:stretch/>
          </p:blipFill>
          <p:spPr bwMode="auto">
            <a:xfrm>
              <a:off x="6295346" y="2405675"/>
              <a:ext cx="749300" cy="741001"/>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954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stack of papers&#10;&#10;Description automatically generated with medium confidence">
            <a:extLst>
              <a:ext uri="{FF2B5EF4-FFF2-40B4-BE49-F238E27FC236}">
                <a16:creationId xmlns:a16="http://schemas.microsoft.com/office/drawing/2014/main" id="{1EF71B18-8A2D-33EA-6461-DFA9B2F17C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501" r="2635" b="238"/>
          <a:stretch/>
        </p:blipFill>
        <p:spPr>
          <a:xfrm flipH="1">
            <a:off x="3860797" y="1414911"/>
            <a:ext cx="8331203" cy="5260866"/>
          </a:xfrm>
          <a:prstGeom prst="rect">
            <a:avLst/>
          </a:prstGeom>
        </p:spPr>
      </p:pic>
      <p:sp>
        <p:nvSpPr>
          <p:cNvPr id="6" name="Freeform: Shape 19">
            <a:extLst>
              <a:ext uri="{FF2B5EF4-FFF2-40B4-BE49-F238E27FC236}">
                <a16:creationId xmlns:a16="http://schemas.microsoft.com/office/drawing/2014/main" id="{C35C8332-CA0E-E50D-9E2F-03778436911A}"/>
              </a:ext>
            </a:extLst>
          </p:cNvPr>
          <p:cNvSpPr/>
          <p:nvPr/>
        </p:nvSpPr>
        <p:spPr>
          <a:xfrm flipH="1" flipV="1">
            <a:off x="-6" y="1414911"/>
            <a:ext cx="7363327" cy="5260866"/>
          </a:xfrm>
          <a:custGeom>
            <a:avLst/>
            <a:gdLst>
              <a:gd name="connsiteX0" fmla="*/ 8191099 w 8191099"/>
              <a:gd name="connsiteY0" fmla="*/ 0 h 5274644"/>
              <a:gd name="connsiteX1" fmla="*/ 3205212 w 8191099"/>
              <a:gd name="connsiteY1" fmla="*/ 0 h 5274644"/>
              <a:gd name="connsiteX2" fmla="*/ 0 w 8191099"/>
              <a:gd name="connsiteY2" fmla="*/ 5274644 h 5274644"/>
              <a:gd name="connsiteX3" fmla="*/ 8191099 w 8191099"/>
              <a:gd name="connsiteY3" fmla="*/ 5274644 h 5274644"/>
              <a:gd name="connsiteX4" fmla="*/ 8191099 w 8191099"/>
              <a:gd name="connsiteY4" fmla="*/ 0 h 5274644"/>
              <a:gd name="connsiteX0" fmla="*/ 8932618 w 8932618"/>
              <a:gd name="connsiteY0" fmla="*/ 0 h 5274644"/>
              <a:gd name="connsiteX1" fmla="*/ 3946731 w 8932618"/>
              <a:gd name="connsiteY1" fmla="*/ 0 h 5274644"/>
              <a:gd name="connsiteX2" fmla="*/ 0 w 8932618"/>
              <a:gd name="connsiteY2" fmla="*/ 5274644 h 5274644"/>
              <a:gd name="connsiteX3" fmla="*/ 8932618 w 8932618"/>
              <a:gd name="connsiteY3" fmla="*/ 5274644 h 5274644"/>
              <a:gd name="connsiteX4" fmla="*/ 8932618 w 8932618"/>
              <a:gd name="connsiteY4" fmla="*/ 0 h 52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618" h="5274644">
                <a:moveTo>
                  <a:pt x="8932618" y="0"/>
                </a:moveTo>
                <a:lnTo>
                  <a:pt x="3946731" y="0"/>
                </a:lnTo>
                <a:lnTo>
                  <a:pt x="0" y="5274644"/>
                </a:lnTo>
                <a:lnTo>
                  <a:pt x="8932618" y="5274644"/>
                </a:lnTo>
                <a:lnTo>
                  <a:pt x="893261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 name="Title 3">
            <a:extLst>
              <a:ext uri="{FF2B5EF4-FFF2-40B4-BE49-F238E27FC236}">
                <a16:creationId xmlns:a16="http://schemas.microsoft.com/office/drawing/2014/main" id="{07F4BF45-7C22-01ED-C2CE-0E39BD89C557}"/>
              </a:ext>
            </a:extLst>
          </p:cNvPr>
          <p:cNvSpPr>
            <a:spLocks noGrp="1"/>
          </p:cNvSpPr>
          <p:nvPr>
            <p:ph type="title"/>
          </p:nvPr>
        </p:nvSpPr>
        <p:spPr/>
        <p:txBody>
          <a:bodyPr/>
          <a:lstStyle/>
          <a:p>
            <a:r>
              <a:rPr lang="en-US" dirty="0"/>
              <a:t>Medical affairs is central to strategic evidence generation</a:t>
            </a:r>
            <a:endParaRPr lang="en-GB" dirty="0"/>
          </a:p>
        </p:txBody>
      </p:sp>
      <p:sp>
        <p:nvSpPr>
          <p:cNvPr id="5" name="Content Placeholder 4">
            <a:extLst>
              <a:ext uri="{FF2B5EF4-FFF2-40B4-BE49-F238E27FC236}">
                <a16:creationId xmlns:a16="http://schemas.microsoft.com/office/drawing/2014/main" id="{6257BE5D-2C8F-F0C8-610F-F80D9B1F408E}"/>
              </a:ext>
            </a:extLst>
          </p:cNvPr>
          <p:cNvSpPr>
            <a:spLocks noGrp="1"/>
          </p:cNvSpPr>
          <p:nvPr>
            <p:ph idx="1"/>
          </p:nvPr>
        </p:nvSpPr>
        <p:spPr>
          <a:xfrm>
            <a:off x="609600" y="1870051"/>
            <a:ext cx="6004331" cy="2557570"/>
          </a:xfrm>
        </p:spPr>
        <p:txBody>
          <a:bodyPr>
            <a:normAutofit/>
          </a:bodyPr>
          <a:lstStyle/>
          <a:p>
            <a:pPr>
              <a:spcAft>
                <a:spcPts val="600"/>
              </a:spcAft>
            </a:pPr>
            <a:r>
              <a:rPr lang="en-US" sz="1600" dirty="0">
                <a:cs typeface="Calibri" panose="020F0502020204030204" pitchFamily="34" charset="0"/>
              </a:rPr>
              <a:t>Identification of need, generation and communication of evidence is often disjointed with siloed departments creating and pursuing their own evidence plans  </a:t>
            </a:r>
          </a:p>
          <a:p>
            <a:pPr>
              <a:spcAft>
                <a:spcPts val="600"/>
              </a:spcAft>
            </a:pPr>
            <a:r>
              <a:rPr lang="en-US" sz="1600" dirty="0">
                <a:cs typeface="Calibri" panose="020F0502020204030204" pitchFamily="34" charset="0"/>
              </a:rPr>
              <a:t>Cross-functional evidence requirements are often similar, with common gaps and questions that </a:t>
            </a:r>
            <a:br>
              <a:rPr lang="en-US" sz="1600" dirty="0">
                <a:cs typeface="Calibri" panose="020F0502020204030204" pitchFamily="34" charset="0"/>
              </a:rPr>
            </a:br>
            <a:r>
              <a:rPr lang="en-US" sz="1600" dirty="0">
                <a:cs typeface="Calibri" panose="020F0502020204030204" pitchFamily="34" charset="0"/>
              </a:rPr>
              <a:t>need to be addressed through evidence </a:t>
            </a:r>
            <a:br>
              <a:rPr lang="en-US" sz="1600" dirty="0">
                <a:cs typeface="Calibri" panose="020F0502020204030204" pitchFamily="34" charset="0"/>
              </a:rPr>
            </a:br>
            <a:r>
              <a:rPr lang="en-US" sz="1600" dirty="0">
                <a:cs typeface="Calibri" panose="020F0502020204030204" pitchFamily="34" charset="0"/>
              </a:rPr>
              <a:t>generation; however, evidence plans frequently remain uncoordinated between departments</a:t>
            </a:r>
          </a:p>
        </p:txBody>
      </p:sp>
      <p:sp>
        <p:nvSpPr>
          <p:cNvPr id="2" name="TextBox 1">
            <a:extLst>
              <a:ext uri="{FF2B5EF4-FFF2-40B4-BE49-F238E27FC236}">
                <a16:creationId xmlns:a16="http://schemas.microsoft.com/office/drawing/2014/main" id="{45B76B82-D0C9-B546-B082-282CFC69CBC5}"/>
              </a:ext>
            </a:extLst>
          </p:cNvPr>
          <p:cNvSpPr txBox="1"/>
          <p:nvPr/>
        </p:nvSpPr>
        <p:spPr>
          <a:xfrm>
            <a:off x="1162050" y="4748371"/>
            <a:ext cx="11032120" cy="827323"/>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080000" tIns="91440" rIns="91440" bIns="91440" rtlCol="0" anchor="ctr" anchorCtr="0">
            <a:noAutofit/>
          </a:bodyPr>
          <a:lstStyle/>
          <a:p>
            <a:r>
              <a:rPr lang="en-US" sz="1600" dirty="0">
                <a:solidFill>
                  <a:schemeClr val="tx1"/>
                </a:solidFill>
                <a:latin typeface="Century Gothic" panose="020B0502020202020204" pitchFamily="34" charset="0"/>
                <a:cs typeface="Calibri" panose="020F0502020204030204" pitchFamily="34" charset="0"/>
              </a:rPr>
              <a:t>Medical Affairs is ideally positioned to be the champion of coordinated, holistic evidence generation planning</a:t>
            </a:r>
            <a:endParaRPr lang="en-GB" sz="1600" dirty="0">
              <a:solidFill>
                <a:schemeClr val="tx1"/>
              </a:solidFill>
              <a:latin typeface="Century Gothic" panose="020B0502020202020204" pitchFamily="34" charset="0"/>
              <a:cs typeface="Calibri" panose="020F0502020204030204" pitchFamily="34" charset="0"/>
            </a:endParaRPr>
          </a:p>
        </p:txBody>
      </p:sp>
      <p:sp>
        <p:nvSpPr>
          <p:cNvPr id="12" name="Footer Placeholder 2">
            <a:extLst>
              <a:ext uri="{FF2B5EF4-FFF2-40B4-BE49-F238E27FC236}">
                <a16:creationId xmlns:a16="http://schemas.microsoft.com/office/drawing/2014/main" id="{0E665BEC-8C40-A3D9-4EC7-533DC2EC8BEE}"/>
              </a:ext>
            </a:extLst>
          </p:cNvPr>
          <p:cNvSpPr txBox="1">
            <a:spLocks/>
          </p:cNvSpPr>
          <p:nvPr/>
        </p:nvSpPr>
        <p:spPr>
          <a:xfrm>
            <a:off x="371424" y="6267846"/>
            <a:ext cx="38608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l">
              <a:defRPr/>
            </a:pPr>
            <a:r>
              <a:rPr lang="en-US" sz="1000" dirty="0"/>
              <a:t>Medical Affairs Professional Society | 2023</a:t>
            </a:r>
          </a:p>
        </p:txBody>
      </p:sp>
    </p:spTree>
    <p:extLst>
      <p:ext uri="{BB962C8B-B14F-4D97-AF65-F5344CB8AC3E}">
        <p14:creationId xmlns:p14="http://schemas.microsoft.com/office/powerpoint/2010/main" val="227132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F13C03-9F31-7C9D-3150-1FB0B48BF0A4}"/>
              </a:ext>
            </a:extLst>
          </p:cNvPr>
          <p:cNvSpPr>
            <a:spLocks noGrp="1"/>
          </p:cNvSpPr>
          <p:nvPr>
            <p:ph type="title"/>
          </p:nvPr>
        </p:nvSpPr>
        <p:spPr/>
        <p:txBody>
          <a:bodyPr/>
          <a:lstStyle/>
          <a:p>
            <a:r>
              <a:rPr lang="en-US" dirty="0"/>
              <a:t>What is an Integrated Evidence Plan?</a:t>
            </a:r>
            <a:endParaRPr lang="en-GB" dirty="0"/>
          </a:p>
        </p:txBody>
      </p:sp>
      <p:grpSp>
        <p:nvGrpSpPr>
          <p:cNvPr id="10" name="Group 9">
            <a:extLst>
              <a:ext uri="{FF2B5EF4-FFF2-40B4-BE49-F238E27FC236}">
                <a16:creationId xmlns:a16="http://schemas.microsoft.com/office/drawing/2014/main" id="{2AF3C3AF-0A88-3A75-DA4F-CB324D582A53}"/>
              </a:ext>
            </a:extLst>
          </p:cNvPr>
          <p:cNvGrpSpPr/>
          <p:nvPr/>
        </p:nvGrpSpPr>
        <p:grpSpPr>
          <a:xfrm>
            <a:off x="0" y="2737093"/>
            <a:ext cx="12192001" cy="2179052"/>
            <a:chOff x="0" y="2737093"/>
            <a:chExt cx="12192001" cy="2179052"/>
          </a:xfrm>
        </p:grpSpPr>
        <p:grpSp>
          <p:nvGrpSpPr>
            <p:cNvPr id="9" name="Group 8">
              <a:extLst>
                <a:ext uri="{FF2B5EF4-FFF2-40B4-BE49-F238E27FC236}">
                  <a16:creationId xmlns:a16="http://schemas.microsoft.com/office/drawing/2014/main" id="{5F679FB1-01AA-A5DD-A1DF-4392A2E5DDFD}"/>
                </a:ext>
              </a:extLst>
            </p:cNvPr>
            <p:cNvGrpSpPr/>
            <p:nvPr/>
          </p:nvGrpSpPr>
          <p:grpSpPr>
            <a:xfrm>
              <a:off x="0" y="2737094"/>
              <a:ext cx="12192001" cy="2179051"/>
              <a:chOff x="-759137" y="2427325"/>
              <a:chExt cx="8230756" cy="1471066"/>
            </a:xfrm>
            <a:solidFill>
              <a:schemeClr val="accent2"/>
            </a:solidFill>
          </p:grpSpPr>
          <p:sp>
            <p:nvSpPr>
              <p:cNvPr id="3" name="Parallelogram 2">
                <a:extLst>
                  <a:ext uri="{FF2B5EF4-FFF2-40B4-BE49-F238E27FC236}">
                    <a16:creationId xmlns:a16="http://schemas.microsoft.com/office/drawing/2014/main" id="{0AD373F1-93B6-FCD6-6DAE-21FF5B0BEC1C}"/>
                  </a:ext>
                </a:extLst>
              </p:cNvPr>
              <p:cNvSpPr/>
              <p:nvPr/>
            </p:nvSpPr>
            <p:spPr>
              <a:xfrm>
                <a:off x="-373582" y="2427325"/>
                <a:ext cx="2743200" cy="1471066"/>
              </a:xfrm>
              <a:prstGeom prst="parallelogram">
                <a:avLst>
                  <a:gd name="adj" fmla="val 51549"/>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5" name="Parallelogram 4">
                <a:extLst>
                  <a:ext uri="{FF2B5EF4-FFF2-40B4-BE49-F238E27FC236}">
                    <a16:creationId xmlns:a16="http://schemas.microsoft.com/office/drawing/2014/main" id="{452619F8-3712-0A93-A86A-6F933C53C540}"/>
                  </a:ext>
                </a:extLst>
              </p:cNvPr>
              <p:cNvSpPr/>
              <p:nvPr/>
            </p:nvSpPr>
            <p:spPr>
              <a:xfrm>
                <a:off x="1713025" y="2427325"/>
                <a:ext cx="3296949" cy="1471066"/>
              </a:xfrm>
              <a:prstGeom prst="parallelogram">
                <a:avLst>
                  <a:gd name="adj" fmla="val 51549"/>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6" name="Rectangle 5">
                <a:extLst>
                  <a:ext uri="{FF2B5EF4-FFF2-40B4-BE49-F238E27FC236}">
                    <a16:creationId xmlns:a16="http://schemas.microsoft.com/office/drawing/2014/main" id="{6898F6D6-21A2-642E-BDB2-A4EE60768B2B}"/>
                  </a:ext>
                </a:extLst>
              </p:cNvPr>
              <p:cNvSpPr/>
              <p:nvPr/>
            </p:nvSpPr>
            <p:spPr>
              <a:xfrm>
                <a:off x="-759137" y="2427325"/>
                <a:ext cx="1161027" cy="1471066"/>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7" name="Parallelogram 6">
                <a:extLst>
                  <a:ext uri="{FF2B5EF4-FFF2-40B4-BE49-F238E27FC236}">
                    <a16:creationId xmlns:a16="http://schemas.microsoft.com/office/drawing/2014/main" id="{F68BE83C-0DEF-95F0-A0F9-BB8A06695503}"/>
                  </a:ext>
                </a:extLst>
              </p:cNvPr>
              <p:cNvSpPr/>
              <p:nvPr/>
            </p:nvSpPr>
            <p:spPr>
              <a:xfrm>
                <a:off x="4342864" y="2427325"/>
                <a:ext cx="2306356" cy="1471066"/>
              </a:xfrm>
              <a:prstGeom prst="parallelogram">
                <a:avLst>
                  <a:gd name="adj" fmla="val 51549"/>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8" name="Rectangle 7">
                <a:extLst>
                  <a:ext uri="{FF2B5EF4-FFF2-40B4-BE49-F238E27FC236}">
                    <a16:creationId xmlns:a16="http://schemas.microsoft.com/office/drawing/2014/main" id="{27E5FFA9-9799-9E21-83D0-5594E1930F8F}"/>
                  </a:ext>
                </a:extLst>
              </p:cNvPr>
              <p:cNvSpPr/>
              <p:nvPr/>
            </p:nvSpPr>
            <p:spPr>
              <a:xfrm>
                <a:off x="5612454" y="2427325"/>
                <a:ext cx="1859165" cy="1471066"/>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grpSp>
        <p:sp>
          <p:nvSpPr>
            <p:cNvPr id="27" name="TextBox 26">
              <a:extLst>
                <a:ext uri="{FF2B5EF4-FFF2-40B4-BE49-F238E27FC236}">
                  <a16:creationId xmlns:a16="http://schemas.microsoft.com/office/drawing/2014/main" id="{AB9E478A-E01B-790D-9983-049D1BD2650C}"/>
                </a:ext>
              </a:extLst>
            </p:cNvPr>
            <p:cNvSpPr txBox="1"/>
            <p:nvPr/>
          </p:nvSpPr>
          <p:spPr>
            <a:xfrm>
              <a:off x="404654" y="2737094"/>
              <a:ext cx="3347586" cy="2179051"/>
            </a:xfrm>
            <a:prstGeom prst="rect">
              <a:avLst/>
            </a:prstGeom>
            <a:noFill/>
          </p:spPr>
          <p:txBody>
            <a:bodyPr wrap="square" anchor="ctr">
              <a:noAutofit/>
            </a:bodyPr>
            <a:lstStyle/>
            <a:p>
              <a:pPr algn="ctr"/>
              <a:r>
                <a:rPr lang="en-US" sz="1400" dirty="0">
                  <a:solidFill>
                    <a:schemeClr val="bg1"/>
                  </a:solidFill>
                  <a:latin typeface="Century Gothic" panose="020B0502020202020204" pitchFamily="34" charset="0"/>
                  <a:cs typeface="Calibri" panose="020F0502020204030204" pitchFamily="34" charset="0"/>
                </a:rPr>
                <a:t>The IEP tracks evidence gaps and associated evidence generation plans including data sources, endpoints and timings together with plans for evidence dissemination. Critically, the IEP creates a commonality of approach across the various cross-functional departments of an organization</a:t>
              </a:r>
            </a:p>
          </p:txBody>
        </p:sp>
        <p:sp>
          <p:nvSpPr>
            <p:cNvPr id="28" name="TextBox 27">
              <a:extLst>
                <a:ext uri="{FF2B5EF4-FFF2-40B4-BE49-F238E27FC236}">
                  <a16:creationId xmlns:a16="http://schemas.microsoft.com/office/drawing/2014/main" id="{3705850C-4B9B-7EA7-4260-027C360416C5}"/>
                </a:ext>
              </a:extLst>
            </p:cNvPr>
            <p:cNvSpPr txBox="1"/>
            <p:nvPr/>
          </p:nvSpPr>
          <p:spPr>
            <a:xfrm>
              <a:off x="4665979" y="2737093"/>
              <a:ext cx="3029294" cy="2179051"/>
            </a:xfrm>
            <a:prstGeom prst="rect">
              <a:avLst/>
            </a:prstGeom>
            <a:noFill/>
          </p:spPr>
          <p:txBody>
            <a:bodyPr wrap="square" anchor="ctr">
              <a:noAutofit/>
            </a:bodyPr>
            <a:lstStyle/>
            <a:p>
              <a:pPr algn="ctr"/>
              <a:r>
                <a:rPr lang="en-US" sz="1400" dirty="0">
                  <a:solidFill>
                    <a:schemeClr val="bg1"/>
                  </a:solidFill>
                  <a:latin typeface="Century Gothic" panose="020B0502020202020204" pitchFamily="34" charset="0"/>
                  <a:cs typeface="Calibri" panose="020F0502020204030204" pitchFamily="34" charset="0"/>
                </a:rPr>
                <a:t>The IEP provides a comprehensive view of all relevant evidence and external research that supports common evidence objectives and/or drives strategic decision making supporting the development, launch, and continued support of an asset</a:t>
              </a:r>
            </a:p>
          </p:txBody>
        </p:sp>
        <p:sp>
          <p:nvSpPr>
            <p:cNvPr id="29" name="TextBox 28">
              <a:extLst>
                <a:ext uri="{FF2B5EF4-FFF2-40B4-BE49-F238E27FC236}">
                  <a16:creationId xmlns:a16="http://schemas.microsoft.com/office/drawing/2014/main" id="{1331E4DD-989A-BF48-47B7-D14DDA58B891}"/>
                </a:ext>
              </a:extLst>
            </p:cNvPr>
            <p:cNvSpPr txBox="1"/>
            <p:nvPr/>
          </p:nvSpPr>
          <p:spPr>
            <a:xfrm>
              <a:off x="8511600" y="2737095"/>
              <a:ext cx="3313833" cy="2179049"/>
            </a:xfrm>
            <a:prstGeom prst="rect">
              <a:avLst/>
            </a:prstGeom>
            <a:noFill/>
          </p:spPr>
          <p:txBody>
            <a:bodyPr wrap="square" anchor="ctr">
              <a:noAutofit/>
            </a:bodyPr>
            <a:lstStyle/>
            <a:p>
              <a:pPr algn="ctr"/>
              <a:r>
                <a:rPr lang="en-US" sz="1400" dirty="0">
                  <a:solidFill>
                    <a:schemeClr val="bg1"/>
                  </a:solidFill>
                  <a:latin typeface="Century Gothic" panose="020B0502020202020204" pitchFamily="34" charset="0"/>
                  <a:cs typeface="Calibri" panose="020F0502020204030204" pitchFamily="34" charset="0"/>
                </a:rPr>
                <a:t>The IEP is an internal document </a:t>
              </a:r>
              <a:br>
                <a:rPr lang="en-US" sz="1400" dirty="0">
                  <a:solidFill>
                    <a:schemeClr val="bg1"/>
                  </a:solidFill>
                  <a:latin typeface="Century Gothic" panose="020B0502020202020204" pitchFamily="34" charset="0"/>
                  <a:cs typeface="Calibri" panose="020F0502020204030204" pitchFamily="34" charset="0"/>
                </a:rPr>
              </a:br>
              <a:r>
                <a:rPr lang="en-US" sz="1400" dirty="0">
                  <a:solidFill>
                    <a:schemeClr val="bg1"/>
                  </a:solidFill>
                  <a:latin typeface="Century Gothic" panose="020B0502020202020204" pitchFamily="34" charset="0"/>
                  <a:cs typeface="Calibri" panose="020F0502020204030204" pitchFamily="34" charset="0"/>
                </a:rPr>
                <a:t>that prioritizes evidence generation requirements in an efficient manner across functions, countries and the product lifecycle. It is also a ‘living document’ that will be regularly updated in response to external market forces and </a:t>
              </a:r>
              <a:br>
                <a:rPr lang="en-US" sz="1400" dirty="0">
                  <a:solidFill>
                    <a:schemeClr val="bg1"/>
                  </a:solidFill>
                  <a:latin typeface="Century Gothic" panose="020B0502020202020204" pitchFamily="34" charset="0"/>
                  <a:cs typeface="Calibri" panose="020F0502020204030204" pitchFamily="34" charset="0"/>
                </a:rPr>
              </a:br>
              <a:r>
                <a:rPr lang="en-US" sz="1400" dirty="0">
                  <a:solidFill>
                    <a:schemeClr val="bg1"/>
                  </a:solidFill>
                  <a:latin typeface="Century Gothic" panose="020B0502020202020204" pitchFamily="34" charset="0"/>
                  <a:cs typeface="Calibri" panose="020F0502020204030204" pitchFamily="34" charset="0"/>
                </a:rPr>
                <a:t>internal demands</a:t>
              </a:r>
            </a:p>
          </p:txBody>
        </p:sp>
      </p:grpSp>
    </p:spTree>
    <p:extLst>
      <p:ext uri="{BB962C8B-B14F-4D97-AF65-F5344CB8AC3E}">
        <p14:creationId xmlns:p14="http://schemas.microsoft.com/office/powerpoint/2010/main" val="341326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C0F88-1228-E4F0-986B-85A2CE7E3F0D}"/>
              </a:ext>
            </a:extLst>
          </p:cNvPr>
          <p:cNvSpPr>
            <a:spLocks noGrp="1"/>
          </p:cNvSpPr>
          <p:nvPr>
            <p:ph type="title"/>
          </p:nvPr>
        </p:nvSpPr>
        <p:spPr/>
        <p:txBody>
          <a:bodyPr/>
          <a:lstStyle/>
          <a:p>
            <a:r>
              <a:rPr lang="de-CH" dirty="0"/>
              <a:t>Example cross-functional evidence generation activities</a:t>
            </a:r>
            <a:endParaRPr lang="en-GB" dirty="0"/>
          </a:p>
        </p:txBody>
      </p:sp>
      <p:graphicFrame>
        <p:nvGraphicFramePr>
          <p:cNvPr id="4" name="Table 3">
            <a:extLst>
              <a:ext uri="{FF2B5EF4-FFF2-40B4-BE49-F238E27FC236}">
                <a16:creationId xmlns:a16="http://schemas.microsoft.com/office/drawing/2014/main" id="{F55E531F-73EF-0FB0-B6D6-B9322E20A843}"/>
              </a:ext>
            </a:extLst>
          </p:cNvPr>
          <p:cNvGraphicFramePr>
            <a:graphicFrameLocks noGrp="1"/>
          </p:cNvGraphicFramePr>
          <p:nvPr>
            <p:extLst>
              <p:ext uri="{D42A27DB-BD31-4B8C-83A1-F6EECF244321}">
                <p14:modId xmlns:p14="http://schemas.microsoft.com/office/powerpoint/2010/main" val="2329932036"/>
              </p:ext>
            </p:extLst>
          </p:nvPr>
        </p:nvGraphicFramePr>
        <p:xfrm>
          <a:off x="629918" y="1987420"/>
          <a:ext cx="5475249" cy="3302410"/>
        </p:xfrm>
        <a:graphic>
          <a:graphicData uri="http://schemas.openxmlformats.org/drawingml/2006/table">
            <a:tbl>
              <a:tblPr firstRow="1" bandRow="1">
                <a:tableStyleId>{0E3FDE45-AF77-4B5C-9715-49D594BDF05E}</a:tableStyleId>
              </a:tblPr>
              <a:tblGrid>
                <a:gridCol w="1086771">
                  <a:extLst>
                    <a:ext uri="{9D8B030D-6E8A-4147-A177-3AD203B41FA5}">
                      <a16:colId xmlns:a16="http://schemas.microsoft.com/office/drawing/2014/main" val="3879149205"/>
                    </a:ext>
                  </a:extLst>
                </a:gridCol>
                <a:gridCol w="4388478">
                  <a:extLst>
                    <a:ext uri="{9D8B030D-6E8A-4147-A177-3AD203B41FA5}">
                      <a16:colId xmlns:a16="http://schemas.microsoft.com/office/drawing/2014/main" val="441692652"/>
                    </a:ext>
                  </a:extLst>
                </a:gridCol>
              </a:tblGrid>
              <a:tr h="305675">
                <a:tc>
                  <a:txBody>
                    <a:bodyPr/>
                    <a:lstStyle/>
                    <a:p>
                      <a:r>
                        <a:rPr lang="de-CH" sz="1600" b="1" i="0" dirty="0">
                          <a:solidFill>
                            <a:schemeClr val="accent4">
                              <a:lumMod val="50000"/>
                            </a:schemeClr>
                          </a:solidFill>
                          <a:latin typeface="Century Gothic" panose="020B0502020202020204" pitchFamily="34" charset="0"/>
                          <a:cs typeface="Calibri" panose="020F0502020204030204" pitchFamily="34" charset="0"/>
                        </a:rPr>
                        <a:t>Term</a:t>
                      </a:r>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a:lnL>
                      <a:noFill/>
                    </a:lnL>
                    <a:lnR w="6350" cap="flat" cmpd="sng" algn="ctr">
                      <a:solidFill>
                        <a:schemeClr val="accent4">
                          <a:lumMod val="90000"/>
                        </a:schemeClr>
                      </a:solidFill>
                      <a:prstDash val="solid"/>
                      <a:round/>
                      <a:headEnd type="none" w="med" len="med"/>
                      <a:tailEnd type="none" w="med" len="med"/>
                    </a:lnR>
                    <a:lnT w="12700" cmpd="sng">
                      <a:noFill/>
                    </a:lnT>
                    <a:lnB w="6350" cap="flat" cmpd="sng" algn="ctr">
                      <a:solidFill>
                        <a:schemeClr val="accent4">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600" b="1" i="0" dirty="0">
                          <a:solidFill>
                            <a:schemeClr val="accent4">
                              <a:lumMod val="50000"/>
                            </a:schemeClr>
                          </a:solidFill>
                          <a:latin typeface="Century Gothic" panose="020B0502020202020204" pitchFamily="34" charset="0"/>
                          <a:cs typeface="Calibri" panose="020F0502020204030204" pitchFamily="34" charset="0"/>
                        </a:rPr>
                        <a:t>Definition</a:t>
                      </a:r>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a:lnL w="6350" cap="flat" cmpd="sng" algn="ctr">
                      <a:solidFill>
                        <a:schemeClr val="accent4">
                          <a:lumMod val="90000"/>
                        </a:schemeClr>
                      </a:solidFill>
                      <a:prstDash val="solid"/>
                      <a:round/>
                      <a:headEnd type="none" w="med" len="med"/>
                      <a:tailEnd type="none" w="med" len="med"/>
                    </a:lnL>
                    <a:lnR>
                      <a:noFill/>
                    </a:lnR>
                    <a:lnT w="12700" cmpd="sng">
                      <a:noFill/>
                    </a:lnT>
                    <a:lnB w="6350" cap="flat" cmpd="sng" algn="ctr">
                      <a:solidFill>
                        <a:schemeClr val="accent4">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8413331"/>
                  </a:ext>
                </a:extLst>
              </a:tr>
              <a:tr h="485613">
                <a:tc>
                  <a:txBody>
                    <a:bodyPr/>
                    <a:lstStyle/>
                    <a:p>
                      <a:pPr>
                        <a:lnSpc>
                          <a:spcPct val="110000"/>
                        </a:lnSpc>
                      </a:pPr>
                      <a:r>
                        <a:rPr lang="de-CH" sz="1200" b="1" i="0" dirty="0">
                          <a:solidFill>
                            <a:schemeClr val="accent2"/>
                          </a:solidFill>
                          <a:latin typeface="Century Gothic" panose="020B0502020202020204" pitchFamily="34" charset="0"/>
                          <a:cs typeface="Calibri" panose="020F0502020204030204" pitchFamily="34" charset="0"/>
                        </a:rPr>
                        <a:t>Evidence generation</a:t>
                      </a:r>
                      <a:r>
                        <a:rPr lang="de-CH" sz="1200" b="1" i="0" baseline="30000" dirty="0">
                          <a:solidFill>
                            <a:schemeClr val="accent2"/>
                          </a:solidFill>
                          <a:latin typeface="Century Gothic" panose="020B0502020202020204" pitchFamily="34" charset="0"/>
                          <a:cs typeface="Calibri" panose="020F0502020204030204" pitchFamily="34" charset="0"/>
                        </a:rPr>
                        <a:t>1</a:t>
                      </a:r>
                      <a:endParaRPr lang="en-GB" sz="1200" b="1" i="0" baseline="30000" dirty="0">
                        <a:solidFill>
                          <a:schemeClr val="accent2"/>
                        </a:solidFill>
                        <a:latin typeface="Century Gothic" panose="020B0502020202020204" pitchFamily="34" charset="0"/>
                        <a:cs typeface="Calibri" panose="020F0502020204030204" pitchFamily="34" charset="0"/>
                      </a:endParaRPr>
                    </a:p>
                  </a:txBody>
                  <a:tcPr>
                    <a:lnL>
                      <a:noFill/>
                    </a:lnL>
                    <a:lnR w="6350" cap="flat" cmpd="sng" algn="ctr">
                      <a:solidFill>
                        <a:schemeClr val="accent4">
                          <a:lumMod val="90000"/>
                        </a:schemeClr>
                      </a:solidFill>
                      <a:prstDash val="solid"/>
                      <a:round/>
                      <a:headEnd type="none" w="med" len="med"/>
                      <a:tailEnd type="none" w="med" len="med"/>
                    </a:lnR>
                    <a:lnT w="6350" cap="flat" cmpd="sng" algn="ctr">
                      <a:solidFill>
                        <a:schemeClr val="accent4">
                          <a:lumMod val="90000"/>
                        </a:schemeClr>
                      </a:solidFill>
                      <a:prstDash val="solid"/>
                      <a:round/>
                      <a:headEnd type="none" w="med" len="med"/>
                      <a:tailEnd type="none" w="med" len="med"/>
                    </a:lnT>
                    <a:lnB w="6350" cap="flat" cmpd="sng" algn="ctr">
                      <a:solidFill>
                        <a:schemeClr val="accent4">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r>
                        <a:rPr lang="en-GB" sz="1200" b="0" i="0" dirty="0">
                          <a:solidFill>
                            <a:schemeClr val="accent4">
                              <a:lumMod val="50000"/>
                            </a:schemeClr>
                          </a:solidFill>
                          <a:latin typeface="Century Gothic" panose="020B0502020202020204" pitchFamily="34" charset="0"/>
                          <a:cs typeface="Calibri" panose="020F0502020204030204" pitchFamily="34" charset="0"/>
                        </a:rPr>
                        <a:t>Evidence generation is multidimensional, including data source, study design, and degree of pragmatism</a:t>
                      </a:r>
                    </a:p>
                  </a:txBody>
                  <a:tcPr>
                    <a:lnL w="6350" cap="flat" cmpd="sng" algn="ctr">
                      <a:solidFill>
                        <a:schemeClr val="accent4">
                          <a:lumMod val="90000"/>
                        </a:schemeClr>
                      </a:solidFill>
                      <a:prstDash val="solid"/>
                      <a:round/>
                      <a:headEnd type="none" w="med" len="med"/>
                      <a:tailEnd type="none" w="med" len="med"/>
                    </a:lnL>
                    <a:lnR>
                      <a:noFill/>
                    </a:lnR>
                    <a:lnT w="6350" cap="flat" cmpd="sng" algn="ctr">
                      <a:solidFill>
                        <a:schemeClr val="accent4">
                          <a:lumMod val="90000"/>
                        </a:schemeClr>
                      </a:solidFill>
                      <a:prstDash val="solid"/>
                      <a:round/>
                      <a:headEnd type="none" w="med" len="med"/>
                      <a:tailEnd type="none" w="med" len="med"/>
                    </a:lnT>
                    <a:lnB w="6350" cap="flat" cmpd="sng" algn="ctr">
                      <a:solidFill>
                        <a:schemeClr val="accent4">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830397"/>
                  </a:ext>
                </a:extLst>
              </a:tr>
              <a:tr h="1326911">
                <a:tc>
                  <a:txBody>
                    <a:bodyPr/>
                    <a:lstStyle/>
                    <a:p>
                      <a:pPr>
                        <a:lnSpc>
                          <a:spcPct val="110000"/>
                        </a:lnSpc>
                      </a:pPr>
                      <a:r>
                        <a:rPr lang="de-CH" sz="1200" b="1" i="0" dirty="0">
                          <a:solidFill>
                            <a:schemeClr val="accent2"/>
                          </a:solidFill>
                          <a:latin typeface="Century Gothic" panose="020B0502020202020204" pitchFamily="34" charset="0"/>
                          <a:cs typeface="Calibri" panose="020F0502020204030204" pitchFamily="34" charset="0"/>
                        </a:rPr>
                        <a:t>Real-world data</a:t>
                      </a:r>
                      <a:r>
                        <a:rPr lang="de-CH" sz="1200" b="1" i="0" baseline="30000" dirty="0">
                          <a:solidFill>
                            <a:schemeClr val="accent2"/>
                          </a:solidFill>
                          <a:latin typeface="Century Gothic" panose="020B0502020202020204" pitchFamily="34" charset="0"/>
                          <a:cs typeface="Calibri" panose="020F0502020204030204" pitchFamily="34" charset="0"/>
                        </a:rPr>
                        <a:t>2</a:t>
                      </a:r>
                      <a:endParaRPr lang="en-GB" sz="1200" b="1" i="0" baseline="30000" dirty="0">
                        <a:solidFill>
                          <a:schemeClr val="accent2"/>
                        </a:solidFill>
                        <a:latin typeface="Century Gothic" panose="020B0502020202020204" pitchFamily="34" charset="0"/>
                        <a:cs typeface="Calibri" panose="020F0502020204030204" pitchFamily="34" charset="0"/>
                      </a:endParaRPr>
                    </a:p>
                  </a:txBody>
                  <a:tcPr>
                    <a:lnL>
                      <a:noFill/>
                    </a:lnL>
                    <a:lnR w="6350" cap="flat" cmpd="sng" algn="ctr">
                      <a:solidFill>
                        <a:schemeClr val="accent4">
                          <a:lumMod val="90000"/>
                        </a:schemeClr>
                      </a:solidFill>
                      <a:prstDash val="solid"/>
                      <a:round/>
                      <a:headEnd type="none" w="med" len="med"/>
                      <a:tailEnd type="none" w="med" len="med"/>
                    </a:lnR>
                    <a:lnT w="6350" cap="flat" cmpd="sng" algn="ctr">
                      <a:solidFill>
                        <a:schemeClr val="accent4">
                          <a:lumMod val="90000"/>
                        </a:schemeClr>
                      </a:solidFill>
                      <a:prstDash val="solid"/>
                      <a:round/>
                      <a:headEnd type="none" w="med" len="med"/>
                      <a:tailEnd type="none" w="med" len="med"/>
                    </a:lnT>
                    <a:lnB w="6350" cap="flat" cmpd="sng" algn="ctr">
                      <a:solidFill>
                        <a:schemeClr val="accent4">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r>
                        <a:rPr lang="en-GB" sz="1200" b="0" i="0" dirty="0">
                          <a:solidFill>
                            <a:schemeClr val="accent4">
                              <a:lumMod val="50000"/>
                            </a:schemeClr>
                          </a:solidFill>
                          <a:latin typeface="Century Gothic" panose="020B0502020202020204" pitchFamily="34" charset="0"/>
                          <a:cs typeface="Calibri" panose="020F0502020204030204" pitchFamily="34" charset="0"/>
                        </a:rPr>
                        <a:t>Data relating to </a:t>
                      </a:r>
                      <a:r>
                        <a:rPr lang="en-GB" sz="1200" b="1" i="0" dirty="0">
                          <a:solidFill>
                            <a:schemeClr val="accent4">
                              <a:lumMod val="50000"/>
                            </a:schemeClr>
                          </a:solidFill>
                          <a:latin typeface="Century Gothic" panose="020B0502020202020204" pitchFamily="34" charset="0"/>
                          <a:cs typeface="Calibri" panose="020F0502020204030204" pitchFamily="34" charset="0"/>
                        </a:rPr>
                        <a:t>patient health status </a:t>
                      </a:r>
                      <a:r>
                        <a:rPr lang="en-GB" sz="1200" b="0" i="0" dirty="0">
                          <a:solidFill>
                            <a:schemeClr val="accent4">
                              <a:lumMod val="50000"/>
                            </a:schemeClr>
                          </a:solidFill>
                          <a:latin typeface="Century Gothic" panose="020B0502020202020204" pitchFamily="34" charset="0"/>
                          <a:cs typeface="Calibri" panose="020F0502020204030204" pitchFamily="34" charset="0"/>
                        </a:rPr>
                        <a:t>and/or the </a:t>
                      </a:r>
                      <a:r>
                        <a:rPr lang="en-GB" sz="1200" b="1" i="0" dirty="0">
                          <a:solidFill>
                            <a:schemeClr val="accent4">
                              <a:lumMod val="50000"/>
                            </a:schemeClr>
                          </a:solidFill>
                          <a:latin typeface="Century Gothic" panose="020B0502020202020204" pitchFamily="34" charset="0"/>
                          <a:cs typeface="Calibri" panose="020F0502020204030204" pitchFamily="34" charset="0"/>
                        </a:rPr>
                        <a:t>delivery of health care </a:t>
                      </a:r>
                      <a:r>
                        <a:rPr lang="en-GB" sz="1200" b="0" i="0" dirty="0">
                          <a:solidFill>
                            <a:schemeClr val="accent4">
                              <a:lumMod val="50000"/>
                            </a:schemeClr>
                          </a:solidFill>
                          <a:latin typeface="Century Gothic" panose="020B0502020202020204" pitchFamily="34" charset="0"/>
                          <a:cs typeface="Calibri" panose="020F0502020204030204" pitchFamily="34" charset="0"/>
                        </a:rPr>
                        <a:t>routinely collected including: </a:t>
                      </a:r>
                    </a:p>
                    <a:p>
                      <a:pPr marL="171450" indent="-171450">
                        <a:lnSpc>
                          <a:spcPct val="110000"/>
                        </a:lnSpc>
                        <a:buFont typeface="Arial" panose="020B0604020202020204" pitchFamily="34" charset="0"/>
                        <a:buChar char="•"/>
                      </a:pPr>
                      <a:r>
                        <a:rPr lang="en-GB" sz="1100" b="0" i="0" dirty="0">
                          <a:solidFill>
                            <a:schemeClr val="accent4">
                              <a:lumMod val="50000"/>
                            </a:schemeClr>
                          </a:solidFill>
                          <a:latin typeface="Century Gothic" panose="020B0502020202020204" pitchFamily="34" charset="0"/>
                          <a:cs typeface="Calibri" panose="020F0502020204030204" pitchFamily="34" charset="0"/>
                        </a:rPr>
                        <a:t>Electronic health records; claims and billing activities</a:t>
                      </a:r>
                    </a:p>
                    <a:p>
                      <a:pPr marL="171450" indent="-171450">
                        <a:lnSpc>
                          <a:spcPct val="110000"/>
                        </a:lnSpc>
                        <a:buFont typeface="Arial" panose="020B0604020202020204" pitchFamily="34" charset="0"/>
                        <a:buChar char="•"/>
                      </a:pPr>
                      <a:r>
                        <a:rPr lang="en-GB" sz="1100" b="0" i="0" dirty="0">
                          <a:solidFill>
                            <a:schemeClr val="accent4">
                              <a:lumMod val="50000"/>
                            </a:schemeClr>
                          </a:solidFill>
                          <a:latin typeface="Century Gothic" panose="020B0502020202020204" pitchFamily="34" charset="0"/>
                          <a:cs typeface="Calibri" panose="020F0502020204030204" pitchFamily="34" charset="0"/>
                        </a:rPr>
                        <a:t>Product and disease registries</a:t>
                      </a:r>
                    </a:p>
                    <a:p>
                      <a:pPr marL="171450" indent="-171450">
                        <a:lnSpc>
                          <a:spcPct val="110000"/>
                        </a:lnSpc>
                        <a:buFont typeface="Arial" panose="020B0604020202020204" pitchFamily="34" charset="0"/>
                        <a:buChar char="•"/>
                      </a:pPr>
                      <a:r>
                        <a:rPr lang="en-GB" sz="1100" b="0" i="0" dirty="0">
                          <a:solidFill>
                            <a:schemeClr val="accent4">
                              <a:lumMod val="50000"/>
                            </a:schemeClr>
                          </a:solidFill>
                          <a:latin typeface="Century Gothic" panose="020B0502020202020204" pitchFamily="34" charset="0"/>
                          <a:cs typeface="Calibri" panose="020F0502020204030204" pitchFamily="34" charset="0"/>
                        </a:rPr>
                        <a:t>Patient-generated data</a:t>
                      </a:r>
                    </a:p>
                    <a:p>
                      <a:pPr marL="171450" indent="-171450">
                        <a:lnSpc>
                          <a:spcPct val="110000"/>
                        </a:lnSpc>
                        <a:buFont typeface="Arial" panose="020B0604020202020204" pitchFamily="34" charset="0"/>
                        <a:buChar char="•"/>
                      </a:pPr>
                      <a:r>
                        <a:rPr lang="en-GB" sz="1100" b="0" i="0" dirty="0">
                          <a:solidFill>
                            <a:schemeClr val="accent4">
                              <a:lumMod val="50000"/>
                            </a:schemeClr>
                          </a:solidFill>
                          <a:latin typeface="Century Gothic" panose="020B0502020202020204" pitchFamily="34" charset="0"/>
                          <a:cs typeface="Calibri" panose="020F0502020204030204" pitchFamily="34" charset="0"/>
                        </a:rPr>
                        <a:t>Data gathered from other sources that can inform on health status, such as mobile devices</a:t>
                      </a:r>
                    </a:p>
                  </a:txBody>
                  <a:tcPr>
                    <a:lnL w="6350" cap="flat" cmpd="sng" algn="ctr">
                      <a:solidFill>
                        <a:schemeClr val="accent4">
                          <a:lumMod val="90000"/>
                        </a:schemeClr>
                      </a:solidFill>
                      <a:prstDash val="solid"/>
                      <a:round/>
                      <a:headEnd type="none" w="med" len="med"/>
                      <a:tailEnd type="none" w="med" len="med"/>
                    </a:lnL>
                    <a:lnR>
                      <a:noFill/>
                    </a:lnR>
                    <a:lnT w="6350" cap="flat" cmpd="sng" algn="ctr">
                      <a:solidFill>
                        <a:schemeClr val="accent4">
                          <a:lumMod val="90000"/>
                        </a:schemeClr>
                      </a:solidFill>
                      <a:prstDash val="solid"/>
                      <a:round/>
                      <a:headEnd type="none" w="med" len="med"/>
                      <a:tailEnd type="none" w="med" len="med"/>
                    </a:lnT>
                    <a:lnB w="6350" cap="flat" cmpd="sng" algn="ctr">
                      <a:solidFill>
                        <a:schemeClr val="accent4">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150376"/>
                  </a:ext>
                </a:extLst>
              </a:tr>
              <a:tr h="1031278">
                <a:tc>
                  <a:txBody>
                    <a:bodyPr/>
                    <a:lstStyle/>
                    <a:p>
                      <a:pPr>
                        <a:lnSpc>
                          <a:spcPct val="110000"/>
                        </a:lnSpc>
                      </a:pPr>
                      <a:r>
                        <a:rPr lang="de-CH" sz="1200" b="1" i="0" dirty="0">
                          <a:solidFill>
                            <a:schemeClr val="accent2"/>
                          </a:solidFill>
                          <a:latin typeface="Century Gothic" panose="020B0502020202020204" pitchFamily="34" charset="0"/>
                          <a:cs typeface="Calibri" panose="020F0502020204030204" pitchFamily="34" charset="0"/>
                        </a:rPr>
                        <a:t>Real-world evidence</a:t>
                      </a:r>
                      <a:r>
                        <a:rPr lang="de-CH" sz="1200" b="1" i="0" baseline="30000" dirty="0">
                          <a:solidFill>
                            <a:schemeClr val="accent2"/>
                          </a:solidFill>
                          <a:latin typeface="Century Gothic" panose="020B0502020202020204" pitchFamily="34" charset="0"/>
                          <a:cs typeface="Calibri" panose="020F0502020204030204" pitchFamily="34" charset="0"/>
                        </a:rPr>
                        <a:t>2</a:t>
                      </a:r>
                      <a:endParaRPr lang="en-GB" sz="1200" b="1" i="0" baseline="30000" dirty="0">
                        <a:solidFill>
                          <a:schemeClr val="accent2"/>
                        </a:solidFill>
                        <a:latin typeface="Century Gothic" panose="020B0502020202020204" pitchFamily="34" charset="0"/>
                        <a:cs typeface="Calibri" panose="020F0502020204030204" pitchFamily="34" charset="0"/>
                      </a:endParaRPr>
                    </a:p>
                  </a:txBody>
                  <a:tcPr>
                    <a:lnL>
                      <a:noFill/>
                    </a:lnL>
                    <a:lnR w="6350" cap="flat" cmpd="sng" algn="ctr">
                      <a:solidFill>
                        <a:schemeClr val="accent4">
                          <a:lumMod val="90000"/>
                        </a:schemeClr>
                      </a:solidFill>
                      <a:prstDash val="solid"/>
                      <a:round/>
                      <a:headEnd type="none" w="med" len="med"/>
                      <a:tailEnd type="none" w="med" len="med"/>
                    </a:lnR>
                    <a:lnT w="6350" cap="flat" cmpd="sng" algn="ctr">
                      <a:solidFill>
                        <a:schemeClr val="accent4">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nSpc>
                          <a:spcPct val="110000"/>
                        </a:lnSpc>
                        <a:buFont typeface="Arial" panose="020B0604020202020204" pitchFamily="34" charset="0"/>
                        <a:buNone/>
                      </a:pPr>
                      <a:r>
                        <a:rPr lang="en-GB" sz="1200" b="0" i="0" dirty="0">
                          <a:solidFill>
                            <a:schemeClr val="accent4">
                              <a:lumMod val="50000"/>
                            </a:schemeClr>
                          </a:solidFill>
                          <a:latin typeface="Century Gothic" panose="020B0502020202020204" pitchFamily="34" charset="0"/>
                          <a:cs typeface="Calibri" panose="020F0502020204030204" pitchFamily="34" charset="0"/>
                        </a:rPr>
                        <a:t>Clinical evidence regarding the use and potential benefits/risks of a product derived from RWD analysis </a:t>
                      </a:r>
                    </a:p>
                    <a:p>
                      <a:pPr marL="171450" indent="-171450">
                        <a:lnSpc>
                          <a:spcPct val="110000"/>
                        </a:lnSpc>
                        <a:buFont typeface="Arial" panose="020B0604020202020204" pitchFamily="34" charset="0"/>
                        <a:buChar char="•"/>
                      </a:pPr>
                      <a:r>
                        <a:rPr lang="en-US" sz="1200" b="0" i="0" dirty="0">
                          <a:solidFill>
                            <a:schemeClr val="accent4">
                              <a:lumMod val="50000"/>
                            </a:schemeClr>
                          </a:solidFill>
                          <a:latin typeface="Century Gothic" panose="020B0502020202020204" pitchFamily="34" charset="0"/>
                          <a:cs typeface="Calibri" panose="020F0502020204030204" pitchFamily="34" charset="0"/>
                        </a:rPr>
                        <a:t>Typically generated from observational research but can also derive from other study designs such as RCT, pragmatic trials, or large simple trials</a:t>
                      </a:r>
                      <a:endParaRPr lang="en-GB" sz="1200" b="0" i="0" dirty="0">
                        <a:solidFill>
                          <a:schemeClr val="accent4">
                            <a:lumMod val="50000"/>
                          </a:schemeClr>
                        </a:solidFill>
                        <a:latin typeface="Century Gothic" panose="020B0502020202020204" pitchFamily="34" charset="0"/>
                        <a:cs typeface="Calibri" panose="020F0502020204030204" pitchFamily="34" charset="0"/>
                      </a:endParaRPr>
                    </a:p>
                  </a:txBody>
                  <a:tcPr>
                    <a:lnL w="6350" cap="flat" cmpd="sng" algn="ctr">
                      <a:solidFill>
                        <a:schemeClr val="accent4">
                          <a:lumMod val="90000"/>
                        </a:schemeClr>
                      </a:solidFill>
                      <a:prstDash val="solid"/>
                      <a:round/>
                      <a:headEnd type="none" w="med" len="med"/>
                      <a:tailEnd type="none" w="med" len="med"/>
                    </a:lnL>
                    <a:lnR>
                      <a:noFill/>
                    </a:lnR>
                    <a:lnT w="6350" cap="flat" cmpd="sng" algn="ctr">
                      <a:solidFill>
                        <a:schemeClr val="accent4">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1665904"/>
                  </a:ext>
                </a:extLst>
              </a:tr>
            </a:tbl>
          </a:graphicData>
        </a:graphic>
      </p:graphicFrame>
      <p:graphicFrame>
        <p:nvGraphicFramePr>
          <p:cNvPr id="6" name="Table 8">
            <a:extLst>
              <a:ext uri="{FF2B5EF4-FFF2-40B4-BE49-F238E27FC236}">
                <a16:creationId xmlns:a16="http://schemas.microsoft.com/office/drawing/2014/main" id="{931FCC65-E46F-5452-7556-C84B704D0AAF}"/>
              </a:ext>
            </a:extLst>
          </p:cNvPr>
          <p:cNvGraphicFramePr>
            <a:graphicFrameLocks noGrp="1"/>
          </p:cNvGraphicFramePr>
          <p:nvPr>
            <p:extLst>
              <p:ext uri="{D42A27DB-BD31-4B8C-83A1-F6EECF244321}">
                <p14:modId xmlns:p14="http://schemas.microsoft.com/office/powerpoint/2010/main" val="3535990009"/>
              </p:ext>
            </p:extLst>
          </p:nvPr>
        </p:nvGraphicFramePr>
        <p:xfrm>
          <a:off x="6493907" y="1987420"/>
          <a:ext cx="4544405" cy="3631692"/>
        </p:xfrm>
        <a:graphic>
          <a:graphicData uri="http://schemas.openxmlformats.org/drawingml/2006/table">
            <a:tbl>
              <a:tblPr firstRow="1" bandRow="1">
                <a:tableStyleId>{0E3FDE45-AF77-4B5C-9715-49D594BDF05E}</a:tableStyleId>
              </a:tblPr>
              <a:tblGrid>
                <a:gridCol w="4544405">
                  <a:extLst>
                    <a:ext uri="{9D8B030D-6E8A-4147-A177-3AD203B41FA5}">
                      <a16:colId xmlns:a16="http://schemas.microsoft.com/office/drawing/2014/main" val="441692652"/>
                    </a:ext>
                  </a:extLst>
                </a:gridCol>
              </a:tblGrid>
              <a:tr h="0">
                <a:tc>
                  <a:txBody>
                    <a:bodyPr/>
                    <a:lstStyle/>
                    <a:p>
                      <a:pPr algn="ctr">
                        <a:spcBef>
                          <a:spcPts val="600"/>
                        </a:spcBef>
                      </a:pPr>
                      <a:r>
                        <a:rPr lang="de-CH" sz="1600" b="1" i="0" dirty="0">
                          <a:solidFill>
                            <a:schemeClr val="accent4">
                              <a:lumMod val="50000"/>
                            </a:schemeClr>
                          </a:solidFill>
                          <a:latin typeface="Century Gothic" panose="020B0502020202020204" pitchFamily="34" charset="0"/>
                          <a:cs typeface="Calibri" panose="020F0502020204030204" pitchFamily="34" charset="0"/>
                        </a:rPr>
                        <a:t>Evidence generation activities</a:t>
                      </a:r>
                      <a:endParaRPr lang="en-GB" sz="1600" b="1" i="0" dirty="0">
                        <a:solidFill>
                          <a:schemeClr val="accent4">
                            <a:lumMod val="50000"/>
                          </a:schemeClr>
                        </a:solidFill>
                        <a:latin typeface="Century Gothic" panose="020B0502020202020204" pitchFamily="34" charset="0"/>
                        <a:cs typeface="Calibri" panose="020F050202020403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98413331"/>
                  </a:ext>
                </a:extLst>
              </a:tr>
              <a:tr h="3205712">
                <a:tc>
                  <a:txBody>
                    <a:bodyPr/>
                    <a:lstStyle/>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GB" sz="1200" b="0" i="0" kern="1200" dirty="0">
                          <a:solidFill>
                            <a:schemeClr val="accent4">
                              <a:lumMod val="50000"/>
                            </a:schemeClr>
                          </a:solidFill>
                          <a:latin typeface="Century Gothic" panose="020B0502020202020204" pitchFamily="34" charset="0"/>
                          <a:cs typeface="Calibri" panose="020F0502020204030204" pitchFamily="34" charset="0"/>
                        </a:rPr>
                        <a:t>Preclinical data</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GB" sz="1200" b="0" i="0" kern="1200" dirty="0">
                          <a:solidFill>
                            <a:schemeClr val="accent4">
                              <a:lumMod val="50000"/>
                            </a:schemeClr>
                          </a:solidFill>
                          <a:latin typeface="Century Gothic" panose="020B0502020202020204" pitchFamily="34" charset="0"/>
                          <a:cs typeface="Calibri" panose="020F0502020204030204" pitchFamily="34" charset="0"/>
                        </a:rPr>
                        <a:t>Translational data and signal studies</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GB" sz="1200" b="0" i="0" kern="1200" dirty="0">
                          <a:solidFill>
                            <a:schemeClr val="accent4">
                              <a:lumMod val="50000"/>
                            </a:schemeClr>
                          </a:solidFill>
                          <a:latin typeface="Century Gothic" panose="020B0502020202020204" pitchFamily="34" charset="0"/>
                          <a:cs typeface="Calibri" panose="020F0502020204030204" pitchFamily="34" charset="0"/>
                        </a:rPr>
                        <a:t>Registration trials</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GB" sz="1200" b="0" i="0" kern="1200" dirty="0">
                          <a:solidFill>
                            <a:schemeClr val="accent4">
                              <a:lumMod val="50000"/>
                            </a:schemeClr>
                          </a:solidFill>
                          <a:latin typeface="Century Gothic" panose="020B0502020202020204" pitchFamily="34" charset="0"/>
                          <a:cs typeface="Calibri" panose="020F0502020204030204" pitchFamily="34" charset="0"/>
                        </a:rPr>
                        <a:t>Company-sponsored life-cycle management trials</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GB" sz="1200" b="0" i="0" kern="1200" dirty="0">
                          <a:solidFill>
                            <a:schemeClr val="accent4">
                              <a:lumMod val="50000"/>
                            </a:schemeClr>
                          </a:solidFill>
                          <a:latin typeface="Century Gothic" panose="020B0502020202020204" pitchFamily="34" charset="0"/>
                          <a:cs typeface="Calibri" panose="020F0502020204030204" pitchFamily="34" charset="0"/>
                        </a:rPr>
                        <a:t>Post-hoc analyses and mining of trial data</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GB" sz="1200" b="0" i="0" kern="1200" dirty="0">
                          <a:solidFill>
                            <a:schemeClr val="accent4">
                              <a:lumMod val="50000"/>
                            </a:schemeClr>
                          </a:solidFill>
                          <a:latin typeface="Century Gothic" panose="020B0502020202020204" pitchFamily="34" charset="0"/>
                          <a:cs typeface="Calibri" panose="020F0502020204030204" pitchFamily="34" charset="0"/>
                        </a:rPr>
                        <a:t>Inform strategy for investigator-sponsored studies </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GB" sz="1200" b="0" i="0" kern="1200" dirty="0">
                          <a:solidFill>
                            <a:schemeClr val="accent4">
                              <a:lumMod val="50000"/>
                            </a:schemeClr>
                          </a:solidFill>
                          <a:latin typeface="Century Gothic" panose="020B0502020202020204" pitchFamily="34" charset="0"/>
                          <a:cs typeface="Calibri" panose="020F0502020204030204" pitchFamily="34" charset="0"/>
                        </a:rPr>
                        <a:t>Treatment pathways, outcomes, and resource data</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GB" sz="1200" b="0" i="0" kern="1200" dirty="0">
                          <a:solidFill>
                            <a:schemeClr val="accent4">
                              <a:lumMod val="50000"/>
                            </a:schemeClr>
                          </a:solidFill>
                          <a:latin typeface="Century Gothic" panose="020B0502020202020204" pitchFamily="34" charset="0"/>
                          <a:cs typeface="Calibri" panose="020F0502020204030204" pitchFamily="34" charset="0"/>
                        </a:rPr>
                        <a:t>Clinical and economic burden</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US" sz="1200" b="0" i="0" kern="1200" dirty="0">
                          <a:solidFill>
                            <a:schemeClr val="accent4">
                              <a:lumMod val="50000"/>
                            </a:schemeClr>
                          </a:solidFill>
                          <a:latin typeface="Century Gothic" panose="020B0502020202020204" pitchFamily="34" charset="0"/>
                          <a:cs typeface="Calibri" panose="020F0502020204030204" pitchFamily="34" charset="0"/>
                        </a:rPr>
                        <a:t>Line of therapy analyses</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GB" sz="1200" b="0" i="0" kern="1200" dirty="0">
                          <a:solidFill>
                            <a:schemeClr val="accent4">
                              <a:lumMod val="50000"/>
                            </a:schemeClr>
                          </a:solidFill>
                          <a:latin typeface="Century Gothic" panose="020B0502020202020204" pitchFamily="34" charset="0"/>
                          <a:cs typeface="Calibri" panose="020F0502020204030204" pitchFamily="34" charset="0"/>
                        </a:rPr>
                        <a:t>Meta-analyses</a:t>
                      </a:r>
                      <a:endParaRPr kumimoji="1" lang="en-US" sz="1200" b="0" i="0" kern="1200" dirty="0">
                        <a:solidFill>
                          <a:schemeClr val="accent4">
                            <a:lumMod val="50000"/>
                          </a:schemeClr>
                        </a:solidFill>
                        <a:latin typeface="Century Gothic" panose="020B0502020202020204" pitchFamily="34" charset="0"/>
                        <a:cs typeface="Calibri" panose="020F0502020204030204" pitchFamily="34" charset="0"/>
                      </a:endParaRP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US" sz="1200" b="0" i="0" kern="1200" dirty="0">
                          <a:solidFill>
                            <a:schemeClr val="accent4">
                              <a:lumMod val="50000"/>
                            </a:schemeClr>
                          </a:solidFill>
                          <a:latin typeface="Century Gothic" panose="020B0502020202020204" pitchFamily="34" charset="0"/>
                          <a:cs typeface="Calibri" panose="020F0502020204030204" pitchFamily="34" charset="0"/>
                        </a:rPr>
                        <a:t>Appropriate use in real life conditions</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US" sz="1200" b="0" i="0" kern="1200" dirty="0">
                          <a:solidFill>
                            <a:schemeClr val="accent4">
                              <a:lumMod val="50000"/>
                            </a:schemeClr>
                          </a:solidFill>
                          <a:latin typeface="Century Gothic" panose="020B0502020202020204" pitchFamily="34" charset="0"/>
                          <a:cs typeface="Calibri" panose="020F0502020204030204" pitchFamily="34" charset="0"/>
                        </a:rPr>
                        <a:t>Indirect treatment comparisons</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US" sz="1200" b="0" i="0" kern="1200" dirty="0">
                          <a:solidFill>
                            <a:schemeClr val="accent4">
                              <a:lumMod val="50000"/>
                            </a:schemeClr>
                          </a:solidFill>
                          <a:latin typeface="Century Gothic" panose="020B0502020202020204" pitchFamily="34" charset="0"/>
                          <a:cs typeface="Calibri" panose="020F0502020204030204" pitchFamily="34" charset="0"/>
                        </a:rPr>
                        <a:t>HEOR studies</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US" sz="1200" b="0" i="0" kern="1200" dirty="0">
                          <a:solidFill>
                            <a:schemeClr val="accent4">
                              <a:lumMod val="50000"/>
                            </a:schemeClr>
                          </a:solidFill>
                          <a:latin typeface="Century Gothic" panose="020B0502020202020204" pitchFamily="34" charset="0"/>
                          <a:cs typeface="Calibri" panose="020F0502020204030204" pitchFamily="34" charset="0"/>
                        </a:rPr>
                        <a:t>Registry mining</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US" sz="1200" b="0" i="0" kern="1200" dirty="0">
                          <a:solidFill>
                            <a:schemeClr val="accent4">
                              <a:lumMod val="50000"/>
                            </a:schemeClr>
                          </a:solidFill>
                          <a:latin typeface="Century Gothic" panose="020B0502020202020204" pitchFamily="34" charset="0"/>
                          <a:ea typeface="+mn-ea"/>
                          <a:cs typeface="Calibri" panose="020F0502020204030204" pitchFamily="34" charset="0"/>
                        </a:rPr>
                        <a:t>Augment and update publications plan</a:t>
                      </a:r>
                    </a:p>
                    <a:p>
                      <a:pPr marL="354013" marR="0" lvl="0" indent="-255588"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en-US" sz="1200" b="0" i="0" kern="1200" dirty="0">
                          <a:solidFill>
                            <a:schemeClr val="accent4">
                              <a:lumMod val="50000"/>
                            </a:schemeClr>
                          </a:solidFill>
                          <a:latin typeface="Century Gothic" panose="020B0502020202020204" pitchFamily="34" charset="0"/>
                          <a:ea typeface="+mn-ea"/>
                          <a:cs typeface="Calibri" panose="020F0502020204030204" pitchFamily="34" charset="0"/>
                        </a:rPr>
                        <a:t>Develop stakeholder communication narratives</a:t>
                      </a:r>
                    </a:p>
                  </a:txBody>
                  <a:tcPr>
                    <a:lnL>
                      <a:noFill/>
                    </a:lnL>
                    <a:lnR>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968830397"/>
                  </a:ext>
                </a:extLst>
              </a:tr>
            </a:tbl>
          </a:graphicData>
        </a:graphic>
      </p:graphicFrame>
      <p:sp>
        <p:nvSpPr>
          <p:cNvPr id="7" name="Text Placeholder 2">
            <a:extLst>
              <a:ext uri="{FF2B5EF4-FFF2-40B4-BE49-F238E27FC236}">
                <a16:creationId xmlns:a16="http://schemas.microsoft.com/office/drawing/2014/main" id="{1D230B0E-E0FD-D7C8-C2AB-586765DE2BA5}"/>
              </a:ext>
            </a:extLst>
          </p:cNvPr>
          <p:cNvSpPr txBox="1">
            <a:spLocks/>
          </p:cNvSpPr>
          <p:nvPr/>
        </p:nvSpPr>
        <p:spPr>
          <a:xfrm>
            <a:off x="357188" y="5864231"/>
            <a:ext cx="11477624" cy="41549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4">
                    <a:lumMod val="50000"/>
                  </a:schemeClr>
                </a:solidFill>
              </a:rPr>
              <a:t>RCT, randomized clinical trials.</a:t>
            </a:r>
          </a:p>
          <a:p>
            <a:r>
              <a:rPr lang="en-US" sz="1000" dirty="0">
                <a:solidFill>
                  <a:schemeClr val="accent4">
                    <a:lumMod val="50000"/>
                  </a:schemeClr>
                </a:solidFill>
              </a:rPr>
              <a:t>1. </a:t>
            </a:r>
            <a:r>
              <a:rPr lang="en-US" sz="1000" dirty="0" err="1">
                <a:solidFill>
                  <a:schemeClr val="accent4">
                    <a:lumMod val="50000"/>
                  </a:schemeClr>
                </a:solidFill>
              </a:rPr>
              <a:t>Jarow</a:t>
            </a:r>
            <a:r>
              <a:rPr lang="en-US" sz="1000" dirty="0">
                <a:solidFill>
                  <a:schemeClr val="accent4">
                    <a:lumMod val="50000"/>
                  </a:schemeClr>
                </a:solidFill>
              </a:rPr>
              <a:t> JP, et al. JAMA. 2017;318(8):703-704; 2. </a:t>
            </a:r>
            <a:r>
              <a:rPr lang="en-US" sz="1000" dirty="0">
                <a:solidFill>
                  <a:schemeClr val="accent4">
                    <a:lumMod val="50000"/>
                  </a:schemeClr>
                </a:solidFill>
                <a:hlinkClick r:id="rId2">
                  <a:extLst>
                    <a:ext uri="{A12FA001-AC4F-418D-AE19-62706E023703}">
                      <ahyp:hlinkClr xmlns:ahyp="http://schemas.microsoft.com/office/drawing/2018/hyperlinkcolor" val="tx"/>
                    </a:ext>
                  </a:extLst>
                </a:hlinkClick>
              </a:rPr>
              <a:t>https://www.fda.gov/science-research/science-and-research-special-topics/real-world-evidence</a:t>
            </a:r>
            <a:r>
              <a:rPr lang="en-US" sz="1000" dirty="0">
                <a:solidFill>
                  <a:schemeClr val="accent4">
                    <a:lumMod val="50000"/>
                  </a:schemeClr>
                </a:solidFill>
              </a:rPr>
              <a:t>.</a:t>
            </a:r>
          </a:p>
        </p:txBody>
      </p:sp>
      <p:sp>
        <p:nvSpPr>
          <p:cNvPr id="3" name="Rectangle 2">
            <a:extLst>
              <a:ext uri="{FF2B5EF4-FFF2-40B4-BE49-F238E27FC236}">
                <a16:creationId xmlns:a16="http://schemas.microsoft.com/office/drawing/2014/main" id="{2D7D77D6-14A5-19B0-E89D-38D10AB70B22}"/>
              </a:ext>
            </a:extLst>
          </p:cNvPr>
          <p:cNvSpPr/>
          <p:nvPr/>
        </p:nvSpPr>
        <p:spPr>
          <a:xfrm>
            <a:off x="6593305" y="2942581"/>
            <a:ext cx="5241508" cy="2676532"/>
          </a:xfrm>
          <a:prstGeom prst="rect">
            <a:avLst/>
          </a:prstGeom>
          <a:noFill/>
          <a:ln w="190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7BF02C5-9D2D-BCC7-E676-574DF18BEC73}"/>
              </a:ext>
            </a:extLst>
          </p:cNvPr>
          <p:cNvSpPr txBox="1"/>
          <p:nvPr/>
        </p:nvSpPr>
        <p:spPr>
          <a:xfrm>
            <a:off x="11137709" y="3638593"/>
            <a:ext cx="755783" cy="830997"/>
          </a:xfrm>
          <a:prstGeom prst="rect">
            <a:avLst/>
          </a:prstGeom>
          <a:noFill/>
        </p:spPr>
        <p:txBody>
          <a:bodyPr wrap="square" rtlCol="0">
            <a:spAutoFit/>
          </a:bodyPr>
          <a:lstStyle/>
          <a:p>
            <a:r>
              <a:rPr lang="en-US" sz="1600" b="1" dirty="0">
                <a:solidFill>
                  <a:schemeClr val="accent6">
                    <a:lumMod val="75000"/>
                  </a:schemeClr>
                </a:solidFill>
                <a:latin typeface="Century Gothic" panose="020B0502020202020204" pitchFamily="34" charset="0"/>
              </a:rPr>
              <a:t>Can form IEP</a:t>
            </a:r>
            <a:endParaRPr lang="en-GB" sz="1600" b="1" dirty="0">
              <a:solidFill>
                <a:schemeClr val="accent6">
                  <a:lumMod val="75000"/>
                </a:schemeClr>
              </a:solidFill>
              <a:latin typeface="Century Gothic" panose="020B0502020202020204" pitchFamily="34" charset="0"/>
            </a:endParaRPr>
          </a:p>
        </p:txBody>
      </p:sp>
    </p:spTree>
    <p:extLst>
      <p:ext uri="{BB962C8B-B14F-4D97-AF65-F5344CB8AC3E}">
        <p14:creationId xmlns:p14="http://schemas.microsoft.com/office/powerpoint/2010/main" val="261909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740A-3FBB-4180-DEF3-14B3E9FF6A92}"/>
              </a:ext>
            </a:extLst>
          </p:cNvPr>
          <p:cNvSpPr>
            <a:spLocks noGrp="1"/>
          </p:cNvSpPr>
          <p:nvPr>
            <p:ph type="title"/>
          </p:nvPr>
        </p:nvSpPr>
        <p:spPr/>
        <p:txBody>
          <a:bodyPr/>
          <a:lstStyle/>
          <a:p>
            <a:r>
              <a:rPr lang="en-US" dirty="0"/>
              <a:t>Why is an IEP beneficial</a:t>
            </a:r>
            <a:endParaRPr lang="en-GB" dirty="0"/>
          </a:p>
        </p:txBody>
      </p:sp>
      <p:grpSp>
        <p:nvGrpSpPr>
          <p:cNvPr id="27" name="Group 26">
            <a:extLst>
              <a:ext uri="{FF2B5EF4-FFF2-40B4-BE49-F238E27FC236}">
                <a16:creationId xmlns:a16="http://schemas.microsoft.com/office/drawing/2014/main" id="{FEA48FE0-D946-4E8C-79C8-08D3D7C814FB}"/>
              </a:ext>
            </a:extLst>
          </p:cNvPr>
          <p:cNvGrpSpPr/>
          <p:nvPr/>
        </p:nvGrpSpPr>
        <p:grpSpPr>
          <a:xfrm>
            <a:off x="1009649" y="1819275"/>
            <a:ext cx="10172702" cy="666000"/>
            <a:chOff x="1009649" y="1819275"/>
            <a:chExt cx="10172702" cy="666000"/>
          </a:xfrm>
          <a:effectLst/>
        </p:grpSpPr>
        <p:sp>
          <p:nvSpPr>
            <p:cNvPr id="10" name="Rectangle 9">
              <a:extLst>
                <a:ext uri="{FF2B5EF4-FFF2-40B4-BE49-F238E27FC236}">
                  <a16:creationId xmlns:a16="http://schemas.microsoft.com/office/drawing/2014/main" id="{FC9430F0-9B53-465D-A58B-AE2375B2D0A9}"/>
                </a:ext>
              </a:extLst>
            </p:cNvPr>
            <p:cNvSpPr/>
            <p:nvPr/>
          </p:nvSpPr>
          <p:spPr>
            <a:xfrm>
              <a:off x="3598606" y="1819275"/>
              <a:ext cx="7583745" cy="666000"/>
            </a:xfrm>
            <a:prstGeom prst="rect">
              <a:avLst/>
            </a:prstGeom>
            <a:solidFill>
              <a:srgbClr val="FEF8E8"/>
            </a:solidFill>
            <a:ln w="19050">
              <a:solidFill>
                <a:schemeClr val="accent2"/>
              </a:solidFill>
            </a:ln>
            <a:effectLst/>
          </p:spPr>
          <p:style>
            <a:lnRef idx="1">
              <a:schemeClr val="accent3"/>
            </a:lnRef>
            <a:fillRef idx="3">
              <a:schemeClr val="accent3"/>
            </a:fillRef>
            <a:effectRef idx="2">
              <a:schemeClr val="accent3"/>
            </a:effectRef>
            <a:fontRef idx="minor">
              <a:schemeClr val="lt1"/>
            </a:fontRef>
          </p:style>
          <p:txBody>
            <a:bodyPr rtlCol="0" anchor="ctr"/>
            <a:lstStyle/>
            <a:p>
              <a:r>
                <a:rPr lang="en-US" sz="1200" dirty="0">
                  <a:solidFill>
                    <a:schemeClr val="accent4">
                      <a:lumMod val="50000"/>
                    </a:schemeClr>
                  </a:solidFill>
                  <a:latin typeface="Century Gothic" panose="020B0502020202020204" pitchFamily="34" charset="0"/>
                  <a:cs typeface="Calibri" panose="020F0502020204030204" pitchFamily="34" charset="0"/>
                </a:rPr>
                <a:t>Tracks all existing and planned evidence generation and allows identification of commonalities across multiple functions to ensure both an efficient and effective means of generating evidence to strategically meet internal/external stakeholder needs</a:t>
              </a:r>
            </a:p>
          </p:txBody>
        </p:sp>
        <p:sp>
          <p:nvSpPr>
            <p:cNvPr id="11" name="Rectangle 10">
              <a:extLst>
                <a:ext uri="{FF2B5EF4-FFF2-40B4-BE49-F238E27FC236}">
                  <a16:creationId xmlns:a16="http://schemas.microsoft.com/office/drawing/2014/main" id="{BA0CD478-9F70-170C-B111-BDEE122F176A}"/>
                </a:ext>
              </a:extLst>
            </p:cNvPr>
            <p:cNvSpPr/>
            <p:nvPr/>
          </p:nvSpPr>
          <p:spPr>
            <a:xfrm>
              <a:off x="1009649" y="1819275"/>
              <a:ext cx="2324101" cy="666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Century Gothic" panose="020B0502020202020204" pitchFamily="34" charset="0"/>
                  <a:cs typeface="Calibri" panose="020F0502020204030204" pitchFamily="34" charset="0"/>
                </a:rPr>
                <a:t>Efficient Evidence Generation</a:t>
              </a:r>
              <a:endParaRPr lang="en-GB" sz="1600" b="1" dirty="0">
                <a:latin typeface="Century Gothic" panose="020B050202020202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C19C2D9A-F326-425E-0901-75AFCD934F34}"/>
                </a:ext>
              </a:extLst>
            </p:cNvPr>
            <p:cNvCxnSpPr>
              <a:cxnSpLocks/>
              <a:stCxn id="11" idx="3"/>
              <a:endCxn id="10" idx="1"/>
            </p:cNvCxnSpPr>
            <p:nvPr/>
          </p:nvCxnSpPr>
          <p:spPr>
            <a:xfrm>
              <a:off x="3333750" y="2152275"/>
              <a:ext cx="26485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08AB8098-9784-D567-27FC-88A046E6320E}"/>
              </a:ext>
            </a:extLst>
          </p:cNvPr>
          <p:cNvGrpSpPr/>
          <p:nvPr/>
        </p:nvGrpSpPr>
        <p:grpSpPr>
          <a:xfrm>
            <a:off x="1009649" y="2702433"/>
            <a:ext cx="10172702" cy="666000"/>
            <a:chOff x="1009649" y="2676526"/>
            <a:chExt cx="10172702" cy="666000"/>
          </a:xfrm>
          <a:effectLst/>
        </p:grpSpPr>
        <p:sp>
          <p:nvSpPr>
            <p:cNvPr id="14" name="Rectangle 13">
              <a:extLst>
                <a:ext uri="{FF2B5EF4-FFF2-40B4-BE49-F238E27FC236}">
                  <a16:creationId xmlns:a16="http://schemas.microsoft.com/office/drawing/2014/main" id="{0C9EC3A7-0B07-23D5-5AEA-D27731C3FD87}"/>
                </a:ext>
              </a:extLst>
            </p:cNvPr>
            <p:cNvSpPr/>
            <p:nvPr/>
          </p:nvSpPr>
          <p:spPr>
            <a:xfrm>
              <a:off x="3598606" y="2676526"/>
              <a:ext cx="7583745" cy="666000"/>
            </a:xfrm>
            <a:prstGeom prst="rect">
              <a:avLst/>
            </a:prstGeom>
            <a:solidFill>
              <a:srgbClr val="FEF8E8"/>
            </a:solidFill>
            <a:ln w="19050">
              <a:solidFill>
                <a:schemeClr val="accent2"/>
              </a:solidFill>
            </a:ln>
            <a:effectLst/>
          </p:spPr>
          <p:style>
            <a:lnRef idx="1">
              <a:schemeClr val="accent3"/>
            </a:lnRef>
            <a:fillRef idx="3">
              <a:schemeClr val="accent3"/>
            </a:fillRef>
            <a:effectRef idx="2">
              <a:schemeClr val="accent3"/>
            </a:effectRef>
            <a:fontRef idx="minor">
              <a:schemeClr val="lt1"/>
            </a:fontRef>
          </p:style>
          <p:txBody>
            <a:bodyPr rtlCol="0" anchor="ctr"/>
            <a:lstStyle/>
            <a:p>
              <a:r>
                <a:rPr lang="en-US" sz="1200" dirty="0">
                  <a:solidFill>
                    <a:schemeClr val="accent4">
                      <a:lumMod val="50000"/>
                    </a:schemeClr>
                  </a:solidFill>
                  <a:latin typeface="Century Gothic" panose="020B0502020202020204" pitchFamily="34" charset="0"/>
                  <a:cs typeface="Calibri" panose="020F0502020204030204" pitchFamily="34" charset="0"/>
                </a:rPr>
                <a:t>By following a formalized approach to its construction, the IEP provides a consistent framework across all functions </a:t>
              </a:r>
            </a:p>
          </p:txBody>
        </p:sp>
        <p:sp>
          <p:nvSpPr>
            <p:cNvPr id="15" name="Rectangle 14">
              <a:extLst>
                <a:ext uri="{FF2B5EF4-FFF2-40B4-BE49-F238E27FC236}">
                  <a16:creationId xmlns:a16="http://schemas.microsoft.com/office/drawing/2014/main" id="{377A4F17-3D1A-D192-65A5-E3D8F9FE6D89}"/>
                </a:ext>
              </a:extLst>
            </p:cNvPr>
            <p:cNvSpPr/>
            <p:nvPr/>
          </p:nvSpPr>
          <p:spPr>
            <a:xfrm>
              <a:off x="1009649" y="2676526"/>
              <a:ext cx="2324101" cy="666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Century Gothic" panose="020B0502020202020204" pitchFamily="34" charset="0"/>
                  <a:cs typeface="Calibri" panose="020F0502020204030204" pitchFamily="34" charset="0"/>
                </a:rPr>
                <a:t>Uniform Approach</a:t>
              </a:r>
              <a:endParaRPr lang="en-GB" sz="1600" b="1" dirty="0">
                <a:latin typeface="Century Gothic" panose="020B050202020202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94F376D9-4DC5-A9B9-8E77-9BF55F25E13F}"/>
                </a:ext>
              </a:extLst>
            </p:cNvPr>
            <p:cNvCxnSpPr>
              <a:cxnSpLocks/>
              <a:stCxn id="15" idx="3"/>
              <a:endCxn id="14" idx="1"/>
            </p:cNvCxnSpPr>
            <p:nvPr/>
          </p:nvCxnSpPr>
          <p:spPr>
            <a:xfrm>
              <a:off x="3333750" y="3009526"/>
              <a:ext cx="26485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0395BD71-9D89-F6C0-D26C-D723A5B27153}"/>
              </a:ext>
            </a:extLst>
          </p:cNvPr>
          <p:cNvGrpSpPr/>
          <p:nvPr/>
        </p:nvGrpSpPr>
        <p:grpSpPr>
          <a:xfrm>
            <a:off x="1009649" y="3585591"/>
            <a:ext cx="10172702" cy="666000"/>
            <a:chOff x="1009649" y="3533777"/>
            <a:chExt cx="10172702" cy="666000"/>
          </a:xfrm>
          <a:effectLst/>
        </p:grpSpPr>
        <p:sp>
          <p:nvSpPr>
            <p:cNvPr id="17" name="Rectangle 16">
              <a:extLst>
                <a:ext uri="{FF2B5EF4-FFF2-40B4-BE49-F238E27FC236}">
                  <a16:creationId xmlns:a16="http://schemas.microsoft.com/office/drawing/2014/main" id="{513A0684-151A-CD18-0F67-3FCA3A6E83C5}"/>
                </a:ext>
              </a:extLst>
            </p:cNvPr>
            <p:cNvSpPr/>
            <p:nvPr/>
          </p:nvSpPr>
          <p:spPr>
            <a:xfrm>
              <a:off x="3598606" y="3533777"/>
              <a:ext cx="7583745" cy="666000"/>
            </a:xfrm>
            <a:prstGeom prst="rect">
              <a:avLst/>
            </a:prstGeom>
            <a:solidFill>
              <a:srgbClr val="FEF8E8"/>
            </a:solidFill>
            <a:ln w="19050">
              <a:solidFill>
                <a:schemeClr val="accent2"/>
              </a:solidFill>
            </a:ln>
            <a:effectLst/>
          </p:spPr>
          <p:style>
            <a:lnRef idx="1">
              <a:schemeClr val="accent3"/>
            </a:lnRef>
            <a:fillRef idx="3">
              <a:schemeClr val="accent3"/>
            </a:fillRef>
            <a:effectRef idx="2">
              <a:schemeClr val="accent3"/>
            </a:effectRef>
            <a:fontRef idx="minor">
              <a:schemeClr val="lt1"/>
            </a:fontRef>
          </p:style>
          <p:txBody>
            <a:bodyPr rtlCol="0" anchor="ctr"/>
            <a:lstStyle/>
            <a:p>
              <a:r>
                <a:rPr lang="en-US" sz="1200" dirty="0">
                  <a:solidFill>
                    <a:schemeClr val="accent4">
                      <a:lumMod val="50000"/>
                    </a:schemeClr>
                  </a:solidFill>
                  <a:latin typeface="Century Gothic" panose="020B0502020202020204" pitchFamily="34" charset="0"/>
                  <a:cs typeface="Calibri" panose="020F0502020204030204" pitchFamily="34" charset="0"/>
                </a:rPr>
                <a:t>Increases visibility and transparency for cross-functional evidence generation needs and plans</a:t>
              </a:r>
            </a:p>
          </p:txBody>
        </p:sp>
        <p:sp>
          <p:nvSpPr>
            <p:cNvPr id="18" name="Rectangle 17">
              <a:extLst>
                <a:ext uri="{FF2B5EF4-FFF2-40B4-BE49-F238E27FC236}">
                  <a16:creationId xmlns:a16="http://schemas.microsoft.com/office/drawing/2014/main" id="{1645295D-C8C3-FCB7-C112-E4B06D5A80FC}"/>
                </a:ext>
              </a:extLst>
            </p:cNvPr>
            <p:cNvSpPr/>
            <p:nvPr/>
          </p:nvSpPr>
          <p:spPr>
            <a:xfrm>
              <a:off x="1009649" y="3533777"/>
              <a:ext cx="2324101" cy="666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Century Gothic" panose="020B0502020202020204" pitchFamily="34" charset="0"/>
                  <a:cs typeface="Calibri" panose="020F0502020204030204" pitchFamily="34" charset="0"/>
                </a:rPr>
                <a:t>Transparency</a:t>
              </a:r>
              <a:endParaRPr lang="en-GB" sz="1600" b="1" dirty="0">
                <a:latin typeface="Century Gothic" panose="020B050202020202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55E94A11-395A-667B-EDDD-56D8B18F37BF}"/>
                </a:ext>
              </a:extLst>
            </p:cNvPr>
            <p:cNvCxnSpPr>
              <a:cxnSpLocks/>
              <a:stCxn id="18" idx="3"/>
              <a:endCxn id="17" idx="1"/>
            </p:cNvCxnSpPr>
            <p:nvPr/>
          </p:nvCxnSpPr>
          <p:spPr>
            <a:xfrm>
              <a:off x="3333750" y="3866777"/>
              <a:ext cx="26485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9F4D0861-14DE-EF6A-976C-EBBD1E5FC0A2}"/>
              </a:ext>
            </a:extLst>
          </p:cNvPr>
          <p:cNvGrpSpPr/>
          <p:nvPr/>
        </p:nvGrpSpPr>
        <p:grpSpPr>
          <a:xfrm>
            <a:off x="1009648" y="4468749"/>
            <a:ext cx="10172703" cy="666000"/>
            <a:chOff x="1009648" y="4381504"/>
            <a:chExt cx="10172703" cy="666000"/>
          </a:xfrm>
          <a:effectLst/>
        </p:grpSpPr>
        <p:sp>
          <p:nvSpPr>
            <p:cNvPr id="20" name="Rectangle 19">
              <a:extLst>
                <a:ext uri="{FF2B5EF4-FFF2-40B4-BE49-F238E27FC236}">
                  <a16:creationId xmlns:a16="http://schemas.microsoft.com/office/drawing/2014/main" id="{D1C06683-2272-1980-ECD0-03AEFB1DA51A}"/>
                </a:ext>
              </a:extLst>
            </p:cNvPr>
            <p:cNvSpPr/>
            <p:nvPr/>
          </p:nvSpPr>
          <p:spPr>
            <a:xfrm>
              <a:off x="3598607" y="4381504"/>
              <a:ext cx="7583744" cy="666000"/>
            </a:xfrm>
            <a:prstGeom prst="rect">
              <a:avLst/>
            </a:prstGeom>
            <a:solidFill>
              <a:srgbClr val="FEF8E8"/>
            </a:solidFill>
            <a:ln w="19050">
              <a:solidFill>
                <a:schemeClr val="accent2"/>
              </a:solidFill>
            </a:ln>
            <a:effectLst/>
          </p:spPr>
          <p:style>
            <a:lnRef idx="1">
              <a:schemeClr val="accent3"/>
            </a:lnRef>
            <a:fillRef idx="3">
              <a:schemeClr val="accent3"/>
            </a:fillRef>
            <a:effectRef idx="2">
              <a:schemeClr val="accent3"/>
            </a:effectRef>
            <a:fontRef idx="minor">
              <a:schemeClr val="lt1"/>
            </a:fontRef>
          </p:style>
          <p:txBody>
            <a:bodyPr rtlCol="0" anchor="ctr"/>
            <a:lstStyle/>
            <a:p>
              <a:r>
                <a:rPr lang="en-US" sz="1200" dirty="0">
                  <a:solidFill>
                    <a:schemeClr val="accent4">
                      <a:lumMod val="50000"/>
                    </a:schemeClr>
                  </a:solidFill>
                  <a:latin typeface="Century Gothic" panose="020B0502020202020204" pitchFamily="34" charset="0"/>
                  <a:cs typeface="Calibri" panose="020F0502020204030204" pitchFamily="34" charset="0"/>
                </a:rPr>
                <a:t>Allows for prioritization of evidence generation needs and supports decision-making with regard to resource allocation enabling elimination of redundant and low impact research – ensures all gaps are identified and prioritized</a:t>
              </a:r>
            </a:p>
          </p:txBody>
        </p:sp>
        <p:sp>
          <p:nvSpPr>
            <p:cNvPr id="21" name="Rectangle 20">
              <a:extLst>
                <a:ext uri="{FF2B5EF4-FFF2-40B4-BE49-F238E27FC236}">
                  <a16:creationId xmlns:a16="http://schemas.microsoft.com/office/drawing/2014/main" id="{4F29BB4C-A675-D9A7-6720-E87B19B35651}"/>
                </a:ext>
              </a:extLst>
            </p:cNvPr>
            <p:cNvSpPr/>
            <p:nvPr/>
          </p:nvSpPr>
          <p:spPr>
            <a:xfrm>
              <a:off x="1009648" y="4381504"/>
              <a:ext cx="2324101" cy="666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Century Gothic" panose="020B0502020202020204" pitchFamily="34" charset="0"/>
                  <a:cs typeface="Calibri" panose="020F0502020204030204" pitchFamily="34" charset="0"/>
                </a:rPr>
                <a:t>Prioritization of Evidence Generation</a:t>
              </a:r>
              <a:endParaRPr lang="en-GB" sz="1600" b="1" dirty="0">
                <a:latin typeface="Century Gothic" panose="020B050202020202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26938C32-4AF4-51E3-2BE2-BF7702798869}"/>
                </a:ext>
              </a:extLst>
            </p:cNvPr>
            <p:cNvCxnSpPr>
              <a:cxnSpLocks/>
              <a:stCxn id="21" idx="3"/>
              <a:endCxn id="20" idx="1"/>
            </p:cNvCxnSpPr>
            <p:nvPr/>
          </p:nvCxnSpPr>
          <p:spPr>
            <a:xfrm>
              <a:off x="3333749" y="4714504"/>
              <a:ext cx="26485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B3F1822A-202D-2555-9926-6787A7789B05}"/>
              </a:ext>
            </a:extLst>
          </p:cNvPr>
          <p:cNvGrpSpPr/>
          <p:nvPr/>
        </p:nvGrpSpPr>
        <p:grpSpPr>
          <a:xfrm>
            <a:off x="1009648" y="5351905"/>
            <a:ext cx="10172703" cy="666000"/>
            <a:chOff x="1009648" y="5229230"/>
            <a:chExt cx="10172703" cy="666000"/>
          </a:xfrm>
          <a:effectLst/>
        </p:grpSpPr>
        <p:sp>
          <p:nvSpPr>
            <p:cNvPr id="23" name="Rectangle 22">
              <a:extLst>
                <a:ext uri="{FF2B5EF4-FFF2-40B4-BE49-F238E27FC236}">
                  <a16:creationId xmlns:a16="http://schemas.microsoft.com/office/drawing/2014/main" id="{DB5E9C40-A3B1-6E95-649D-01EF52010B63}"/>
                </a:ext>
              </a:extLst>
            </p:cNvPr>
            <p:cNvSpPr/>
            <p:nvPr/>
          </p:nvSpPr>
          <p:spPr>
            <a:xfrm>
              <a:off x="3598607" y="5229230"/>
              <a:ext cx="7583744" cy="666000"/>
            </a:xfrm>
            <a:prstGeom prst="rect">
              <a:avLst/>
            </a:prstGeom>
            <a:solidFill>
              <a:srgbClr val="FEF8E8"/>
            </a:solidFill>
            <a:ln w="19050">
              <a:solidFill>
                <a:schemeClr val="accent2"/>
              </a:solidFill>
            </a:ln>
            <a:effectLst/>
          </p:spPr>
          <p:style>
            <a:lnRef idx="1">
              <a:schemeClr val="accent3"/>
            </a:lnRef>
            <a:fillRef idx="3">
              <a:schemeClr val="accent3"/>
            </a:fillRef>
            <a:effectRef idx="2">
              <a:schemeClr val="accent3"/>
            </a:effectRef>
            <a:fontRef idx="minor">
              <a:schemeClr val="lt1"/>
            </a:fontRef>
          </p:style>
          <p:txBody>
            <a:bodyPr rtlCol="0" anchor="ctr"/>
            <a:lstStyle/>
            <a:p>
              <a:r>
                <a:rPr lang="en-US" sz="1200" dirty="0">
                  <a:solidFill>
                    <a:schemeClr val="accent4">
                      <a:lumMod val="50000"/>
                    </a:schemeClr>
                  </a:solidFill>
                  <a:latin typeface="Century Gothic" panose="020B0502020202020204" pitchFamily="34" charset="0"/>
                  <a:cs typeface="Calibri" panose="020F0502020204030204" pitchFamily="34" charset="0"/>
                </a:rPr>
                <a:t>Ultimately the IEP can help support the product positioning in order to best ensure realization of the brand vision</a:t>
              </a:r>
            </a:p>
          </p:txBody>
        </p:sp>
        <p:sp>
          <p:nvSpPr>
            <p:cNvPr id="24" name="Rectangle 23">
              <a:extLst>
                <a:ext uri="{FF2B5EF4-FFF2-40B4-BE49-F238E27FC236}">
                  <a16:creationId xmlns:a16="http://schemas.microsoft.com/office/drawing/2014/main" id="{5A7333A2-F4A3-05A2-0D40-403B147E0262}"/>
                </a:ext>
              </a:extLst>
            </p:cNvPr>
            <p:cNvSpPr/>
            <p:nvPr/>
          </p:nvSpPr>
          <p:spPr>
            <a:xfrm>
              <a:off x="1009648" y="5229230"/>
              <a:ext cx="2324101" cy="66600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Century Gothic" panose="020B0502020202020204" pitchFamily="34" charset="0"/>
                  <a:cs typeface="Calibri" panose="020F0502020204030204" pitchFamily="34" charset="0"/>
                </a:rPr>
                <a:t>Product Positioning</a:t>
              </a:r>
              <a:endParaRPr lang="en-GB" sz="1600" b="1" dirty="0">
                <a:latin typeface="Century Gothic" panose="020B050202020202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A79AA81-ED58-9771-F48A-2866996203B9}"/>
                </a:ext>
              </a:extLst>
            </p:cNvPr>
            <p:cNvCxnSpPr>
              <a:cxnSpLocks/>
              <a:stCxn id="24" idx="3"/>
              <a:endCxn id="23" idx="1"/>
            </p:cNvCxnSpPr>
            <p:nvPr/>
          </p:nvCxnSpPr>
          <p:spPr>
            <a:xfrm>
              <a:off x="3333749" y="5562230"/>
              <a:ext cx="26485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7730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heme/theme1.xml><?xml version="1.0" encoding="utf-8"?>
<a:theme xmlns:a="http://schemas.openxmlformats.org/drawingml/2006/main" name="3_Office Theme">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uid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a:spAutoFit/>
      </a:bodyPr>
      <a:lstStyle>
        <a:defPPr marL="231775" marR="0" indent="-231775" algn="l" defTabSz="457200" rtl="0" eaLnBrk="1" fontAlgn="base" latinLnBrk="0" hangingPunct="1">
          <a:lnSpc>
            <a:spcPct val="100000"/>
          </a:lnSpc>
          <a:spcBef>
            <a:spcPts val="1200"/>
          </a:spcBef>
          <a:spcAft>
            <a:spcPct val="0"/>
          </a:spcAft>
          <a:buClrTx/>
          <a:buSzTx/>
          <a:buFont typeface="Arial" charset="0"/>
          <a:buChar char="•"/>
          <a:tabLst/>
          <a:defRPr kumimoji="0" b="0" i="0" u="none" strike="noStrike" kern="1200" cap="none" spc="0" normalizeH="0" baseline="0" noProof="0" dirty="0">
            <a:ln>
              <a:noFill/>
            </a:ln>
            <a:solidFill>
              <a:schemeClr val="accent4">
                <a:lumMod val="50000"/>
              </a:schemeClr>
            </a:solidFill>
            <a:effectLst/>
            <a:uLnTx/>
            <a:uFillTx/>
            <a:latin typeface="Century Gothic" panose="020B0502020202020204"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a10f9ac0-5937-4b4f-b459-96aedd9ed2c5">
  <element uid="9920fcc9-9f43-4d43-9e3e-b98a219cfd55" value=""/>
</sisl>
</file>

<file path=customXml/itemProps1.xml><?xml version="1.0" encoding="utf-8"?>
<ds:datastoreItem xmlns:ds="http://schemas.openxmlformats.org/officeDocument/2006/customXml" ds:itemID="{2D3F7D39-2751-4CFF-BAE6-2F20900555D9}">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3003</TotalTime>
  <Words>1730</Words>
  <Application>Microsoft Macintosh PowerPoint</Application>
  <PresentationFormat>Widescreen</PresentationFormat>
  <Paragraphs>283</Paragraphs>
  <Slides>24</Slides>
  <Notes>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24</vt:i4>
      </vt:variant>
    </vt:vector>
  </HeadingPairs>
  <TitlesOfParts>
    <vt:vector size="30" baseType="lpstr">
      <vt:lpstr>Arial</vt:lpstr>
      <vt:lpstr>Calibri</vt:lpstr>
      <vt:lpstr>Century Gothic</vt:lpstr>
      <vt:lpstr>3_Office Theme</vt:lpstr>
      <vt:lpstr>4_Office Theme</vt:lpstr>
      <vt:lpstr>Guide Navigation</vt:lpstr>
      <vt:lpstr>PowerPoint Presentation</vt:lpstr>
      <vt:lpstr>Acknowledgements</vt:lpstr>
      <vt:lpstr>Rationale and purpose</vt:lpstr>
      <vt:lpstr>PowerPoint Presentation</vt:lpstr>
      <vt:lpstr>The importance of evidence to multiple stakeholders</vt:lpstr>
      <vt:lpstr>Medical affairs is central to strategic evidence generation</vt:lpstr>
      <vt:lpstr>What is an Integrated Evidence Plan?</vt:lpstr>
      <vt:lpstr>Example cross-functional evidence generation activities</vt:lpstr>
      <vt:lpstr>Why is an IEP beneficial</vt:lpstr>
      <vt:lpstr>Key principles for activating an IEP</vt:lpstr>
      <vt:lpstr>When to initiate the IEP</vt:lpstr>
      <vt:lpstr>How to approach planning for an IEP</vt:lpstr>
      <vt:lpstr>PowerPoint Presentation</vt:lpstr>
      <vt:lpstr>Process Overview</vt:lpstr>
      <vt:lpstr>Process Flow</vt:lpstr>
      <vt:lpstr>Process Flow</vt:lpstr>
      <vt:lpstr>Workshop 1: Sample template for completion</vt:lpstr>
      <vt:lpstr>Workshop 1: Gap prioritization</vt:lpstr>
      <vt:lpstr>Process Flow</vt:lpstr>
      <vt:lpstr>Workshop 2: Sample template</vt:lpstr>
      <vt:lpstr>IEP Sample Template</vt:lpstr>
      <vt:lpstr>Process Flow</vt:lpstr>
      <vt:lpstr>Process Flow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Shiree Edwards</cp:lastModifiedBy>
  <cp:revision>1430</cp:revision>
  <dcterms:created xsi:type="dcterms:W3CDTF">2018-08-30T04:14:42Z</dcterms:created>
  <dcterms:modified xsi:type="dcterms:W3CDTF">2023-06-16T21:58:03Z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43dbb672-207f-436a-8dbf-66a1ebca453f</vt:lpwstr>
  </property>
  <property fmtid="{D5CDD505-2E9C-101B-9397-08002B2CF9AE}" pid="3" name="bjSaver">
    <vt:lpwstr>w3bkzkyrIlib3o3tEuM15QL/XgnW+/xn</vt:lpwstr>
  </property>
  <property fmtid="{D5CDD505-2E9C-101B-9397-08002B2CF9AE}" pid="4" name="bjDocumentLabelXML">
    <vt:lpwstr>&lt;?xml version="1.0" encoding="us-ascii"?&gt;&lt;sisl xmlns:xsi="http://www.w3.org/2001/XMLSchema-instance" xmlns:xsd="http://www.w3.org/2001/XMLSchema" sislVersion="0" policy="a10f9ac0-5937-4b4f-b459-96aedd9ed2c5" xmlns="http://www.boldonjames.com/2008/01/sie/i</vt:lpwstr>
  </property>
  <property fmtid="{D5CDD505-2E9C-101B-9397-08002B2CF9AE}" pid="5" name="bjDocumentLabelXML-0">
    <vt:lpwstr>nternal/label"&gt;&lt;element uid="9920fcc9-9f43-4d43-9e3e-b98a219cfd55" value="" /&gt;&lt;/sisl&gt;</vt:lpwstr>
  </property>
  <property fmtid="{D5CDD505-2E9C-101B-9397-08002B2CF9AE}" pid="6" name="bjDocumentSecurityLabel">
    <vt:lpwstr>Not Classified</vt:lpwstr>
  </property>
  <property fmtid="{D5CDD505-2E9C-101B-9397-08002B2CF9AE}" pid="7" name="_NewReviewCycle">
    <vt:lpwstr/>
  </property>
</Properties>
</file>