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4" r:id="rId2"/>
    <p:sldMasterId id="2147483724" r:id="rId3"/>
    <p:sldMasterId id="2147483716" r:id="rId4"/>
  </p:sldMasterIdLst>
  <p:notesMasterIdLst>
    <p:notesMasterId r:id="rId44"/>
  </p:notesMasterIdLst>
  <p:handoutMasterIdLst>
    <p:handoutMasterId r:id="rId45"/>
  </p:handoutMasterIdLst>
  <p:sldIdLst>
    <p:sldId id="351" r:id="rId5"/>
    <p:sldId id="485" r:id="rId6"/>
    <p:sldId id="572" r:id="rId7"/>
    <p:sldId id="496" r:id="rId8"/>
    <p:sldId id="555" r:id="rId9"/>
    <p:sldId id="543" r:id="rId10"/>
    <p:sldId id="557" r:id="rId11"/>
    <p:sldId id="554" r:id="rId12"/>
    <p:sldId id="486" r:id="rId13"/>
    <p:sldId id="549" r:id="rId14"/>
    <p:sldId id="499" r:id="rId15"/>
    <p:sldId id="544" r:id="rId16"/>
    <p:sldId id="571" r:id="rId17"/>
    <p:sldId id="500" r:id="rId18"/>
    <p:sldId id="504" r:id="rId19"/>
    <p:sldId id="525" r:id="rId20"/>
    <p:sldId id="527" r:id="rId21"/>
    <p:sldId id="528" r:id="rId22"/>
    <p:sldId id="562" r:id="rId23"/>
    <p:sldId id="521" r:id="rId24"/>
    <p:sldId id="501" r:id="rId25"/>
    <p:sldId id="514" r:id="rId26"/>
    <p:sldId id="517" r:id="rId27"/>
    <p:sldId id="516" r:id="rId28"/>
    <p:sldId id="563" r:id="rId29"/>
    <p:sldId id="510" r:id="rId30"/>
    <p:sldId id="534" r:id="rId31"/>
    <p:sldId id="522" r:id="rId32"/>
    <p:sldId id="529" r:id="rId33"/>
    <p:sldId id="536" r:id="rId34"/>
    <p:sldId id="542" r:id="rId35"/>
    <p:sldId id="553" r:id="rId36"/>
    <p:sldId id="565" r:id="rId37"/>
    <p:sldId id="541" r:id="rId38"/>
    <p:sldId id="570" r:id="rId39"/>
    <p:sldId id="552" r:id="rId40"/>
    <p:sldId id="568" r:id="rId41"/>
    <p:sldId id="550" r:id="rId42"/>
    <p:sldId id="564" r:id="rId43"/>
  </p:sldIdLst>
  <p:sldSz cx="12192000" cy="6858000"/>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128"/>
        <a:cs typeface="+mn-cs"/>
      </a:defRPr>
    </a:lvl1pPr>
    <a:lvl2pPr marL="457200" algn="l" defTabSz="457200" rtl="0" fontAlgn="base">
      <a:spcBef>
        <a:spcPct val="0"/>
      </a:spcBef>
      <a:spcAft>
        <a:spcPct val="0"/>
      </a:spcAft>
      <a:defRPr kern="1200">
        <a:solidFill>
          <a:schemeClr val="tx1"/>
        </a:solidFill>
        <a:latin typeface="Calibri" charset="0"/>
        <a:ea typeface="ＭＳ Ｐゴシック" charset="-128"/>
        <a:cs typeface="+mn-cs"/>
      </a:defRPr>
    </a:lvl2pPr>
    <a:lvl3pPr marL="914400" algn="l" defTabSz="457200" rtl="0" fontAlgn="base">
      <a:spcBef>
        <a:spcPct val="0"/>
      </a:spcBef>
      <a:spcAft>
        <a:spcPct val="0"/>
      </a:spcAft>
      <a:defRPr kern="1200">
        <a:solidFill>
          <a:schemeClr val="tx1"/>
        </a:solidFill>
        <a:latin typeface="Calibri"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Calibri"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Calibri" charset="0"/>
        <a:ea typeface="ＭＳ Ｐゴシック" charset="-128"/>
        <a:cs typeface="+mn-cs"/>
      </a:defRPr>
    </a:lvl5pPr>
    <a:lvl6pPr marL="2286000" algn="l" defTabSz="914400" rtl="0" eaLnBrk="1" latinLnBrk="0" hangingPunct="1">
      <a:defRPr kern="1200">
        <a:solidFill>
          <a:schemeClr val="tx1"/>
        </a:solidFill>
        <a:latin typeface="Calibri" charset="0"/>
        <a:ea typeface="ＭＳ Ｐゴシック" charset="-128"/>
        <a:cs typeface="+mn-cs"/>
      </a:defRPr>
    </a:lvl6pPr>
    <a:lvl7pPr marL="2743200" algn="l" defTabSz="914400" rtl="0" eaLnBrk="1" latinLnBrk="0" hangingPunct="1">
      <a:defRPr kern="1200">
        <a:solidFill>
          <a:schemeClr val="tx1"/>
        </a:solidFill>
        <a:latin typeface="Calibri" charset="0"/>
        <a:ea typeface="ＭＳ Ｐゴシック" charset="-128"/>
        <a:cs typeface="+mn-cs"/>
      </a:defRPr>
    </a:lvl7pPr>
    <a:lvl8pPr marL="3200400" algn="l" defTabSz="914400" rtl="0" eaLnBrk="1" latinLnBrk="0" hangingPunct="1">
      <a:defRPr kern="1200">
        <a:solidFill>
          <a:schemeClr val="tx1"/>
        </a:solidFill>
        <a:latin typeface="Calibri" charset="0"/>
        <a:ea typeface="ＭＳ Ｐゴシック" charset="-128"/>
        <a:cs typeface="+mn-cs"/>
      </a:defRPr>
    </a:lvl8pPr>
    <a:lvl9pPr marL="3657600" algn="l" defTabSz="914400" rtl="0" eaLnBrk="1" latinLnBrk="0" hangingPunct="1">
      <a:defRPr kern="1200">
        <a:solidFill>
          <a:schemeClr val="tx1"/>
        </a:solidFill>
        <a:latin typeface="Calibri" charset="0"/>
        <a:ea typeface="ＭＳ Ｐゴシック" charset="-128"/>
        <a:cs typeface="+mn-cs"/>
      </a:defRPr>
    </a:lvl9pPr>
  </p:defaultTextStyle>
  <p:extLst>
    <p:ext uri="{EFAFB233-063F-42B5-8137-9DF3F51BA10A}">
      <p15:sldGuideLst xmlns:p15="http://schemas.microsoft.com/office/powerpoint/2012/main">
        <p15:guide id="1" orient="horz" pos="640" userDrawn="1">
          <p15:clr>
            <a:srgbClr val="A4A3A4"/>
          </p15:clr>
        </p15:guide>
        <p15:guide id="2" pos="384" userDrawn="1">
          <p15:clr>
            <a:srgbClr val="A4A3A4"/>
          </p15:clr>
        </p15:guide>
        <p15:guide id="3" orient="horz" pos="1071" userDrawn="1">
          <p15:clr>
            <a:srgbClr val="A4A3A4"/>
          </p15:clr>
        </p15:guide>
        <p15:guide id="4" orient="horz" pos="2228" userDrawn="1">
          <p15:clr>
            <a:srgbClr val="A4A3A4"/>
          </p15:clr>
        </p15:guide>
        <p15:guide id="6" pos="7296" userDrawn="1">
          <p15:clr>
            <a:srgbClr val="A4A3A4"/>
          </p15:clr>
        </p15:guide>
        <p15:guide id="7" orient="horz" pos="4056" userDrawn="1">
          <p15:clr>
            <a:srgbClr val="A4A3A4"/>
          </p15:clr>
        </p15:guide>
        <p15:guide id="8" orient="horz" userDrawn="1">
          <p15:clr>
            <a:srgbClr val="A4A3A4"/>
          </p15:clr>
        </p15:guide>
        <p15:guide id="9" pos="3840" userDrawn="1">
          <p15:clr>
            <a:srgbClr val="A4A3A4"/>
          </p15:clr>
        </p15:guide>
        <p15:guide id="11" orient="horz" pos="2523" userDrawn="1">
          <p15:clr>
            <a:srgbClr val="A4A3A4"/>
          </p15:clr>
        </p15:guide>
        <p15:guide id="12" orient="horz" pos="3181" userDrawn="1">
          <p15:clr>
            <a:srgbClr val="A4A3A4"/>
          </p15:clr>
        </p15:guide>
        <p15:guide id="13" orient="horz" pos="168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7ED7AE-5779-E808-6814-9CA3C77D06F4}" name="Rachel Hatfield" initials="RH" userId="S::rachel.hatfield@medistrava.com::7596e505-b37c-430d-aaa1-1b07a6b5333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Melinda Viering" initials="MV" lastIdx="5" clrIdx="0"/>
  <p:cmAuthor id="29" name="Turdo, Gina" initials="TG" lastIdx="11" clrIdx="29">
    <p:extLst>
      <p:ext uri="{19B8F6BF-5375-455C-9EA6-DF929625EA0E}">
        <p15:presenceInfo xmlns:p15="http://schemas.microsoft.com/office/powerpoint/2012/main" userId="S-1-5-21-725345543-688789844-2146808213-18036" providerId="AD"/>
      </p:ext>
    </p:extLst>
  </p:cmAuthor>
  <p:cmAuthor id="1" name="Microsoft Office User" initials="MOU" lastIdx="1" clrIdx="1"/>
  <p:cmAuthor id="30" name="Kohles, Joseph" initials="KJ" lastIdx="6" clrIdx="30">
    <p:extLst>
      <p:ext uri="{19B8F6BF-5375-455C-9EA6-DF929625EA0E}">
        <p15:presenceInfo xmlns:p15="http://schemas.microsoft.com/office/powerpoint/2012/main" userId="S-1-5-21-725345543-688789844-2146808213-12179" providerId="AD"/>
      </p:ext>
    </p:extLst>
  </p:cmAuthor>
  <p:cmAuthor id="2" name="Microsoft Office User" initials="MOU [2]" lastIdx="1" clrIdx="2"/>
  <p:cmAuthor id="3" name="Microsoft Office User" initials="MOU [3]" lastIdx="1" clrIdx="3"/>
  <p:cmAuthor id="4" name="Microsoft Office User" initials="MOU [4]" lastIdx="1" clrIdx="4"/>
  <p:cmAuthor id="5" name="Microsoft Office User" initials="MOU [5]" lastIdx="1" clrIdx="5"/>
  <p:cmAuthor id="6" name="Microsoft Office User" initials="MOU [6]" lastIdx="1" clrIdx="6"/>
  <p:cmAuthor id="7" name="Microsoft Office User" initials="MOU [7]" lastIdx="1" clrIdx="7"/>
  <p:cmAuthor id="8" name="Microsoft Office User" initials="MOU [8]" lastIdx="1" clrIdx="8"/>
  <p:cmAuthor id="9" name="Microsoft Office User" initials="MOU [9]" lastIdx="1" clrIdx="9"/>
  <p:cmAuthor id="10" name="Microsoft Office User" initials="MOU [10]" lastIdx="1" clrIdx="10"/>
  <p:cmAuthor id="11" name="Microsoft Office User" initials="MOU [11]" lastIdx="1" clrIdx="11"/>
  <p:cmAuthor id="12" name="Microsoft Office User" initials="MOU [12]" lastIdx="1" clrIdx="12"/>
  <p:cmAuthor id="13" name="Microsoft Office User" initials="MOU [13]" lastIdx="1" clrIdx="13"/>
  <p:cmAuthor id="14" name="Microsoft Office User" initials="MOU [14]" lastIdx="1" clrIdx="14"/>
  <p:cmAuthor id="15" name="eightfold" initials="e" lastIdx="1" clrIdx="15"/>
  <p:cmAuthor id="16" name="Travis Hege" initials="TH" lastIdx="19" clrIdx="16"/>
  <p:cmAuthor id="17" name="Robert Matheis" initials="RM" lastIdx="1" clrIdx="17"/>
  <p:cmAuthor id="18" name="SP" initials="SP" lastIdx="2" clrIdx="18"/>
  <p:cmAuthor id="19" name="Martin, Jessica" initials="MJ" lastIdx="2" clrIdx="19"/>
  <p:cmAuthor id="20" name="Martin, Jessica" initials="MJ [2]" lastIdx="1" clrIdx="20"/>
  <p:cmAuthor id="21" name="Martin, Jessica" initials="MJ [3]" lastIdx="1" clrIdx="21"/>
  <p:cmAuthor id="22" name="Williams, Leah" initials="WL" lastIdx="155" clrIdx="22"/>
  <p:cmAuthor id="23" name="Pelc, Jason" initials="PJ" lastIdx="14" clrIdx="23"/>
  <p:cmAuthor id="24" name="Adam Raw" initials="AR" lastIdx="0" clrIdx="24"/>
  <p:cmAuthor id="25" name="Peter J Piliero" initials="PJP" lastIdx="7" clrIdx="25"/>
  <p:cmAuthor id="26" name="Kremer, Charlotte" initials="KC" lastIdx="9" clrIdx="26">
    <p:extLst>
      <p:ext uri="{19B8F6BF-5375-455C-9EA6-DF929625EA0E}">
        <p15:presenceInfo xmlns:p15="http://schemas.microsoft.com/office/powerpoint/2012/main" userId="S-1-5-21-3398620187-370929126-706332547-172525" providerId="AD"/>
      </p:ext>
    </p:extLst>
  </p:cmAuthor>
  <p:cmAuthor id="27" name="Therese McCall" initials="A" lastIdx="26" clrIdx="27"/>
  <p:cmAuthor id="28" name="Wells, Brett" initials="WB" lastIdx="5" clrIdx="28">
    <p:extLst>
      <p:ext uri="{19B8F6BF-5375-455C-9EA6-DF929625EA0E}">
        <p15:presenceInfo xmlns:p15="http://schemas.microsoft.com/office/powerpoint/2012/main" userId="S-1-5-21-725345543-688789844-2146808213-1141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BE0D"/>
    <a:srgbClr val="DDF0E4"/>
    <a:srgbClr val="3A3A3A"/>
    <a:srgbClr val="F2F2F2"/>
    <a:srgbClr val="FFF2CF"/>
    <a:srgbClr val="13913F"/>
    <a:srgbClr val="000000"/>
    <a:srgbClr val="0F913C"/>
    <a:srgbClr val="56B677"/>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630" autoAdjust="0"/>
    <p:restoredTop sz="96395" autoAdjust="0"/>
  </p:normalViewPr>
  <p:slideViewPr>
    <p:cSldViewPr snapToGrid="0" snapToObjects="1">
      <p:cViewPr varScale="1">
        <p:scale>
          <a:sx n="160" d="100"/>
          <a:sy n="160" d="100"/>
        </p:scale>
        <p:origin x="376" y="184"/>
      </p:cViewPr>
      <p:guideLst>
        <p:guide orient="horz" pos="640"/>
        <p:guide pos="384"/>
        <p:guide orient="horz" pos="1071"/>
        <p:guide orient="horz" pos="2228"/>
        <p:guide pos="7296"/>
        <p:guide orient="horz" pos="4056"/>
        <p:guide orient="horz"/>
        <p:guide pos="3840"/>
        <p:guide orient="horz" pos="2523"/>
        <p:guide orient="horz" pos="3181"/>
        <p:guide orient="horz" pos="1684"/>
      </p:guideLst>
    </p:cSldViewPr>
  </p:slideViewPr>
  <p:outlineViewPr>
    <p:cViewPr>
      <p:scale>
        <a:sx n="33" d="100"/>
        <a:sy n="33" d="100"/>
      </p:scale>
      <p:origin x="0" y="0"/>
    </p:cViewPr>
  </p:outlineViewPr>
  <p:notesTextViewPr>
    <p:cViewPr>
      <p:scale>
        <a:sx n="40" d="100"/>
        <a:sy n="40" d="100"/>
      </p:scale>
      <p:origin x="0" y="0"/>
    </p:cViewPr>
  </p:notesTextViewPr>
  <p:sorterViewPr>
    <p:cViewPr varScale="1">
      <p:scale>
        <a:sx n="1" d="1"/>
        <a:sy n="1" d="1"/>
      </p:scale>
      <p:origin x="0" y="0"/>
    </p:cViewPr>
  </p:sorterViewPr>
  <p:notesViewPr>
    <p:cSldViewPr snapToGrid="0" snapToObjects="1">
      <p:cViewPr varScale="1">
        <p:scale>
          <a:sx n="99" d="100"/>
          <a:sy n="99" d="100"/>
        </p:scale>
        <p:origin x="3064"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1.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3.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8/10/relationships/authors" Target="authors.xml"/><Relationship Id="rId3" Type="http://schemas.openxmlformats.org/officeDocument/2006/relationships/slideMaster" Target="slideMasters/slideMaster2.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Century Gothic" panose="020B0502020202020204"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22A71C0-FEF7-4CD5-BC04-D2E786042ECB}" type="datetimeFigureOut">
              <a:rPr lang="en-US" smtClean="0">
                <a:latin typeface="Century Gothic" panose="020B0502020202020204" pitchFamily="34" charset="0"/>
              </a:rPr>
              <a:pPr/>
              <a:t>6/16/23</a:t>
            </a:fld>
            <a:endParaRPr lang="en-US" dirty="0">
              <a:latin typeface="Century Gothic" panose="020B0502020202020204" pitchFamily="34"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Century Gothic" panose="020B0502020202020204" pitchFamily="34" charset="0"/>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97DE07B-2C09-4463-9F36-E5DA3E3EB0C3}" type="slidenum">
              <a:rPr lang="en-US" smtClean="0">
                <a:latin typeface="Century Gothic" panose="020B0502020202020204" pitchFamily="34" charset="0"/>
              </a:rPr>
              <a:pPr/>
              <a:t>‹#›</a:t>
            </a:fld>
            <a:endParaRPr lang="en-US" dirty="0">
              <a:latin typeface="Century Gothic" panose="020B0502020202020204" pitchFamily="34" charset="0"/>
            </a:endParaRPr>
          </a:p>
        </p:txBody>
      </p:sp>
    </p:spTree>
    <p:extLst>
      <p:ext uri="{BB962C8B-B14F-4D97-AF65-F5344CB8AC3E}">
        <p14:creationId xmlns:p14="http://schemas.microsoft.com/office/powerpoint/2010/main" val="9043454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Century Gothic" panose="020B0502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Century Gothic" panose="020B0502020202020204" pitchFamily="34" charset="0"/>
              </a:defRPr>
            </a:lvl1pPr>
          </a:lstStyle>
          <a:p>
            <a:fld id="{A87A9E2F-5AC2-6341-A3DE-0D1A2F529A96}" type="datetimeFigureOut">
              <a:rPr lang="en-US" smtClean="0"/>
              <a:pPr/>
              <a:t>6/16/23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entury Gothic" panose="020B0502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entury Gothic" panose="020B0502020202020204" pitchFamily="34" charset="0"/>
              </a:defRPr>
            </a:lvl1pPr>
          </a:lstStyle>
          <a:p>
            <a:fld id="{03AA6ED0-2DBE-804F-856A-6E7132AD05C5}" type="slidenum">
              <a:rPr lang="en-US" smtClean="0"/>
              <a:pPr/>
              <a:t>‹#›</a:t>
            </a:fld>
            <a:endParaRPr lang="en-US" dirty="0"/>
          </a:p>
        </p:txBody>
      </p:sp>
    </p:spTree>
    <p:extLst>
      <p:ext uri="{BB962C8B-B14F-4D97-AF65-F5344CB8AC3E}">
        <p14:creationId xmlns:p14="http://schemas.microsoft.com/office/powerpoint/2010/main" val="44324505"/>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b="0" i="0" kern="1200">
        <a:solidFill>
          <a:schemeClr val="tx1"/>
        </a:solidFill>
        <a:latin typeface="Century Gothic" panose="020B0502020202020204" pitchFamily="34" charset="0"/>
        <a:ea typeface="+mn-ea"/>
        <a:cs typeface="+mn-cs"/>
      </a:defRPr>
    </a:lvl1pPr>
    <a:lvl2pPr marL="457200" algn="l" defTabSz="914400" rtl="0" eaLnBrk="1" latinLnBrk="0" hangingPunct="1">
      <a:defRPr sz="1200" b="0" i="0" kern="1200">
        <a:solidFill>
          <a:schemeClr val="tx1"/>
        </a:solidFill>
        <a:latin typeface="Century Gothic" panose="020B0502020202020204" pitchFamily="34" charset="0"/>
        <a:ea typeface="+mn-ea"/>
        <a:cs typeface="+mn-cs"/>
      </a:defRPr>
    </a:lvl2pPr>
    <a:lvl3pPr marL="914400" algn="l" defTabSz="914400" rtl="0" eaLnBrk="1" latinLnBrk="0" hangingPunct="1">
      <a:defRPr sz="1200" b="0" i="0" kern="1200">
        <a:solidFill>
          <a:schemeClr val="tx1"/>
        </a:solidFill>
        <a:latin typeface="Century Gothic" panose="020B0502020202020204" pitchFamily="34" charset="0"/>
        <a:ea typeface="+mn-ea"/>
        <a:cs typeface="+mn-cs"/>
      </a:defRPr>
    </a:lvl3pPr>
    <a:lvl4pPr marL="1371600" algn="l" defTabSz="914400" rtl="0" eaLnBrk="1" latinLnBrk="0" hangingPunct="1">
      <a:defRPr sz="1200" b="0" i="0" kern="1200">
        <a:solidFill>
          <a:schemeClr val="tx1"/>
        </a:solidFill>
        <a:latin typeface="Century Gothic" panose="020B0502020202020204" pitchFamily="34" charset="0"/>
        <a:ea typeface="+mn-ea"/>
        <a:cs typeface="+mn-cs"/>
      </a:defRPr>
    </a:lvl4pPr>
    <a:lvl5pPr marL="1828800" algn="l" defTabSz="914400" rtl="0" eaLnBrk="1" latinLnBrk="0" hangingPunct="1">
      <a:defRPr sz="1200" b="0" i="0" kern="1200">
        <a:solidFill>
          <a:schemeClr val="tx1"/>
        </a:solidFill>
        <a:latin typeface="Century Gothic" panose="020B0502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3AA6ED0-2DBE-804F-856A-6E7132AD05C5}" type="slidenum">
              <a:rPr lang="en-US" smtClean="0"/>
              <a:pPr/>
              <a:t>1</a:t>
            </a:fld>
            <a:endParaRPr lang="en-US" dirty="0"/>
          </a:p>
        </p:txBody>
      </p:sp>
    </p:spTree>
    <p:extLst>
      <p:ext uri="{BB962C8B-B14F-4D97-AF65-F5344CB8AC3E}">
        <p14:creationId xmlns:p14="http://schemas.microsoft.com/office/powerpoint/2010/main" val="207786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03AA6ED0-2DBE-804F-856A-6E7132AD05C5}" type="slidenum">
              <a:rPr lang="en-US" smtClean="0"/>
              <a:pPr/>
              <a:t>2</a:t>
            </a:fld>
            <a:endParaRPr lang="en-US" dirty="0"/>
          </a:p>
        </p:txBody>
      </p:sp>
    </p:spTree>
    <p:extLst>
      <p:ext uri="{BB962C8B-B14F-4D97-AF65-F5344CB8AC3E}">
        <p14:creationId xmlns:p14="http://schemas.microsoft.com/office/powerpoint/2010/main" val="3362637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200" u="none" strike="noStrike" kern="1200" cap="none" spc="0" normalizeH="0" baseline="0" noProof="0" dirty="0">
              <a:ln>
                <a:noFill/>
              </a:ln>
              <a:solidFill>
                <a:prstClr val="black"/>
              </a:solidFill>
              <a:effectLst/>
              <a:uLnTx/>
              <a:uFillTx/>
              <a:ea typeface="ＭＳ Ｐゴシック" charset="-128"/>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200" u="none" strike="noStrike" kern="1200" cap="none" spc="0" normalizeH="0" baseline="0" noProof="0" dirty="0">
              <a:ln>
                <a:noFill/>
              </a:ln>
              <a:solidFill>
                <a:prstClr val="black"/>
              </a:solidFill>
              <a:effectLst/>
              <a:uLnTx/>
              <a:uFillTx/>
              <a:ea typeface="ＭＳ Ｐゴシック" charset="-128"/>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3AA6ED0-2DBE-804F-856A-6E7132AD05C5}" type="slidenum">
              <a:rPr kumimoji="0" lang="en-US" sz="1200" u="none" strike="noStrike" kern="1200" cap="none" spc="0" normalizeH="0" baseline="0" noProof="0" smtClean="0">
                <a:ln>
                  <a:noFill/>
                </a:ln>
                <a:solidFill>
                  <a:prstClr val="black"/>
                </a:solidFill>
                <a:effectLst/>
                <a:uLnTx/>
                <a:uFillTx/>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39</a:t>
            </a:fld>
            <a:endParaRPr kumimoji="0" lang="en-US" sz="1200" u="none" strike="noStrike" kern="1200" cap="none" spc="0" normalizeH="0" baseline="0" noProof="0" dirty="0">
              <a:ln>
                <a:noFill/>
              </a:ln>
              <a:solidFill>
                <a:prstClr val="black"/>
              </a:solidFill>
              <a:effectLst/>
              <a:uLnTx/>
              <a:uFillTx/>
              <a:ea typeface="ＭＳ Ｐゴシック" charset="-128"/>
              <a:cs typeface="+mn-cs"/>
            </a:endParaRPr>
          </a:p>
        </p:txBody>
      </p:sp>
    </p:spTree>
    <p:extLst>
      <p:ext uri="{BB962C8B-B14F-4D97-AF65-F5344CB8AC3E}">
        <p14:creationId xmlns:p14="http://schemas.microsoft.com/office/powerpoint/2010/main" val="36851368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4270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6945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AD670F5D-3170-A244-B8FE-3440C5F2C95B}"/>
              </a:ext>
            </a:extLst>
          </p:cNvPr>
          <p:cNvSpPr>
            <a:spLocks noGrp="1"/>
          </p:cNvSpPr>
          <p:nvPr>
            <p:ph type="title"/>
          </p:nvPr>
        </p:nvSpPr>
        <p:spPr bwMode="auto">
          <a:xfrm>
            <a:off x="596349" y="0"/>
            <a:ext cx="9144000" cy="1399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ctr" anchorCtr="0" compatLnSpc="1">
            <a:prstTxWarp prst="textNoShape">
              <a:avLst/>
            </a:prstTxWarp>
          </a:bodyPr>
          <a:lstStyle>
            <a:lvl1pPr>
              <a:defRPr sz="2600"/>
            </a:lvl1pPr>
          </a:lstStyle>
          <a:p>
            <a:pPr lvl="0"/>
            <a:r>
              <a:rPr lang="en-US" altLang="en-US" dirty="0"/>
              <a:t>Click to edit Master title style</a:t>
            </a:r>
          </a:p>
        </p:txBody>
      </p:sp>
      <p:sp>
        <p:nvSpPr>
          <p:cNvPr id="10" name="Text Placeholder 2">
            <a:extLst>
              <a:ext uri="{FF2B5EF4-FFF2-40B4-BE49-F238E27FC236}">
                <a16:creationId xmlns:a16="http://schemas.microsoft.com/office/drawing/2014/main" id="{8856DEEC-F8BF-EC49-9FA0-86929ACA1DE3}"/>
              </a:ext>
            </a:extLst>
          </p:cNvPr>
          <p:cNvSpPr>
            <a:spLocks noGrp="1"/>
          </p:cNvSpPr>
          <p:nvPr>
            <p:ph idx="1"/>
          </p:nvPr>
        </p:nvSpPr>
        <p:spPr bwMode="auto">
          <a:xfrm>
            <a:off x="609600" y="1669022"/>
            <a:ext cx="9123336"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5551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13489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1" y="3"/>
            <a:ext cx="12209381" cy="1424077"/>
          </a:xfrm>
          <a:custGeom>
            <a:avLst/>
            <a:gdLst>
              <a:gd name="connsiteX0" fmla="*/ 0 w 8113690"/>
              <a:gd name="connsiteY0" fmla="*/ 0 h 1417638"/>
              <a:gd name="connsiteX1" fmla="*/ 8113690 w 8113690"/>
              <a:gd name="connsiteY1" fmla="*/ 0 h 1417638"/>
              <a:gd name="connsiteX2" fmla="*/ 8113690 w 8113690"/>
              <a:gd name="connsiteY2" fmla="*/ 1417638 h 1417638"/>
              <a:gd name="connsiteX3" fmla="*/ 0 w 8113690"/>
              <a:gd name="connsiteY3" fmla="*/ 1417638 h 1417638"/>
              <a:gd name="connsiteX4" fmla="*/ 0 w 8113690"/>
              <a:gd name="connsiteY4" fmla="*/ 0 h 1417638"/>
              <a:gd name="connsiteX0" fmla="*/ 0 w 8113690"/>
              <a:gd name="connsiteY0" fmla="*/ 0 h 1424077"/>
              <a:gd name="connsiteX1" fmla="*/ 8113690 w 8113690"/>
              <a:gd name="connsiteY1" fmla="*/ 0 h 1424077"/>
              <a:gd name="connsiteX2" fmla="*/ 7495504 w 8113690"/>
              <a:gd name="connsiteY2" fmla="*/ 1424077 h 1424077"/>
              <a:gd name="connsiteX3" fmla="*/ 0 w 8113690"/>
              <a:gd name="connsiteY3" fmla="*/ 1417638 h 1424077"/>
              <a:gd name="connsiteX4" fmla="*/ 0 w 8113690"/>
              <a:gd name="connsiteY4" fmla="*/ 0 h 1424077"/>
              <a:gd name="connsiteX0" fmla="*/ 0 w 9150753"/>
              <a:gd name="connsiteY0" fmla="*/ 0 h 1424077"/>
              <a:gd name="connsiteX1" fmla="*/ 9150753 w 9150753"/>
              <a:gd name="connsiteY1" fmla="*/ 0 h 1424077"/>
              <a:gd name="connsiteX2" fmla="*/ 7495504 w 9150753"/>
              <a:gd name="connsiteY2" fmla="*/ 1424077 h 1424077"/>
              <a:gd name="connsiteX3" fmla="*/ 0 w 9150753"/>
              <a:gd name="connsiteY3" fmla="*/ 1417638 h 1424077"/>
              <a:gd name="connsiteX4" fmla="*/ 0 w 9150753"/>
              <a:gd name="connsiteY4" fmla="*/ 0 h 1424077"/>
              <a:gd name="connsiteX0" fmla="*/ 0 w 9157036"/>
              <a:gd name="connsiteY0" fmla="*/ 0 h 1424077"/>
              <a:gd name="connsiteX1" fmla="*/ 9150753 w 9157036"/>
              <a:gd name="connsiteY1" fmla="*/ 0 h 1424077"/>
              <a:gd name="connsiteX2" fmla="*/ 9157036 w 9157036"/>
              <a:gd name="connsiteY2" fmla="*/ 1424077 h 1424077"/>
              <a:gd name="connsiteX3" fmla="*/ 0 w 9157036"/>
              <a:gd name="connsiteY3" fmla="*/ 1417638 h 1424077"/>
              <a:gd name="connsiteX4" fmla="*/ 0 w 9157036"/>
              <a:gd name="connsiteY4" fmla="*/ 0 h 1424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7036" h="1424077">
                <a:moveTo>
                  <a:pt x="0" y="0"/>
                </a:moveTo>
                <a:lnTo>
                  <a:pt x="9150753" y="0"/>
                </a:lnTo>
                <a:cubicBezTo>
                  <a:pt x="9152847" y="474692"/>
                  <a:pt x="9154942" y="949385"/>
                  <a:pt x="9157036" y="1424077"/>
                </a:cubicBezTo>
                <a:lnTo>
                  <a:pt x="0" y="1417638"/>
                </a:lnTo>
                <a:lnTo>
                  <a:pt x="0" y="0"/>
                </a:lnTo>
                <a:close/>
              </a:path>
            </a:pathLst>
          </a:custGeom>
          <a:solidFill>
            <a:schemeClr val="bg1">
              <a:lumMod val="85000"/>
              <a:alpha val="6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0" i="0" dirty="0">
              <a:latin typeface="Century Gothic" panose="020B0502020202020204" pitchFamily="34" charset="0"/>
            </a:endParaRPr>
          </a:p>
        </p:txBody>
      </p:sp>
      <p:sp>
        <p:nvSpPr>
          <p:cNvPr id="4" name="Rectangle 3"/>
          <p:cNvSpPr/>
          <p:nvPr userDrawn="1"/>
        </p:nvSpPr>
        <p:spPr>
          <a:xfrm>
            <a:off x="9076267" y="3"/>
            <a:ext cx="3115735" cy="1424077"/>
          </a:xfrm>
          <a:custGeom>
            <a:avLst/>
            <a:gdLst>
              <a:gd name="connsiteX0" fmla="*/ 0 w 1171977"/>
              <a:gd name="connsiteY0" fmla="*/ 0 h 1426464"/>
              <a:gd name="connsiteX1" fmla="*/ 1171977 w 1171977"/>
              <a:gd name="connsiteY1" fmla="*/ 0 h 1426464"/>
              <a:gd name="connsiteX2" fmla="*/ 1171977 w 1171977"/>
              <a:gd name="connsiteY2" fmla="*/ 1426464 h 1426464"/>
              <a:gd name="connsiteX3" fmla="*/ 0 w 1171977"/>
              <a:gd name="connsiteY3" fmla="*/ 1426464 h 1426464"/>
              <a:gd name="connsiteX4" fmla="*/ 0 w 1171977"/>
              <a:gd name="connsiteY4" fmla="*/ 0 h 1426464"/>
              <a:gd name="connsiteX0" fmla="*/ 656822 w 1828799"/>
              <a:gd name="connsiteY0" fmla="*/ 0 h 1432903"/>
              <a:gd name="connsiteX1" fmla="*/ 1828799 w 1828799"/>
              <a:gd name="connsiteY1" fmla="*/ 0 h 1432903"/>
              <a:gd name="connsiteX2" fmla="*/ 1828799 w 1828799"/>
              <a:gd name="connsiteY2" fmla="*/ 1426464 h 1432903"/>
              <a:gd name="connsiteX3" fmla="*/ 0 w 1828799"/>
              <a:gd name="connsiteY3" fmla="*/ 1432903 h 1432903"/>
              <a:gd name="connsiteX4" fmla="*/ 656822 w 1828799"/>
              <a:gd name="connsiteY4" fmla="*/ 0 h 1432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799" h="1432903">
                <a:moveTo>
                  <a:pt x="656822" y="0"/>
                </a:moveTo>
                <a:lnTo>
                  <a:pt x="1828799" y="0"/>
                </a:lnTo>
                <a:lnTo>
                  <a:pt x="1828799" y="1426464"/>
                </a:lnTo>
                <a:lnTo>
                  <a:pt x="0" y="1432903"/>
                </a:lnTo>
                <a:lnTo>
                  <a:pt x="656822" y="0"/>
                </a:lnTo>
                <a:close/>
              </a:path>
            </a:pathLst>
          </a:custGeom>
          <a:solidFill>
            <a:schemeClr val="bg1">
              <a:lumMod val="9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b="0" i="0" dirty="0">
              <a:latin typeface="Century Gothic" panose="020B0502020202020204" pitchFamily="34" charset="0"/>
            </a:endParaRPr>
          </a:p>
        </p:txBody>
      </p:sp>
      <p:sp>
        <p:nvSpPr>
          <p:cNvPr id="8" name="Rectangle 7"/>
          <p:cNvSpPr/>
          <p:nvPr userDrawn="1"/>
        </p:nvSpPr>
        <p:spPr>
          <a:xfrm>
            <a:off x="0" y="6666124"/>
            <a:ext cx="12192000" cy="195172"/>
          </a:xfrm>
          <a:prstGeom prst="rect">
            <a:avLst/>
          </a:prstGeom>
          <a:gradFill>
            <a:gsLst>
              <a:gs pos="0">
                <a:schemeClr val="accent1">
                  <a:alpha val="90000"/>
                </a:schemeClr>
              </a:gs>
              <a:gs pos="100000">
                <a:schemeClr val="accent2">
                  <a:alpha val="60000"/>
                </a:schemeClr>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0" i="0" dirty="0">
              <a:latin typeface="Century Gothic" panose="020B0502020202020204" pitchFamily="34" charset="0"/>
            </a:endParaRPr>
          </a:p>
        </p:txBody>
      </p:sp>
      <p:sp>
        <p:nvSpPr>
          <p:cNvPr id="16" name="Footer Placeholder 4"/>
          <p:cNvSpPr txBox="1">
            <a:spLocks/>
          </p:cNvSpPr>
          <p:nvPr userDrawn="1"/>
        </p:nvSpPr>
        <p:spPr>
          <a:xfrm>
            <a:off x="6887633" y="5762523"/>
            <a:ext cx="3860800" cy="365125"/>
          </a:xfrm>
          <a:prstGeom prst="rect">
            <a:avLst/>
          </a:prstGeom>
        </p:spPr>
        <p:txBody>
          <a:bodyPr vert="horz" lIns="68580" tIns="34290" rIns="68580" bIns="34290" rtlCol="0" anchor="ctr"/>
          <a:lstStyle>
            <a:defPPr>
              <a:defRPr lang="en-US"/>
            </a:defPPr>
            <a:lvl1pPr algn="r" defTabSz="457200" rtl="0" fontAlgn="auto">
              <a:spcBef>
                <a:spcPts val="0"/>
              </a:spcBef>
              <a:spcAft>
                <a:spcPts val="0"/>
              </a:spcAft>
              <a:defRPr sz="1200" kern="1200" smtClean="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Calibri" charset="0"/>
                <a:ea typeface="ＭＳ Ｐゴシック" charset="-128"/>
                <a:cs typeface="+mn-cs"/>
              </a:defRPr>
            </a:lvl2pPr>
            <a:lvl3pPr marL="914400" algn="l" defTabSz="457200" rtl="0" fontAlgn="base">
              <a:spcBef>
                <a:spcPct val="0"/>
              </a:spcBef>
              <a:spcAft>
                <a:spcPct val="0"/>
              </a:spcAft>
              <a:defRPr kern="1200">
                <a:solidFill>
                  <a:schemeClr val="tx1"/>
                </a:solidFill>
                <a:latin typeface="Calibri"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Calibri"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Calibri" charset="0"/>
                <a:ea typeface="ＭＳ Ｐゴシック" charset="-128"/>
                <a:cs typeface="+mn-cs"/>
              </a:defRPr>
            </a:lvl5pPr>
            <a:lvl6pPr marL="2286000" algn="l" defTabSz="914400" rtl="0" eaLnBrk="1" latinLnBrk="0" hangingPunct="1">
              <a:defRPr kern="1200">
                <a:solidFill>
                  <a:schemeClr val="tx1"/>
                </a:solidFill>
                <a:latin typeface="Calibri" charset="0"/>
                <a:ea typeface="ＭＳ Ｐゴシック" charset="-128"/>
                <a:cs typeface="+mn-cs"/>
              </a:defRPr>
            </a:lvl6pPr>
            <a:lvl7pPr marL="2743200" algn="l" defTabSz="914400" rtl="0" eaLnBrk="1" latinLnBrk="0" hangingPunct="1">
              <a:defRPr kern="1200">
                <a:solidFill>
                  <a:schemeClr val="tx1"/>
                </a:solidFill>
                <a:latin typeface="Calibri" charset="0"/>
                <a:ea typeface="ＭＳ Ｐゴシック" charset="-128"/>
                <a:cs typeface="+mn-cs"/>
              </a:defRPr>
            </a:lvl7pPr>
            <a:lvl8pPr marL="3200400" algn="l" defTabSz="914400" rtl="0" eaLnBrk="1" latinLnBrk="0" hangingPunct="1">
              <a:defRPr kern="1200">
                <a:solidFill>
                  <a:schemeClr val="tx1"/>
                </a:solidFill>
                <a:latin typeface="Calibri" charset="0"/>
                <a:ea typeface="ＭＳ Ｐゴシック" charset="-128"/>
                <a:cs typeface="+mn-cs"/>
              </a:defRPr>
            </a:lvl8pPr>
            <a:lvl9pPr marL="3657600" algn="l" defTabSz="914400" rtl="0" eaLnBrk="1" latinLnBrk="0" hangingPunct="1">
              <a:defRPr kern="1200">
                <a:solidFill>
                  <a:schemeClr val="tx1"/>
                </a:solidFill>
                <a:latin typeface="Calibri" charset="0"/>
                <a:ea typeface="ＭＳ Ｐゴシック" charset="-128"/>
                <a:cs typeface="+mn-cs"/>
              </a:defRPr>
            </a:lvl9pPr>
          </a:lstStyle>
          <a:p>
            <a:pPr>
              <a:defRPr/>
            </a:pPr>
            <a:endParaRPr lang="en-US" sz="900" b="0" i="0" dirty="0">
              <a:latin typeface="Century Gothic" panose="020B0502020202020204" pitchFamily="34" charset="0"/>
            </a:endParaRPr>
          </a:p>
        </p:txBody>
      </p:sp>
      <p:pic>
        <p:nvPicPr>
          <p:cNvPr id="5" name="Picture 4" descr="Logo&#10;&#10;Description automatically generated">
            <a:extLst>
              <a:ext uri="{FF2B5EF4-FFF2-40B4-BE49-F238E27FC236}">
                <a16:creationId xmlns:a16="http://schemas.microsoft.com/office/drawing/2014/main" id="{3543AC61-CC32-1440-A7FF-9F9432CB4A23}"/>
              </a:ext>
            </a:extLst>
          </p:cNvPr>
          <p:cNvPicPr>
            <a:picLocks noChangeAspect="1"/>
          </p:cNvPicPr>
          <p:nvPr userDrawn="1"/>
        </p:nvPicPr>
        <p:blipFill>
          <a:blip r:embed="rId3"/>
          <a:stretch>
            <a:fillRect/>
          </a:stretch>
        </p:blipFill>
        <p:spPr>
          <a:xfrm>
            <a:off x="2926777" y="2454965"/>
            <a:ext cx="6149490" cy="2087217"/>
          </a:xfrm>
          <a:prstGeom prst="rect">
            <a:avLst/>
          </a:prstGeom>
        </p:spPr>
      </p:pic>
    </p:spTree>
    <p:extLst>
      <p:ext uri="{BB962C8B-B14F-4D97-AF65-F5344CB8AC3E}">
        <p14:creationId xmlns:p14="http://schemas.microsoft.com/office/powerpoint/2010/main" val="1537985744"/>
      </p:ext>
    </p:extLst>
  </p:cSld>
  <p:clrMap bg1="lt1" tx1="dk1" bg2="lt2" tx2="dk2" accent1="accent1" accent2="accent2" accent3="accent3" accent4="accent4" accent5="accent5" accent6="accent6" hlink="hlink" folHlink="folHlink"/>
  <p:sldLayoutIdLst>
    <p:sldLayoutId id="2147483715" r:id="rId1"/>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hf sldNum="0" hdr="0" ftr="0" dt="0"/>
  <p:txStyles>
    <p:titleStyle>
      <a:lvl1pPr algn="l" defTabSz="342900" rtl="0" eaLnBrk="1" fontAlgn="base" hangingPunct="1">
        <a:spcBef>
          <a:spcPct val="0"/>
        </a:spcBef>
        <a:spcAft>
          <a:spcPct val="0"/>
        </a:spcAft>
        <a:defRPr sz="2700" b="1" kern="1200">
          <a:solidFill>
            <a:schemeClr val="accent4">
              <a:lumMod val="50000"/>
            </a:schemeClr>
          </a:solidFill>
          <a:latin typeface="Century Gothic" panose="020B0502020202020204" pitchFamily="34" charset="0"/>
          <a:ea typeface="ＭＳ Ｐゴシック" charset="-128"/>
          <a:cs typeface="+mj-cs"/>
        </a:defRPr>
      </a:lvl1pPr>
      <a:lvl2pPr algn="ctr" defTabSz="342900" rtl="0" eaLnBrk="1" fontAlgn="base" hangingPunct="1">
        <a:spcBef>
          <a:spcPct val="0"/>
        </a:spcBef>
        <a:spcAft>
          <a:spcPct val="0"/>
        </a:spcAft>
        <a:defRPr sz="3300">
          <a:solidFill>
            <a:schemeClr val="tx1"/>
          </a:solidFill>
          <a:latin typeface="Calibri" charset="0"/>
          <a:ea typeface="ＭＳ Ｐゴシック" charset="-128"/>
        </a:defRPr>
      </a:lvl2pPr>
      <a:lvl3pPr algn="ctr" defTabSz="342900" rtl="0" eaLnBrk="1" fontAlgn="base" hangingPunct="1">
        <a:spcBef>
          <a:spcPct val="0"/>
        </a:spcBef>
        <a:spcAft>
          <a:spcPct val="0"/>
        </a:spcAft>
        <a:defRPr sz="3300">
          <a:solidFill>
            <a:schemeClr val="tx1"/>
          </a:solidFill>
          <a:latin typeface="Calibri" charset="0"/>
          <a:ea typeface="ＭＳ Ｐゴシック" charset="-128"/>
        </a:defRPr>
      </a:lvl3pPr>
      <a:lvl4pPr algn="ctr" defTabSz="342900" rtl="0" eaLnBrk="1" fontAlgn="base" hangingPunct="1">
        <a:spcBef>
          <a:spcPct val="0"/>
        </a:spcBef>
        <a:spcAft>
          <a:spcPct val="0"/>
        </a:spcAft>
        <a:defRPr sz="3300">
          <a:solidFill>
            <a:schemeClr val="tx1"/>
          </a:solidFill>
          <a:latin typeface="Calibri" charset="0"/>
          <a:ea typeface="ＭＳ Ｐゴシック" charset="-128"/>
        </a:defRPr>
      </a:lvl4pPr>
      <a:lvl5pPr algn="ctr" defTabSz="342900" rtl="0" eaLnBrk="1" fontAlgn="base" hangingPunct="1">
        <a:spcBef>
          <a:spcPct val="0"/>
        </a:spcBef>
        <a:spcAft>
          <a:spcPct val="0"/>
        </a:spcAft>
        <a:defRPr sz="3300">
          <a:solidFill>
            <a:schemeClr val="tx1"/>
          </a:solidFill>
          <a:latin typeface="Calibri" charset="0"/>
          <a:ea typeface="ＭＳ Ｐゴシック" charset="-128"/>
        </a:defRPr>
      </a:lvl5pPr>
      <a:lvl6pPr marL="342900" algn="ctr" defTabSz="342900" rtl="0" eaLnBrk="1" fontAlgn="base" hangingPunct="1">
        <a:spcBef>
          <a:spcPct val="0"/>
        </a:spcBef>
        <a:spcAft>
          <a:spcPct val="0"/>
        </a:spcAft>
        <a:defRPr sz="3300">
          <a:solidFill>
            <a:schemeClr val="tx1"/>
          </a:solidFill>
          <a:latin typeface="Calibri" charset="0"/>
          <a:ea typeface="ＭＳ Ｐゴシック" charset="-128"/>
        </a:defRPr>
      </a:lvl6pPr>
      <a:lvl7pPr marL="685800" algn="ctr" defTabSz="342900" rtl="0" eaLnBrk="1" fontAlgn="base" hangingPunct="1">
        <a:spcBef>
          <a:spcPct val="0"/>
        </a:spcBef>
        <a:spcAft>
          <a:spcPct val="0"/>
        </a:spcAft>
        <a:defRPr sz="3300">
          <a:solidFill>
            <a:schemeClr val="tx1"/>
          </a:solidFill>
          <a:latin typeface="Calibri" charset="0"/>
          <a:ea typeface="ＭＳ Ｐゴシック" charset="-128"/>
        </a:defRPr>
      </a:lvl7pPr>
      <a:lvl8pPr marL="1028700" algn="ctr" defTabSz="342900" rtl="0" eaLnBrk="1" fontAlgn="base" hangingPunct="1">
        <a:spcBef>
          <a:spcPct val="0"/>
        </a:spcBef>
        <a:spcAft>
          <a:spcPct val="0"/>
        </a:spcAft>
        <a:defRPr sz="3300">
          <a:solidFill>
            <a:schemeClr val="tx1"/>
          </a:solidFill>
          <a:latin typeface="Calibri" charset="0"/>
          <a:ea typeface="ＭＳ Ｐゴシック" charset="-128"/>
        </a:defRPr>
      </a:lvl8pPr>
      <a:lvl9pPr marL="1371600" algn="ctr" defTabSz="342900" rtl="0" eaLnBrk="1" fontAlgn="base" hangingPunct="1">
        <a:spcBef>
          <a:spcPct val="0"/>
        </a:spcBef>
        <a:spcAft>
          <a:spcPct val="0"/>
        </a:spcAft>
        <a:defRPr sz="3300">
          <a:solidFill>
            <a:schemeClr val="tx1"/>
          </a:solidFill>
          <a:latin typeface="Calibri" charset="0"/>
          <a:ea typeface="ＭＳ Ｐゴシック" charset="-128"/>
        </a:defRPr>
      </a:lvl9pPr>
    </p:titleStyle>
    <p:bodyStyle>
      <a:lvl1pPr marL="257175" indent="-257175" algn="l" defTabSz="342900" rtl="0" eaLnBrk="1" fontAlgn="base" hangingPunct="1">
        <a:spcBef>
          <a:spcPct val="20000"/>
        </a:spcBef>
        <a:spcAft>
          <a:spcPct val="0"/>
        </a:spcAft>
        <a:buFont typeface="Arial" charset="0"/>
        <a:buChar char="•"/>
        <a:defRPr sz="2100" kern="1200">
          <a:solidFill>
            <a:schemeClr val="accent4">
              <a:lumMod val="50000"/>
            </a:schemeClr>
          </a:solidFill>
          <a:latin typeface="Century Gothic" panose="020B0502020202020204" pitchFamily="34" charset="0"/>
          <a:ea typeface="ＭＳ Ｐゴシック" charset="-128"/>
          <a:cs typeface="+mn-cs"/>
        </a:defRPr>
      </a:lvl1pPr>
      <a:lvl2pPr marL="557213" indent="-214313" algn="l" defTabSz="342900" rtl="0" eaLnBrk="1" fontAlgn="base" hangingPunct="1">
        <a:spcBef>
          <a:spcPct val="20000"/>
        </a:spcBef>
        <a:spcAft>
          <a:spcPct val="0"/>
        </a:spcAft>
        <a:buFont typeface="Arial" charset="0"/>
        <a:buChar char="–"/>
        <a:defRPr sz="1800" kern="1200">
          <a:solidFill>
            <a:schemeClr val="accent4">
              <a:lumMod val="50000"/>
            </a:schemeClr>
          </a:solidFill>
          <a:latin typeface="Century Gothic" panose="020B0502020202020204" pitchFamily="34" charset="0"/>
          <a:ea typeface="ＭＳ Ｐゴシック" charset="-128"/>
          <a:cs typeface="+mn-cs"/>
        </a:defRPr>
      </a:lvl2pPr>
      <a:lvl3pPr marL="857250" indent="-171450" algn="l" defTabSz="342900" rtl="0" eaLnBrk="1" fontAlgn="base" hangingPunct="1">
        <a:spcBef>
          <a:spcPct val="20000"/>
        </a:spcBef>
        <a:spcAft>
          <a:spcPct val="0"/>
        </a:spcAft>
        <a:buFont typeface="Arial" charset="0"/>
        <a:buChar char="•"/>
        <a:defRPr sz="1500" kern="1200">
          <a:solidFill>
            <a:schemeClr val="accent4">
              <a:lumMod val="50000"/>
            </a:schemeClr>
          </a:solidFill>
          <a:latin typeface="Century Gothic" panose="020B0502020202020204" pitchFamily="34" charset="0"/>
          <a:ea typeface="ＭＳ Ｐゴシック" charset="-128"/>
          <a:cs typeface="+mn-cs"/>
        </a:defRPr>
      </a:lvl3pPr>
      <a:lvl4pPr marL="1200150" indent="-171450" algn="l" defTabSz="342900" rtl="0" eaLnBrk="1" fontAlgn="base" hangingPunct="1">
        <a:spcBef>
          <a:spcPct val="20000"/>
        </a:spcBef>
        <a:spcAft>
          <a:spcPct val="0"/>
        </a:spcAft>
        <a:buFont typeface="Arial" charset="0"/>
        <a:buChar char="–"/>
        <a:defRPr sz="1350" kern="1200">
          <a:solidFill>
            <a:schemeClr val="accent4">
              <a:lumMod val="50000"/>
            </a:schemeClr>
          </a:solidFill>
          <a:latin typeface="Century Gothic" panose="020B0502020202020204" pitchFamily="34" charset="0"/>
          <a:ea typeface="ＭＳ Ｐゴシック" charset="-128"/>
          <a:cs typeface="+mn-cs"/>
        </a:defRPr>
      </a:lvl4pPr>
      <a:lvl5pPr marL="1543050" indent="-171450" algn="l" defTabSz="342900" rtl="0" eaLnBrk="1" fontAlgn="base" hangingPunct="1">
        <a:spcBef>
          <a:spcPct val="20000"/>
        </a:spcBef>
        <a:spcAft>
          <a:spcPct val="0"/>
        </a:spcAft>
        <a:buFont typeface="Arial" charset="0"/>
        <a:buChar char="»"/>
        <a:defRPr sz="1350" kern="1200">
          <a:solidFill>
            <a:schemeClr val="accent4">
              <a:lumMod val="50000"/>
            </a:schemeClr>
          </a:solidFill>
          <a:latin typeface="Century Gothic" panose="020B0502020202020204" pitchFamily="34" charset="0"/>
          <a:ea typeface="ＭＳ Ｐゴシック" charset="-128"/>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9076267" y="3"/>
            <a:ext cx="3115735" cy="1424077"/>
          </a:xfrm>
          <a:custGeom>
            <a:avLst/>
            <a:gdLst>
              <a:gd name="connsiteX0" fmla="*/ 0 w 1171977"/>
              <a:gd name="connsiteY0" fmla="*/ 0 h 1426464"/>
              <a:gd name="connsiteX1" fmla="*/ 1171977 w 1171977"/>
              <a:gd name="connsiteY1" fmla="*/ 0 h 1426464"/>
              <a:gd name="connsiteX2" fmla="*/ 1171977 w 1171977"/>
              <a:gd name="connsiteY2" fmla="*/ 1426464 h 1426464"/>
              <a:gd name="connsiteX3" fmla="*/ 0 w 1171977"/>
              <a:gd name="connsiteY3" fmla="*/ 1426464 h 1426464"/>
              <a:gd name="connsiteX4" fmla="*/ 0 w 1171977"/>
              <a:gd name="connsiteY4" fmla="*/ 0 h 1426464"/>
              <a:gd name="connsiteX0" fmla="*/ 656822 w 1828799"/>
              <a:gd name="connsiteY0" fmla="*/ 0 h 1432903"/>
              <a:gd name="connsiteX1" fmla="*/ 1828799 w 1828799"/>
              <a:gd name="connsiteY1" fmla="*/ 0 h 1432903"/>
              <a:gd name="connsiteX2" fmla="*/ 1828799 w 1828799"/>
              <a:gd name="connsiteY2" fmla="*/ 1426464 h 1432903"/>
              <a:gd name="connsiteX3" fmla="*/ 0 w 1828799"/>
              <a:gd name="connsiteY3" fmla="*/ 1432903 h 1432903"/>
              <a:gd name="connsiteX4" fmla="*/ 656822 w 1828799"/>
              <a:gd name="connsiteY4" fmla="*/ 0 h 1432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799" h="1432903">
                <a:moveTo>
                  <a:pt x="656822" y="0"/>
                </a:moveTo>
                <a:lnTo>
                  <a:pt x="1828799" y="0"/>
                </a:lnTo>
                <a:lnTo>
                  <a:pt x="1828799" y="1426464"/>
                </a:lnTo>
                <a:lnTo>
                  <a:pt x="0" y="1432903"/>
                </a:lnTo>
                <a:lnTo>
                  <a:pt x="656822" y="0"/>
                </a:lnTo>
                <a:close/>
              </a:path>
            </a:pathLst>
          </a:custGeom>
          <a:solidFill>
            <a:schemeClr val="bg1">
              <a:lumMod val="9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b="0" i="0" dirty="0">
              <a:latin typeface="Century Gothic" panose="020B0502020202020204" pitchFamily="34" charset="0"/>
            </a:endParaRPr>
          </a:p>
        </p:txBody>
      </p:sp>
      <p:sp>
        <p:nvSpPr>
          <p:cNvPr id="8" name="Rectangle 7"/>
          <p:cNvSpPr/>
          <p:nvPr userDrawn="1"/>
        </p:nvSpPr>
        <p:spPr>
          <a:xfrm>
            <a:off x="0" y="6666124"/>
            <a:ext cx="12192000" cy="195172"/>
          </a:xfrm>
          <a:prstGeom prst="rect">
            <a:avLst/>
          </a:prstGeom>
          <a:gradFill>
            <a:gsLst>
              <a:gs pos="0">
                <a:schemeClr val="accent1">
                  <a:alpha val="90000"/>
                </a:schemeClr>
              </a:gs>
              <a:gs pos="100000">
                <a:schemeClr val="accent2">
                  <a:alpha val="60000"/>
                </a:schemeClr>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0" i="0" dirty="0">
              <a:latin typeface="Century Gothic" panose="020B0502020202020204" pitchFamily="34" charset="0"/>
            </a:endParaRPr>
          </a:p>
        </p:txBody>
      </p:sp>
      <p:sp>
        <p:nvSpPr>
          <p:cNvPr id="16" name="Footer Placeholder 4"/>
          <p:cNvSpPr txBox="1">
            <a:spLocks/>
          </p:cNvSpPr>
          <p:nvPr userDrawn="1"/>
        </p:nvSpPr>
        <p:spPr>
          <a:xfrm>
            <a:off x="6887633" y="5762523"/>
            <a:ext cx="3860800" cy="365125"/>
          </a:xfrm>
          <a:prstGeom prst="rect">
            <a:avLst/>
          </a:prstGeom>
        </p:spPr>
        <p:txBody>
          <a:bodyPr vert="horz" lIns="68580" tIns="34290" rIns="68580" bIns="34290" rtlCol="0" anchor="ctr"/>
          <a:lstStyle>
            <a:defPPr>
              <a:defRPr lang="en-US"/>
            </a:defPPr>
            <a:lvl1pPr algn="r" defTabSz="457200" rtl="0" fontAlgn="auto">
              <a:spcBef>
                <a:spcPts val="0"/>
              </a:spcBef>
              <a:spcAft>
                <a:spcPts val="0"/>
              </a:spcAft>
              <a:defRPr sz="1200" kern="1200" smtClean="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Calibri" charset="0"/>
                <a:ea typeface="ＭＳ Ｐゴシック" charset="-128"/>
                <a:cs typeface="+mn-cs"/>
              </a:defRPr>
            </a:lvl2pPr>
            <a:lvl3pPr marL="914400" algn="l" defTabSz="457200" rtl="0" fontAlgn="base">
              <a:spcBef>
                <a:spcPct val="0"/>
              </a:spcBef>
              <a:spcAft>
                <a:spcPct val="0"/>
              </a:spcAft>
              <a:defRPr kern="1200">
                <a:solidFill>
                  <a:schemeClr val="tx1"/>
                </a:solidFill>
                <a:latin typeface="Calibri"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Calibri"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Calibri" charset="0"/>
                <a:ea typeface="ＭＳ Ｐゴシック" charset="-128"/>
                <a:cs typeface="+mn-cs"/>
              </a:defRPr>
            </a:lvl5pPr>
            <a:lvl6pPr marL="2286000" algn="l" defTabSz="914400" rtl="0" eaLnBrk="1" latinLnBrk="0" hangingPunct="1">
              <a:defRPr kern="1200">
                <a:solidFill>
                  <a:schemeClr val="tx1"/>
                </a:solidFill>
                <a:latin typeface="Calibri" charset="0"/>
                <a:ea typeface="ＭＳ Ｐゴシック" charset="-128"/>
                <a:cs typeface="+mn-cs"/>
              </a:defRPr>
            </a:lvl6pPr>
            <a:lvl7pPr marL="2743200" algn="l" defTabSz="914400" rtl="0" eaLnBrk="1" latinLnBrk="0" hangingPunct="1">
              <a:defRPr kern="1200">
                <a:solidFill>
                  <a:schemeClr val="tx1"/>
                </a:solidFill>
                <a:latin typeface="Calibri" charset="0"/>
                <a:ea typeface="ＭＳ Ｐゴシック" charset="-128"/>
                <a:cs typeface="+mn-cs"/>
              </a:defRPr>
            </a:lvl7pPr>
            <a:lvl8pPr marL="3200400" algn="l" defTabSz="914400" rtl="0" eaLnBrk="1" latinLnBrk="0" hangingPunct="1">
              <a:defRPr kern="1200">
                <a:solidFill>
                  <a:schemeClr val="tx1"/>
                </a:solidFill>
                <a:latin typeface="Calibri" charset="0"/>
                <a:ea typeface="ＭＳ Ｐゴシック" charset="-128"/>
                <a:cs typeface="+mn-cs"/>
              </a:defRPr>
            </a:lvl8pPr>
            <a:lvl9pPr marL="3657600" algn="l" defTabSz="914400" rtl="0" eaLnBrk="1" latinLnBrk="0" hangingPunct="1">
              <a:defRPr kern="1200">
                <a:solidFill>
                  <a:schemeClr val="tx1"/>
                </a:solidFill>
                <a:latin typeface="Calibri" charset="0"/>
                <a:ea typeface="ＭＳ Ｐゴシック" charset="-128"/>
                <a:cs typeface="+mn-cs"/>
              </a:defRPr>
            </a:lvl9pPr>
          </a:lstStyle>
          <a:p>
            <a:pPr>
              <a:defRPr/>
            </a:pPr>
            <a:endParaRPr lang="en-US" sz="900" b="0" i="0" dirty="0">
              <a:latin typeface="Century Gothic" panose="020B0502020202020204" pitchFamily="34" charset="0"/>
            </a:endParaRPr>
          </a:p>
        </p:txBody>
      </p:sp>
    </p:spTree>
    <p:extLst>
      <p:ext uri="{BB962C8B-B14F-4D97-AF65-F5344CB8AC3E}">
        <p14:creationId xmlns:p14="http://schemas.microsoft.com/office/powerpoint/2010/main" val="3890110946"/>
      </p:ext>
    </p:extLst>
  </p:cSld>
  <p:clrMap bg1="lt1" tx1="dk1" bg2="lt2" tx2="dk2" accent1="accent1" accent2="accent2" accent3="accent3" accent4="accent4" accent5="accent5" accent6="accent6" hlink="hlink" folHlink="folHlink"/>
  <p:sldLayoutIdLst>
    <p:sldLayoutId id="2147483725"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342900" rtl="0" eaLnBrk="1" fontAlgn="base" hangingPunct="1">
        <a:spcBef>
          <a:spcPct val="0"/>
        </a:spcBef>
        <a:spcAft>
          <a:spcPct val="0"/>
        </a:spcAft>
        <a:defRPr sz="2700" b="1" kern="1200">
          <a:solidFill>
            <a:schemeClr val="accent4">
              <a:lumMod val="50000"/>
            </a:schemeClr>
          </a:solidFill>
          <a:latin typeface="Century Gothic" panose="020B0502020202020204" pitchFamily="34" charset="0"/>
          <a:ea typeface="ＭＳ Ｐゴシック" charset="-128"/>
          <a:cs typeface="+mj-cs"/>
        </a:defRPr>
      </a:lvl1pPr>
      <a:lvl2pPr algn="ctr" defTabSz="342900" rtl="0" eaLnBrk="1" fontAlgn="base" hangingPunct="1">
        <a:spcBef>
          <a:spcPct val="0"/>
        </a:spcBef>
        <a:spcAft>
          <a:spcPct val="0"/>
        </a:spcAft>
        <a:defRPr sz="3300">
          <a:solidFill>
            <a:schemeClr val="tx1"/>
          </a:solidFill>
          <a:latin typeface="Calibri" charset="0"/>
          <a:ea typeface="ＭＳ Ｐゴシック" charset="-128"/>
        </a:defRPr>
      </a:lvl2pPr>
      <a:lvl3pPr algn="ctr" defTabSz="342900" rtl="0" eaLnBrk="1" fontAlgn="base" hangingPunct="1">
        <a:spcBef>
          <a:spcPct val="0"/>
        </a:spcBef>
        <a:spcAft>
          <a:spcPct val="0"/>
        </a:spcAft>
        <a:defRPr sz="3300">
          <a:solidFill>
            <a:schemeClr val="tx1"/>
          </a:solidFill>
          <a:latin typeface="Calibri" charset="0"/>
          <a:ea typeface="ＭＳ Ｐゴシック" charset="-128"/>
        </a:defRPr>
      </a:lvl3pPr>
      <a:lvl4pPr algn="ctr" defTabSz="342900" rtl="0" eaLnBrk="1" fontAlgn="base" hangingPunct="1">
        <a:spcBef>
          <a:spcPct val="0"/>
        </a:spcBef>
        <a:spcAft>
          <a:spcPct val="0"/>
        </a:spcAft>
        <a:defRPr sz="3300">
          <a:solidFill>
            <a:schemeClr val="tx1"/>
          </a:solidFill>
          <a:latin typeface="Calibri" charset="0"/>
          <a:ea typeface="ＭＳ Ｐゴシック" charset="-128"/>
        </a:defRPr>
      </a:lvl4pPr>
      <a:lvl5pPr algn="ctr" defTabSz="342900" rtl="0" eaLnBrk="1" fontAlgn="base" hangingPunct="1">
        <a:spcBef>
          <a:spcPct val="0"/>
        </a:spcBef>
        <a:spcAft>
          <a:spcPct val="0"/>
        </a:spcAft>
        <a:defRPr sz="3300">
          <a:solidFill>
            <a:schemeClr val="tx1"/>
          </a:solidFill>
          <a:latin typeface="Calibri" charset="0"/>
          <a:ea typeface="ＭＳ Ｐゴシック" charset="-128"/>
        </a:defRPr>
      </a:lvl5pPr>
      <a:lvl6pPr marL="342900" algn="ctr" defTabSz="342900" rtl="0" eaLnBrk="1" fontAlgn="base" hangingPunct="1">
        <a:spcBef>
          <a:spcPct val="0"/>
        </a:spcBef>
        <a:spcAft>
          <a:spcPct val="0"/>
        </a:spcAft>
        <a:defRPr sz="3300">
          <a:solidFill>
            <a:schemeClr val="tx1"/>
          </a:solidFill>
          <a:latin typeface="Calibri" charset="0"/>
          <a:ea typeface="ＭＳ Ｐゴシック" charset="-128"/>
        </a:defRPr>
      </a:lvl6pPr>
      <a:lvl7pPr marL="685800" algn="ctr" defTabSz="342900" rtl="0" eaLnBrk="1" fontAlgn="base" hangingPunct="1">
        <a:spcBef>
          <a:spcPct val="0"/>
        </a:spcBef>
        <a:spcAft>
          <a:spcPct val="0"/>
        </a:spcAft>
        <a:defRPr sz="3300">
          <a:solidFill>
            <a:schemeClr val="tx1"/>
          </a:solidFill>
          <a:latin typeface="Calibri" charset="0"/>
          <a:ea typeface="ＭＳ Ｐゴシック" charset="-128"/>
        </a:defRPr>
      </a:lvl7pPr>
      <a:lvl8pPr marL="1028700" algn="ctr" defTabSz="342900" rtl="0" eaLnBrk="1" fontAlgn="base" hangingPunct="1">
        <a:spcBef>
          <a:spcPct val="0"/>
        </a:spcBef>
        <a:spcAft>
          <a:spcPct val="0"/>
        </a:spcAft>
        <a:defRPr sz="3300">
          <a:solidFill>
            <a:schemeClr val="tx1"/>
          </a:solidFill>
          <a:latin typeface="Calibri" charset="0"/>
          <a:ea typeface="ＭＳ Ｐゴシック" charset="-128"/>
        </a:defRPr>
      </a:lvl8pPr>
      <a:lvl9pPr marL="1371600" algn="ctr" defTabSz="342900" rtl="0" eaLnBrk="1" fontAlgn="base" hangingPunct="1">
        <a:spcBef>
          <a:spcPct val="0"/>
        </a:spcBef>
        <a:spcAft>
          <a:spcPct val="0"/>
        </a:spcAft>
        <a:defRPr sz="3300">
          <a:solidFill>
            <a:schemeClr val="tx1"/>
          </a:solidFill>
          <a:latin typeface="Calibri" charset="0"/>
          <a:ea typeface="ＭＳ Ｐゴシック" charset="-128"/>
        </a:defRPr>
      </a:lvl9pPr>
    </p:titleStyle>
    <p:bodyStyle>
      <a:lvl1pPr marL="257175" indent="-257175" algn="l" defTabSz="342900" rtl="0" eaLnBrk="1" fontAlgn="base" hangingPunct="1">
        <a:spcBef>
          <a:spcPct val="20000"/>
        </a:spcBef>
        <a:spcAft>
          <a:spcPct val="0"/>
        </a:spcAft>
        <a:buFont typeface="Arial" charset="0"/>
        <a:buChar char="•"/>
        <a:defRPr sz="2100" kern="1200">
          <a:solidFill>
            <a:schemeClr val="accent4">
              <a:lumMod val="50000"/>
            </a:schemeClr>
          </a:solidFill>
          <a:latin typeface="Century Gothic" panose="020B0502020202020204" pitchFamily="34" charset="0"/>
          <a:ea typeface="ＭＳ Ｐゴシック" charset="-128"/>
          <a:cs typeface="+mn-cs"/>
        </a:defRPr>
      </a:lvl1pPr>
      <a:lvl2pPr marL="557213" indent="-214313" algn="l" defTabSz="342900" rtl="0" eaLnBrk="1" fontAlgn="base" hangingPunct="1">
        <a:spcBef>
          <a:spcPct val="20000"/>
        </a:spcBef>
        <a:spcAft>
          <a:spcPct val="0"/>
        </a:spcAft>
        <a:buFont typeface="Arial" charset="0"/>
        <a:buChar char="–"/>
        <a:defRPr sz="1800" kern="1200">
          <a:solidFill>
            <a:schemeClr val="accent4">
              <a:lumMod val="50000"/>
            </a:schemeClr>
          </a:solidFill>
          <a:latin typeface="Century Gothic" panose="020B0502020202020204" pitchFamily="34" charset="0"/>
          <a:ea typeface="ＭＳ Ｐゴシック" charset="-128"/>
          <a:cs typeface="+mn-cs"/>
        </a:defRPr>
      </a:lvl2pPr>
      <a:lvl3pPr marL="857250" indent="-171450" algn="l" defTabSz="342900" rtl="0" eaLnBrk="1" fontAlgn="base" hangingPunct="1">
        <a:spcBef>
          <a:spcPct val="20000"/>
        </a:spcBef>
        <a:spcAft>
          <a:spcPct val="0"/>
        </a:spcAft>
        <a:buFont typeface="Arial" charset="0"/>
        <a:buChar char="•"/>
        <a:defRPr sz="1500" kern="1200">
          <a:solidFill>
            <a:schemeClr val="accent4">
              <a:lumMod val="50000"/>
            </a:schemeClr>
          </a:solidFill>
          <a:latin typeface="Century Gothic" panose="020B0502020202020204" pitchFamily="34" charset="0"/>
          <a:ea typeface="ＭＳ Ｐゴシック" charset="-128"/>
          <a:cs typeface="+mn-cs"/>
        </a:defRPr>
      </a:lvl3pPr>
      <a:lvl4pPr marL="1200150" indent="-171450" algn="l" defTabSz="342900" rtl="0" eaLnBrk="1" fontAlgn="base" hangingPunct="1">
        <a:spcBef>
          <a:spcPct val="20000"/>
        </a:spcBef>
        <a:spcAft>
          <a:spcPct val="0"/>
        </a:spcAft>
        <a:buFont typeface="Arial" charset="0"/>
        <a:buChar char="–"/>
        <a:defRPr sz="1350" kern="1200">
          <a:solidFill>
            <a:schemeClr val="accent4">
              <a:lumMod val="50000"/>
            </a:schemeClr>
          </a:solidFill>
          <a:latin typeface="Century Gothic" panose="020B0502020202020204" pitchFamily="34" charset="0"/>
          <a:ea typeface="ＭＳ Ｐゴシック" charset="-128"/>
          <a:cs typeface="+mn-cs"/>
        </a:defRPr>
      </a:lvl4pPr>
      <a:lvl5pPr marL="1543050" indent="-171450" algn="l" defTabSz="342900" rtl="0" eaLnBrk="1" fontAlgn="base" hangingPunct="1">
        <a:spcBef>
          <a:spcPct val="20000"/>
        </a:spcBef>
        <a:spcAft>
          <a:spcPct val="0"/>
        </a:spcAft>
        <a:buFont typeface="Arial" charset="0"/>
        <a:buChar char="»"/>
        <a:defRPr sz="1350" kern="1200">
          <a:solidFill>
            <a:schemeClr val="accent4">
              <a:lumMod val="50000"/>
            </a:schemeClr>
          </a:solidFill>
          <a:latin typeface="Century Gothic" panose="020B0502020202020204" pitchFamily="34" charset="0"/>
          <a:ea typeface="ＭＳ Ｐゴシック" charset="-128"/>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17381" y="1"/>
            <a:ext cx="12209381" cy="1424077"/>
          </a:xfrm>
          <a:custGeom>
            <a:avLst/>
            <a:gdLst>
              <a:gd name="connsiteX0" fmla="*/ 0 w 8113690"/>
              <a:gd name="connsiteY0" fmla="*/ 0 h 1417638"/>
              <a:gd name="connsiteX1" fmla="*/ 8113690 w 8113690"/>
              <a:gd name="connsiteY1" fmla="*/ 0 h 1417638"/>
              <a:gd name="connsiteX2" fmla="*/ 8113690 w 8113690"/>
              <a:gd name="connsiteY2" fmla="*/ 1417638 h 1417638"/>
              <a:gd name="connsiteX3" fmla="*/ 0 w 8113690"/>
              <a:gd name="connsiteY3" fmla="*/ 1417638 h 1417638"/>
              <a:gd name="connsiteX4" fmla="*/ 0 w 8113690"/>
              <a:gd name="connsiteY4" fmla="*/ 0 h 1417638"/>
              <a:gd name="connsiteX0" fmla="*/ 0 w 8113690"/>
              <a:gd name="connsiteY0" fmla="*/ 0 h 1424077"/>
              <a:gd name="connsiteX1" fmla="*/ 8113690 w 8113690"/>
              <a:gd name="connsiteY1" fmla="*/ 0 h 1424077"/>
              <a:gd name="connsiteX2" fmla="*/ 7495504 w 8113690"/>
              <a:gd name="connsiteY2" fmla="*/ 1424077 h 1424077"/>
              <a:gd name="connsiteX3" fmla="*/ 0 w 8113690"/>
              <a:gd name="connsiteY3" fmla="*/ 1417638 h 1424077"/>
              <a:gd name="connsiteX4" fmla="*/ 0 w 8113690"/>
              <a:gd name="connsiteY4" fmla="*/ 0 h 1424077"/>
              <a:gd name="connsiteX0" fmla="*/ 0 w 9150753"/>
              <a:gd name="connsiteY0" fmla="*/ 0 h 1424077"/>
              <a:gd name="connsiteX1" fmla="*/ 9150753 w 9150753"/>
              <a:gd name="connsiteY1" fmla="*/ 0 h 1424077"/>
              <a:gd name="connsiteX2" fmla="*/ 7495504 w 9150753"/>
              <a:gd name="connsiteY2" fmla="*/ 1424077 h 1424077"/>
              <a:gd name="connsiteX3" fmla="*/ 0 w 9150753"/>
              <a:gd name="connsiteY3" fmla="*/ 1417638 h 1424077"/>
              <a:gd name="connsiteX4" fmla="*/ 0 w 9150753"/>
              <a:gd name="connsiteY4" fmla="*/ 0 h 1424077"/>
              <a:gd name="connsiteX0" fmla="*/ 0 w 9157036"/>
              <a:gd name="connsiteY0" fmla="*/ 0 h 1424077"/>
              <a:gd name="connsiteX1" fmla="*/ 9150753 w 9157036"/>
              <a:gd name="connsiteY1" fmla="*/ 0 h 1424077"/>
              <a:gd name="connsiteX2" fmla="*/ 9157036 w 9157036"/>
              <a:gd name="connsiteY2" fmla="*/ 1424077 h 1424077"/>
              <a:gd name="connsiteX3" fmla="*/ 0 w 9157036"/>
              <a:gd name="connsiteY3" fmla="*/ 1417638 h 1424077"/>
              <a:gd name="connsiteX4" fmla="*/ 0 w 9157036"/>
              <a:gd name="connsiteY4" fmla="*/ 0 h 1424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7036" h="1424077">
                <a:moveTo>
                  <a:pt x="0" y="0"/>
                </a:moveTo>
                <a:lnTo>
                  <a:pt x="9150753" y="0"/>
                </a:lnTo>
                <a:cubicBezTo>
                  <a:pt x="9152847" y="474692"/>
                  <a:pt x="9154942" y="949385"/>
                  <a:pt x="9157036" y="1424077"/>
                </a:cubicBezTo>
                <a:lnTo>
                  <a:pt x="0" y="1417638"/>
                </a:lnTo>
                <a:lnTo>
                  <a:pt x="0" y="0"/>
                </a:lnTo>
                <a:close/>
              </a:path>
            </a:pathLst>
          </a:custGeom>
          <a:solidFill>
            <a:schemeClr val="bg1">
              <a:lumMod val="85000"/>
              <a:alpha val="6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userDrawn="1"/>
        </p:nvSpPr>
        <p:spPr>
          <a:xfrm>
            <a:off x="9076267" y="1"/>
            <a:ext cx="3115732" cy="1424077"/>
          </a:xfrm>
          <a:custGeom>
            <a:avLst/>
            <a:gdLst>
              <a:gd name="connsiteX0" fmla="*/ 0 w 1171977"/>
              <a:gd name="connsiteY0" fmla="*/ 0 h 1426464"/>
              <a:gd name="connsiteX1" fmla="*/ 1171977 w 1171977"/>
              <a:gd name="connsiteY1" fmla="*/ 0 h 1426464"/>
              <a:gd name="connsiteX2" fmla="*/ 1171977 w 1171977"/>
              <a:gd name="connsiteY2" fmla="*/ 1426464 h 1426464"/>
              <a:gd name="connsiteX3" fmla="*/ 0 w 1171977"/>
              <a:gd name="connsiteY3" fmla="*/ 1426464 h 1426464"/>
              <a:gd name="connsiteX4" fmla="*/ 0 w 1171977"/>
              <a:gd name="connsiteY4" fmla="*/ 0 h 1426464"/>
              <a:gd name="connsiteX0" fmla="*/ 656822 w 1828799"/>
              <a:gd name="connsiteY0" fmla="*/ 0 h 1432903"/>
              <a:gd name="connsiteX1" fmla="*/ 1828799 w 1828799"/>
              <a:gd name="connsiteY1" fmla="*/ 0 h 1432903"/>
              <a:gd name="connsiteX2" fmla="*/ 1828799 w 1828799"/>
              <a:gd name="connsiteY2" fmla="*/ 1426464 h 1432903"/>
              <a:gd name="connsiteX3" fmla="*/ 0 w 1828799"/>
              <a:gd name="connsiteY3" fmla="*/ 1432903 h 1432903"/>
              <a:gd name="connsiteX4" fmla="*/ 656822 w 1828799"/>
              <a:gd name="connsiteY4" fmla="*/ 0 h 1432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799" h="1432903">
                <a:moveTo>
                  <a:pt x="656822" y="0"/>
                </a:moveTo>
                <a:lnTo>
                  <a:pt x="1828799" y="0"/>
                </a:lnTo>
                <a:lnTo>
                  <a:pt x="1828799" y="1426464"/>
                </a:lnTo>
                <a:lnTo>
                  <a:pt x="0" y="1432903"/>
                </a:lnTo>
                <a:lnTo>
                  <a:pt x="656822" y="0"/>
                </a:lnTo>
                <a:close/>
              </a:path>
            </a:pathLst>
          </a:custGeom>
          <a:solidFill>
            <a:schemeClr val="bg1">
              <a:lumMod val="9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p>
        </p:txBody>
      </p:sp>
      <p:sp>
        <p:nvSpPr>
          <p:cNvPr id="1026" name="Title Placeholder 1"/>
          <p:cNvSpPr>
            <a:spLocks noGrp="1"/>
          </p:cNvSpPr>
          <p:nvPr>
            <p:ph type="title"/>
          </p:nvPr>
        </p:nvSpPr>
        <p:spPr bwMode="auto">
          <a:xfrm>
            <a:off x="437322" y="0"/>
            <a:ext cx="9303027" cy="1399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b" anchorCtr="0" compatLnSpc="1">
            <a:prstTxWarp prst="textNoShape">
              <a:avLst/>
            </a:prstTxWarp>
          </a:bodyPr>
          <a:lstStyle/>
          <a:p>
            <a:pPr lvl="0"/>
            <a:r>
              <a:rPr lang="en-US" altLang="en-US" dirty="0"/>
              <a:t>Click to edit Master title style</a:t>
            </a:r>
          </a:p>
        </p:txBody>
      </p:sp>
      <p:sp>
        <p:nvSpPr>
          <p:cNvPr id="1027" name="Text Placeholder 2"/>
          <p:cNvSpPr>
            <a:spLocks noGrp="1"/>
          </p:cNvSpPr>
          <p:nvPr>
            <p:ph type="body" idx="1"/>
          </p:nvPr>
        </p:nvSpPr>
        <p:spPr bwMode="auto">
          <a:xfrm>
            <a:off x="437322" y="1683609"/>
            <a:ext cx="11145078"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0" y="6666124"/>
            <a:ext cx="12192000" cy="195172"/>
          </a:xfrm>
          <a:prstGeom prst="rect">
            <a:avLst/>
          </a:prstGeom>
          <a:gradFill>
            <a:gsLst>
              <a:gs pos="0">
                <a:schemeClr val="accent1">
                  <a:alpha val="90000"/>
                </a:schemeClr>
              </a:gs>
              <a:gs pos="100000">
                <a:schemeClr val="accent2">
                  <a:alpha val="60000"/>
                </a:schemeClr>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Slide Number Placeholder 5"/>
          <p:cNvSpPr txBox="1">
            <a:spLocks/>
          </p:cNvSpPr>
          <p:nvPr userDrawn="1"/>
        </p:nvSpPr>
        <p:spPr>
          <a:xfrm>
            <a:off x="10913191" y="6356351"/>
            <a:ext cx="833967"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457200" rtl="0" fontAlgn="base">
              <a:spcBef>
                <a:spcPct val="0"/>
              </a:spcBef>
              <a:spcAft>
                <a:spcPct val="0"/>
              </a:spcAft>
              <a:defRPr sz="1200" kern="1200">
                <a:solidFill>
                  <a:schemeClr val="tx1"/>
                </a:solidFill>
                <a:latin typeface="Calibri" charset="0"/>
                <a:ea typeface="ＭＳ Ｐゴシック" charset="-128"/>
                <a:cs typeface="+mn-cs"/>
              </a:defRPr>
            </a:lvl1pPr>
            <a:lvl2pPr marL="457200" algn="l" defTabSz="457200" rtl="0" fontAlgn="base">
              <a:spcBef>
                <a:spcPct val="0"/>
              </a:spcBef>
              <a:spcAft>
                <a:spcPct val="0"/>
              </a:spcAft>
              <a:defRPr kern="1200">
                <a:solidFill>
                  <a:schemeClr val="tx1"/>
                </a:solidFill>
                <a:latin typeface="Calibri" charset="0"/>
                <a:ea typeface="ＭＳ Ｐゴシック" charset="-128"/>
                <a:cs typeface="+mn-cs"/>
              </a:defRPr>
            </a:lvl2pPr>
            <a:lvl3pPr marL="914400" algn="l" defTabSz="457200" rtl="0" fontAlgn="base">
              <a:spcBef>
                <a:spcPct val="0"/>
              </a:spcBef>
              <a:spcAft>
                <a:spcPct val="0"/>
              </a:spcAft>
              <a:defRPr kern="1200">
                <a:solidFill>
                  <a:schemeClr val="tx1"/>
                </a:solidFill>
                <a:latin typeface="Calibri"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Calibri"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Calibri" charset="0"/>
                <a:ea typeface="ＭＳ Ｐゴシック" charset="-128"/>
                <a:cs typeface="+mn-cs"/>
              </a:defRPr>
            </a:lvl5pPr>
            <a:lvl6pPr marL="2286000" algn="l" defTabSz="914400" rtl="0" eaLnBrk="1" latinLnBrk="0" hangingPunct="1">
              <a:defRPr kern="1200">
                <a:solidFill>
                  <a:schemeClr val="tx1"/>
                </a:solidFill>
                <a:latin typeface="Calibri" charset="0"/>
                <a:ea typeface="ＭＳ Ｐゴシック" charset="-128"/>
                <a:cs typeface="+mn-cs"/>
              </a:defRPr>
            </a:lvl6pPr>
            <a:lvl7pPr marL="2743200" algn="l" defTabSz="914400" rtl="0" eaLnBrk="1" latinLnBrk="0" hangingPunct="1">
              <a:defRPr kern="1200">
                <a:solidFill>
                  <a:schemeClr val="tx1"/>
                </a:solidFill>
                <a:latin typeface="Calibri" charset="0"/>
                <a:ea typeface="ＭＳ Ｐゴシック" charset="-128"/>
                <a:cs typeface="+mn-cs"/>
              </a:defRPr>
            </a:lvl7pPr>
            <a:lvl8pPr marL="3200400" algn="l" defTabSz="914400" rtl="0" eaLnBrk="1" latinLnBrk="0" hangingPunct="1">
              <a:defRPr kern="1200">
                <a:solidFill>
                  <a:schemeClr val="tx1"/>
                </a:solidFill>
                <a:latin typeface="Calibri" charset="0"/>
                <a:ea typeface="ＭＳ Ｐゴシック" charset="-128"/>
                <a:cs typeface="+mn-cs"/>
              </a:defRPr>
            </a:lvl8pPr>
            <a:lvl9pPr marL="3657600" algn="l" defTabSz="914400" rtl="0" eaLnBrk="1" latinLnBrk="0" hangingPunct="1">
              <a:defRPr kern="1200">
                <a:solidFill>
                  <a:schemeClr val="tx1"/>
                </a:solidFill>
                <a:latin typeface="Calibri" charset="0"/>
                <a:ea typeface="ＭＳ Ｐゴシック" charset="-128"/>
                <a:cs typeface="+mn-cs"/>
              </a:defRPr>
            </a:lvl9pPr>
          </a:lstStyle>
          <a:p>
            <a:r>
              <a:rPr lang="en-US" altLang="en-US" sz="1000" dirty="0">
                <a:solidFill>
                  <a:schemeClr val="accent4">
                    <a:lumMod val="50000"/>
                  </a:schemeClr>
                </a:solidFill>
                <a:latin typeface="Century Gothic" panose="020B0502020202020204" pitchFamily="34" charset="0"/>
              </a:rPr>
              <a:t>  </a:t>
            </a:r>
            <a:fld id="{839F64F0-5B22-C74E-943D-F3AF9561EADA}" type="slidenum">
              <a:rPr lang="en-US" altLang="en-US" sz="1000" smtClean="0">
                <a:solidFill>
                  <a:schemeClr val="accent4">
                    <a:lumMod val="50000"/>
                  </a:schemeClr>
                </a:solidFill>
                <a:latin typeface="Century Gothic" panose="020B0502020202020204" pitchFamily="34" charset="0"/>
              </a:rPr>
              <a:pPr/>
              <a:t>‹#›</a:t>
            </a:fld>
            <a:endParaRPr lang="en-US" altLang="en-US" sz="1000" dirty="0">
              <a:solidFill>
                <a:schemeClr val="accent4">
                  <a:lumMod val="50000"/>
                </a:schemeClr>
              </a:solidFill>
              <a:latin typeface="Century Gothic" panose="020B0502020202020204" pitchFamily="34" charset="0"/>
            </a:endParaRPr>
          </a:p>
        </p:txBody>
      </p:sp>
      <p:pic>
        <p:nvPicPr>
          <p:cNvPr id="5" name="Picture 4">
            <a:extLst>
              <a:ext uri="{FF2B5EF4-FFF2-40B4-BE49-F238E27FC236}">
                <a16:creationId xmlns:a16="http://schemas.microsoft.com/office/drawing/2014/main" id="{A8B70A6C-D094-42F8-9B46-2ADE79026CD2}"/>
              </a:ext>
            </a:extLst>
          </p:cNvPr>
          <p:cNvPicPr>
            <a:picLocks noChangeAspect="1"/>
          </p:cNvPicPr>
          <p:nvPr userDrawn="1"/>
        </p:nvPicPr>
        <p:blipFill rotWithShape="1">
          <a:blip r:embed="rId4"/>
          <a:srcRect r="38775"/>
          <a:stretch/>
        </p:blipFill>
        <p:spPr>
          <a:xfrm>
            <a:off x="10354079" y="344113"/>
            <a:ext cx="1450727" cy="806098"/>
          </a:xfrm>
          <a:prstGeom prst="rect">
            <a:avLst/>
          </a:prstGeom>
        </p:spPr>
      </p:pic>
      <p:sp>
        <p:nvSpPr>
          <p:cNvPr id="31" name="Rectangle 30">
            <a:extLst>
              <a:ext uri="{FF2B5EF4-FFF2-40B4-BE49-F238E27FC236}">
                <a16:creationId xmlns:a16="http://schemas.microsoft.com/office/drawing/2014/main" id="{E0D57959-4F38-DE40-9E0D-40CEBB7AEEAE}"/>
              </a:ext>
            </a:extLst>
          </p:cNvPr>
          <p:cNvSpPr/>
          <p:nvPr userDrawn="1"/>
        </p:nvSpPr>
        <p:spPr>
          <a:xfrm>
            <a:off x="10214616" y="6405103"/>
            <a:ext cx="640521" cy="246221"/>
          </a:xfrm>
          <a:prstGeom prst="rect">
            <a:avLst/>
          </a:prstGeom>
        </p:spPr>
        <p:txBody>
          <a:bodyPr wrap="square">
            <a:spAutoFit/>
          </a:bodyPr>
          <a:lstStyle/>
          <a:p>
            <a:r>
              <a:rPr lang="en-US" sz="1000" b="0" i="0" dirty="0">
                <a:solidFill>
                  <a:schemeClr val="bg1">
                    <a:lumMod val="50000"/>
                  </a:schemeClr>
                </a:solidFill>
                <a:latin typeface="Century Gothic" panose="020B0502020202020204" pitchFamily="34" charset="0"/>
              </a:rPr>
              <a:t>&lt;   &gt;</a:t>
            </a:r>
          </a:p>
        </p:txBody>
      </p:sp>
      <p:sp>
        <p:nvSpPr>
          <p:cNvPr id="33" name="Action Button: Custom 32">
            <a:hlinkClick r:id="" action="ppaction://hlinkshowjump?jump=previousslide" highlightClick="1"/>
            <a:extLst>
              <a:ext uri="{FF2B5EF4-FFF2-40B4-BE49-F238E27FC236}">
                <a16:creationId xmlns:a16="http://schemas.microsoft.com/office/drawing/2014/main" id="{26E22204-BD11-4D4E-B239-AD55511F3C2D}"/>
              </a:ext>
            </a:extLst>
          </p:cNvPr>
          <p:cNvSpPr/>
          <p:nvPr userDrawn="1"/>
        </p:nvSpPr>
        <p:spPr>
          <a:xfrm>
            <a:off x="10179280" y="6379536"/>
            <a:ext cx="255181" cy="318977"/>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Action Button: Custom 33">
            <a:hlinkClick r:id="" action="ppaction://hlinkshowjump?jump=nextslide" highlightClick="1"/>
            <a:extLst>
              <a:ext uri="{FF2B5EF4-FFF2-40B4-BE49-F238E27FC236}">
                <a16:creationId xmlns:a16="http://schemas.microsoft.com/office/drawing/2014/main" id="{C92C5381-B97C-E447-BC8C-FB9897BB0D2F}"/>
              </a:ext>
            </a:extLst>
          </p:cNvPr>
          <p:cNvSpPr/>
          <p:nvPr userDrawn="1"/>
        </p:nvSpPr>
        <p:spPr>
          <a:xfrm>
            <a:off x="10519522" y="6379535"/>
            <a:ext cx="255181" cy="308344"/>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Footer Placeholder 2">
            <a:extLst>
              <a:ext uri="{FF2B5EF4-FFF2-40B4-BE49-F238E27FC236}">
                <a16:creationId xmlns:a16="http://schemas.microsoft.com/office/drawing/2014/main" id="{550EE726-3A5C-337E-F261-0038300B75CC}"/>
              </a:ext>
            </a:extLst>
          </p:cNvPr>
          <p:cNvSpPr txBox="1">
            <a:spLocks/>
          </p:cNvSpPr>
          <p:nvPr userDrawn="1"/>
        </p:nvSpPr>
        <p:spPr>
          <a:xfrm>
            <a:off x="372345" y="6271184"/>
            <a:ext cx="3860800" cy="365125"/>
          </a:xfrm>
          <a:prstGeom prst="rect">
            <a:avLst/>
          </a:prstGeom>
        </p:spPr>
        <p:txBody>
          <a:bodyPr anchor="ctr" anchorCtr="0"/>
          <a:lstStyle>
            <a:defPPr>
              <a:defRPr lang="en-US"/>
            </a:defPPr>
            <a:lvl1pPr algn="ctr" defTabSz="457200" rtl="0" fontAlgn="base">
              <a:spcBef>
                <a:spcPct val="0"/>
              </a:spcBef>
              <a:spcAft>
                <a:spcPct val="0"/>
              </a:spcAft>
              <a:defRPr sz="1000" kern="1200">
                <a:solidFill>
                  <a:schemeClr val="accent4">
                    <a:lumMod val="50000"/>
                  </a:schemeClr>
                </a:solidFill>
                <a:latin typeface="Century Gothic" panose="020B0502020202020204" pitchFamily="34" charset="0"/>
                <a:ea typeface="ＭＳ Ｐゴシック" charset="-128"/>
                <a:cs typeface="+mn-cs"/>
              </a:defRPr>
            </a:lvl1pPr>
            <a:lvl2pPr marL="457200" algn="l" defTabSz="457200" rtl="0" fontAlgn="base">
              <a:spcBef>
                <a:spcPct val="0"/>
              </a:spcBef>
              <a:spcAft>
                <a:spcPct val="0"/>
              </a:spcAft>
              <a:defRPr kern="1200">
                <a:solidFill>
                  <a:schemeClr val="tx1"/>
                </a:solidFill>
                <a:latin typeface="Calibri" charset="0"/>
                <a:ea typeface="ＭＳ Ｐゴシック" charset="-128"/>
                <a:cs typeface="+mn-cs"/>
              </a:defRPr>
            </a:lvl2pPr>
            <a:lvl3pPr marL="914400" algn="l" defTabSz="457200" rtl="0" fontAlgn="base">
              <a:spcBef>
                <a:spcPct val="0"/>
              </a:spcBef>
              <a:spcAft>
                <a:spcPct val="0"/>
              </a:spcAft>
              <a:defRPr kern="1200">
                <a:solidFill>
                  <a:schemeClr val="tx1"/>
                </a:solidFill>
                <a:latin typeface="Calibri"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Calibri"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Calibri" charset="0"/>
                <a:ea typeface="ＭＳ Ｐゴシック" charset="-128"/>
                <a:cs typeface="+mn-cs"/>
              </a:defRPr>
            </a:lvl5pPr>
            <a:lvl6pPr marL="2286000" algn="l" defTabSz="914400" rtl="0" eaLnBrk="1" latinLnBrk="0" hangingPunct="1">
              <a:defRPr kern="1200">
                <a:solidFill>
                  <a:schemeClr val="tx1"/>
                </a:solidFill>
                <a:latin typeface="Calibri" charset="0"/>
                <a:ea typeface="ＭＳ Ｐゴシック" charset="-128"/>
                <a:cs typeface="+mn-cs"/>
              </a:defRPr>
            </a:lvl6pPr>
            <a:lvl7pPr marL="2743200" algn="l" defTabSz="914400" rtl="0" eaLnBrk="1" latinLnBrk="0" hangingPunct="1">
              <a:defRPr kern="1200">
                <a:solidFill>
                  <a:schemeClr val="tx1"/>
                </a:solidFill>
                <a:latin typeface="Calibri" charset="0"/>
                <a:ea typeface="ＭＳ Ｐゴシック" charset="-128"/>
                <a:cs typeface="+mn-cs"/>
              </a:defRPr>
            </a:lvl7pPr>
            <a:lvl8pPr marL="3200400" algn="l" defTabSz="914400" rtl="0" eaLnBrk="1" latinLnBrk="0" hangingPunct="1">
              <a:defRPr kern="1200">
                <a:solidFill>
                  <a:schemeClr val="tx1"/>
                </a:solidFill>
                <a:latin typeface="Calibri" charset="0"/>
                <a:ea typeface="ＭＳ Ｐゴシック" charset="-128"/>
                <a:cs typeface="+mn-cs"/>
              </a:defRPr>
            </a:lvl8pPr>
            <a:lvl9pPr marL="3657600" algn="l" defTabSz="914400" rtl="0" eaLnBrk="1" latinLnBrk="0" hangingPunct="1">
              <a:defRPr kern="1200">
                <a:solidFill>
                  <a:schemeClr val="tx1"/>
                </a:solidFill>
                <a:latin typeface="Calibri" charset="0"/>
                <a:ea typeface="ＭＳ Ｐゴシック" charset="-128"/>
                <a:cs typeface="+mn-cs"/>
              </a:defRPr>
            </a:lvl9pPr>
          </a:lstStyle>
          <a:p>
            <a:pPr algn="l">
              <a:defRPr/>
            </a:pPr>
            <a:r>
              <a:rPr lang="en-US" sz="1000" dirty="0"/>
              <a:t>Medical Affairs Professional Society | 2023</a:t>
            </a:r>
          </a:p>
        </p:txBody>
      </p:sp>
    </p:spTree>
    <p:extLst>
      <p:ext uri="{BB962C8B-B14F-4D97-AF65-F5344CB8AC3E}">
        <p14:creationId xmlns:p14="http://schemas.microsoft.com/office/powerpoint/2010/main" val="3771917282"/>
      </p:ext>
    </p:extLst>
  </p:cSld>
  <p:clrMap bg1="lt1" tx1="dk1" bg2="lt2" tx2="dk2" accent1="accent1" accent2="accent2" accent3="accent3" accent4="accent4" accent5="accent5" accent6="accent6" hlink="hlink" folHlink="folHlink"/>
  <p:sldLayoutIdLst>
    <p:sldLayoutId id="2147483723" r:id="rId1"/>
    <p:sldLayoutId id="2147483726" r:id="rId2"/>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hf sldNum="0" hdr="0" ftr="0" dt="0"/>
  <p:txStyles>
    <p:titleStyle>
      <a:lvl1pPr algn="l" defTabSz="457200" rtl="0" eaLnBrk="1" fontAlgn="base" hangingPunct="1">
        <a:spcBef>
          <a:spcPct val="0"/>
        </a:spcBef>
        <a:spcAft>
          <a:spcPct val="0"/>
        </a:spcAft>
        <a:defRPr sz="2800" b="0" kern="1200">
          <a:solidFill>
            <a:schemeClr val="accent4">
              <a:lumMod val="50000"/>
            </a:schemeClr>
          </a:solidFill>
          <a:latin typeface="Century Gothic" panose="020B0502020202020204" pitchFamily="34" charset="0"/>
          <a:ea typeface="ＭＳ Ｐゴシック" charset="-128"/>
          <a:cs typeface="+mj-cs"/>
        </a:defRPr>
      </a:lvl1pPr>
      <a:lvl2pPr algn="ctr" defTabSz="457200" rtl="0" eaLnBrk="1" fontAlgn="base" hangingPunct="1">
        <a:spcBef>
          <a:spcPct val="0"/>
        </a:spcBef>
        <a:spcAft>
          <a:spcPct val="0"/>
        </a:spcAft>
        <a:defRPr sz="4400">
          <a:solidFill>
            <a:schemeClr val="tx1"/>
          </a:solidFill>
          <a:latin typeface="Calibri" charset="0"/>
          <a:ea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defRPr>
      </a:lvl9pPr>
    </p:titleStyle>
    <p:bodyStyle>
      <a:lvl1pPr marL="342900" indent="-342900" algn="l" defTabSz="457200" rtl="0" eaLnBrk="1" fontAlgn="base" hangingPunct="1">
        <a:spcBef>
          <a:spcPct val="20000"/>
        </a:spcBef>
        <a:spcAft>
          <a:spcPct val="0"/>
        </a:spcAft>
        <a:buFont typeface="Arial" charset="0"/>
        <a:buChar char="•"/>
        <a:defRPr sz="2000" kern="1200">
          <a:solidFill>
            <a:schemeClr val="accent4">
              <a:lumMod val="50000"/>
            </a:schemeClr>
          </a:solidFill>
          <a:latin typeface="Century Gothic" panose="020B0502020202020204" pitchFamily="34" charset="0"/>
          <a:ea typeface="ＭＳ Ｐゴシック" charset="-128"/>
          <a:cs typeface="+mn-cs"/>
        </a:defRPr>
      </a:lvl1pPr>
      <a:lvl2pPr marL="742950" indent="-285750" algn="l" defTabSz="457200" rtl="0" eaLnBrk="1" fontAlgn="base" hangingPunct="1">
        <a:spcBef>
          <a:spcPct val="20000"/>
        </a:spcBef>
        <a:spcAft>
          <a:spcPct val="0"/>
        </a:spcAft>
        <a:buFont typeface="Arial" charset="0"/>
        <a:buChar char="–"/>
        <a:defRPr sz="1400" kern="1200">
          <a:solidFill>
            <a:schemeClr val="accent4">
              <a:lumMod val="50000"/>
            </a:schemeClr>
          </a:solidFill>
          <a:latin typeface="Century Gothic" panose="020B0502020202020204" pitchFamily="34" charset="0"/>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1200" kern="1200">
          <a:solidFill>
            <a:schemeClr val="accent4">
              <a:lumMod val="50000"/>
            </a:schemeClr>
          </a:solidFill>
          <a:latin typeface="Century Gothic" panose="020B0502020202020204" pitchFamily="34" charset="0"/>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1100" kern="1200">
          <a:solidFill>
            <a:schemeClr val="accent4">
              <a:lumMod val="50000"/>
            </a:schemeClr>
          </a:solidFill>
          <a:latin typeface="Century Gothic" panose="020B0502020202020204" pitchFamily="34" charset="0"/>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1050" kern="1200">
          <a:solidFill>
            <a:schemeClr val="accent4">
              <a:lumMod val="50000"/>
            </a:schemeClr>
          </a:solidFill>
          <a:latin typeface="Century Gothic" panose="020B0502020202020204" pitchFamily="34" charset="0"/>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3" Type="http://schemas.microsoft.com/office/2007/relationships/hdphoto" Target="../media/hdphoto3.wdp"/><Relationship Id="rId7" Type="http://schemas.openxmlformats.org/officeDocument/2006/relationships/image" Target="../media/image29.svg"/><Relationship Id="rId12" Type="http://schemas.openxmlformats.org/officeDocument/2006/relationships/image" Target="../media/image34.png"/><Relationship Id="rId17" Type="http://schemas.openxmlformats.org/officeDocument/2006/relationships/image" Target="../media/image39.svg"/><Relationship Id="rId2" Type="http://schemas.openxmlformats.org/officeDocument/2006/relationships/image" Target="../media/image25.png"/><Relationship Id="rId16" Type="http://schemas.openxmlformats.org/officeDocument/2006/relationships/image" Target="../media/image38.png"/><Relationship Id="rId1" Type="http://schemas.openxmlformats.org/officeDocument/2006/relationships/slideLayout" Target="../slideLayouts/slideLayout3.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svg"/><Relationship Id="rId15" Type="http://schemas.openxmlformats.org/officeDocument/2006/relationships/image" Target="../media/image37.sv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svg"/><Relationship Id="rId1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svg"/><Relationship Id="rId3" Type="http://schemas.openxmlformats.org/officeDocument/2006/relationships/image" Target="../media/image41.svg"/><Relationship Id="rId7" Type="http://schemas.openxmlformats.org/officeDocument/2006/relationships/image" Target="../media/image45.svg"/><Relationship Id="rId12" Type="http://schemas.openxmlformats.org/officeDocument/2006/relationships/image" Target="../media/image50.png"/><Relationship Id="rId17" Type="http://schemas.openxmlformats.org/officeDocument/2006/relationships/image" Target="../media/image55.svg"/><Relationship Id="rId2" Type="http://schemas.openxmlformats.org/officeDocument/2006/relationships/image" Target="../media/image40.png"/><Relationship Id="rId16" Type="http://schemas.openxmlformats.org/officeDocument/2006/relationships/image" Target="../media/image54.png"/><Relationship Id="rId1" Type="http://schemas.openxmlformats.org/officeDocument/2006/relationships/slideLayout" Target="../slideLayouts/slideLayout3.xml"/><Relationship Id="rId6" Type="http://schemas.openxmlformats.org/officeDocument/2006/relationships/image" Target="../media/image44.png"/><Relationship Id="rId11" Type="http://schemas.openxmlformats.org/officeDocument/2006/relationships/image" Target="../media/image49.svg"/><Relationship Id="rId5" Type="http://schemas.openxmlformats.org/officeDocument/2006/relationships/image" Target="../media/image43.svg"/><Relationship Id="rId15" Type="http://schemas.openxmlformats.org/officeDocument/2006/relationships/image" Target="../media/image53.sv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svg"/><Relationship Id="rId14" Type="http://schemas.openxmlformats.org/officeDocument/2006/relationships/image" Target="../media/image5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svg"/><Relationship Id="rId7" Type="http://schemas.openxmlformats.org/officeDocument/2006/relationships/image" Target="../media/image61.svg"/><Relationship Id="rId2" Type="http://schemas.openxmlformats.org/officeDocument/2006/relationships/image" Target="../media/image56.png"/><Relationship Id="rId1" Type="http://schemas.openxmlformats.org/officeDocument/2006/relationships/slideLayout" Target="../slideLayouts/slideLayout3.xml"/><Relationship Id="rId6" Type="http://schemas.openxmlformats.org/officeDocument/2006/relationships/image" Target="../media/image60.png"/><Relationship Id="rId11" Type="http://schemas.openxmlformats.org/officeDocument/2006/relationships/image" Target="../media/image65.svg"/><Relationship Id="rId5" Type="http://schemas.openxmlformats.org/officeDocument/2006/relationships/image" Target="../media/image59.sv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svg"/></Relationships>
</file>

<file path=ppt/slides/_rels/slide22.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7.svg"/><Relationship Id="rId7" Type="http://schemas.openxmlformats.org/officeDocument/2006/relationships/image" Target="../media/image71.svg"/><Relationship Id="rId2" Type="http://schemas.openxmlformats.org/officeDocument/2006/relationships/image" Target="../media/image66.png"/><Relationship Id="rId1" Type="http://schemas.openxmlformats.org/officeDocument/2006/relationships/slideLayout" Target="../slideLayouts/slideLayout3.xml"/><Relationship Id="rId6" Type="http://schemas.openxmlformats.org/officeDocument/2006/relationships/image" Target="../media/image70.png"/><Relationship Id="rId5" Type="http://schemas.openxmlformats.org/officeDocument/2006/relationships/image" Target="../media/image69.svg"/><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svg"/><Relationship Id="rId7" Type="http://schemas.openxmlformats.org/officeDocument/2006/relationships/image" Target="../media/image77.svg"/><Relationship Id="rId2" Type="http://schemas.openxmlformats.org/officeDocument/2006/relationships/image" Target="../media/image72.png"/><Relationship Id="rId1" Type="http://schemas.openxmlformats.org/officeDocument/2006/relationships/slideLayout" Target="../slideLayouts/slideLayout3.xml"/><Relationship Id="rId6" Type="http://schemas.openxmlformats.org/officeDocument/2006/relationships/image" Target="../media/image76.png"/><Relationship Id="rId5" Type="http://schemas.openxmlformats.org/officeDocument/2006/relationships/image" Target="../media/image75.svg"/><Relationship Id="rId4" Type="http://schemas.openxmlformats.org/officeDocument/2006/relationships/image" Target="../media/image74.png"/><Relationship Id="rId9" Type="http://schemas.openxmlformats.org/officeDocument/2006/relationships/image" Target="../media/image79.sv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81.svg"/><Relationship Id="rId7" Type="http://schemas.openxmlformats.org/officeDocument/2006/relationships/image" Target="../media/image85.svg"/><Relationship Id="rId2" Type="http://schemas.openxmlformats.org/officeDocument/2006/relationships/image" Target="../media/image80.png"/><Relationship Id="rId1" Type="http://schemas.openxmlformats.org/officeDocument/2006/relationships/slideLayout" Target="../slideLayouts/slideLayout3.xml"/><Relationship Id="rId6" Type="http://schemas.openxmlformats.org/officeDocument/2006/relationships/image" Target="../media/image84.png"/><Relationship Id="rId5" Type="http://schemas.openxmlformats.org/officeDocument/2006/relationships/image" Target="../media/image83.svg"/><Relationship Id="rId4" Type="http://schemas.openxmlformats.org/officeDocument/2006/relationships/image" Target="../media/image82.png"/></Relationships>
</file>

<file path=ppt/slides/_rels/slide38.xml.rels><?xml version="1.0" encoding="UTF-8" standalone="yes"?>
<Relationships xmlns="http://schemas.openxmlformats.org/package/2006/relationships"><Relationship Id="rId3" Type="http://schemas.openxmlformats.org/officeDocument/2006/relationships/image" Target="../media/image87.svg"/><Relationship Id="rId2" Type="http://schemas.openxmlformats.org/officeDocument/2006/relationships/image" Target="../media/image86.png"/><Relationship Id="rId1" Type="http://schemas.openxmlformats.org/officeDocument/2006/relationships/slideLayout" Target="../slideLayouts/slideLayout3.xml"/><Relationship Id="rId5" Type="http://schemas.openxmlformats.org/officeDocument/2006/relationships/image" Target="../media/image89.svg"/><Relationship Id="rId4" Type="http://schemas.openxmlformats.org/officeDocument/2006/relationships/image" Target="../media/image88.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6.xml"/><Relationship Id="rId7" Type="http://schemas.openxmlformats.org/officeDocument/2006/relationships/slide" Target="slide34.xml"/><Relationship Id="rId2" Type="http://schemas.openxmlformats.org/officeDocument/2006/relationships/image" Target="../media/image3.jpg"/><Relationship Id="rId1" Type="http://schemas.openxmlformats.org/officeDocument/2006/relationships/slideLayout" Target="../slideLayouts/slideLayout3.xml"/><Relationship Id="rId6" Type="http://schemas.openxmlformats.org/officeDocument/2006/relationships/slide" Target="slide28.xml"/><Relationship Id="rId5" Type="http://schemas.openxmlformats.org/officeDocument/2006/relationships/slide" Target="slide20.xml"/><Relationship Id="rId4" Type="http://schemas.openxmlformats.org/officeDocument/2006/relationships/slide" Target="slide14.xml"/><Relationship Id="rId9" Type="http://schemas.openxmlformats.org/officeDocument/2006/relationships/image" Target="../media/image5.sv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hyperlink" Target="http://www.ema.europa.eu/docs/en_GB/document_library/Presentation/2015/11/WC500196727.pdf" TargetMode="External"/></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svg"/><Relationship Id="rId7" Type="http://schemas.openxmlformats.org/officeDocument/2006/relationships/image" Target="../media/image14.png"/><Relationship Id="rId12" Type="http://schemas.openxmlformats.org/officeDocument/2006/relationships/image" Target="../media/image18.sv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3.gif"/><Relationship Id="rId11" Type="http://schemas.openxmlformats.org/officeDocument/2006/relationships/image" Target="../media/image17.png"/><Relationship Id="rId5" Type="http://schemas.openxmlformats.org/officeDocument/2006/relationships/image" Target="../media/image12.svg"/><Relationship Id="rId10" Type="http://schemas.openxmlformats.org/officeDocument/2006/relationships/image" Target="../media/image16.svg"/><Relationship Id="rId4" Type="http://schemas.openxmlformats.org/officeDocument/2006/relationships/image" Target="../media/image11.png"/><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6798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2" name="Straight Connector 61">
            <a:extLst>
              <a:ext uri="{FF2B5EF4-FFF2-40B4-BE49-F238E27FC236}">
                <a16:creationId xmlns:a16="http://schemas.microsoft.com/office/drawing/2014/main" id="{7DBC239C-C80A-92D4-8C25-EC963757995A}"/>
              </a:ext>
            </a:extLst>
          </p:cNvPr>
          <p:cNvCxnSpPr>
            <a:cxnSpLocks/>
          </p:cNvCxnSpPr>
          <p:nvPr/>
        </p:nvCxnSpPr>
        <p:spPr>
          <a:xfrm>
            <a:off x="6917142" y="4171397"/>
            <a:ext cx="0" cy="1476000"/>
          </a:xfrm>
          <a:prstGeom prst="line">
            <a:avLst/>
          </a:prstGeom>
          <a:ln>
            <a:solidFill>
              <a:schemeClr val="accent3">
                <a:lumMod val="20000"/>
                <a:lumOff val="8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0F7B5FB4-7210-FC43-5F5A-2149AFA03344}"/>
              </a:ext>
            </a:extLst>
          </p:cNvPr>
          <p:cNvCxnSpPr>
            <a:cxnSpLocks/>
          </p:cNvCxnSpPr>
          <p:nvPr/>
        </p:nvCxnSpPr>
        <p:spPr>
          <a:xfrm>
            <a:off x="3066744" y="4190059"/>
            <a:ext cx="0" cy="1476000"/>
          </a:xfrm>
          <a:prstGeom prst="line">
            <a:avLst/>
          </a:prstGeom>
          <a:ln>
            <a:solidFill>
              <a:schemeClr val="accent3">
                <a:lumMod val="20000"/>
                <a:lumOff val="8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D58A8072-6A81-A771-A2DF-55FC8D2D00D1}"/>
              </a:ext>
            </a:extLst>
          </p:cNvPr>
          <p:cNvCxnSpPr>
            <a:cxnSpLocks/>
          </p:cNvCxnSpPr>
          <p:nvPr/>
        </p:nvCxnSpPr>
        <p:spPr>
          <a:xfrm>
            <a:off x="1141439" y="4106085"/>
            <a:ext cx="0" cy="1512000"/>
          </a:xfrm>
          <a:prstGeom prst="line">
            <a:avLst/>
          </a:prstGeom>
          <a:ln>
            <a:solidFill>
              <a:schemeClr val="accent3">
                <a:lumMod val="20000"/>
                <a:lumOff val="8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81C91D85-2168-6997-1DA9-AD89522E0839}"/>
              </a:ext>
            </a:extLst>
          </p:cNvPr>
          <p:cNvCxnSpPr/>
          <p:nvPr/>
        </p:nvCxnSpPr>
        <p:spPr>
          <a:xfrm>
            <a:off x="1147663" y="2594561"/>
            <a:ext cx="0" cy="531179"/>
          </a:xfrm>
          <a:prstGeom prst="line">
            <a:avLst/>
          </a:prstGeom>
          <a:ln>
            <a:solidFill>
              <a:schemeClr val="accent2"/>
            </a:solidFill>
            <a:prstDash val="dash"/>
          </a:ln>
          <a:effectLst/>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0BDEF176-25B4-DDA5-6FF1-847BC8D1DEF7}"/>
              </a:ext>
            </a:extLst>
          </p:cNvPr>
          <p:cNvSpPr>
            <a:spLocks noGrp="1"/>
          </p:cNvSpPr>
          <p:nvPr>
            <p:ph type="title"/>
          </p:nvPr>
        </p:nvSpPr>
        <p:spPr/>
        <p:txBody>
          <a:bodyPr/>
          <a:lstStyle/>
          <a:p>
            <a:r>
              <a:rPr lang="en-GB" dirty="0"/>
              <a:t>A holistic view is needed to ensure that planning activities reflect the widest needs of stakeholders</a:t>
            </a:r>
          </a:p>
        </p:txBody>
      </p:sp>
      <p:sp>
        <p:nvSpPr>
          <p:cNvPr id="10" name="Isosceles Triangle 9">
            <a:extLst>
              <a:ext uri="{FF2B5EF4-FFF2-40B4-BE49-F238E27FC236}">
                <a16:creationId xmlns:a16="http://schemas.microsoft.com/office/drawing/2014/main" id="{66E9F4AD-057D-3DF9-90BB-2F6D5174C7D5}"/>
              </a:ext>
            </a:extLst>
          </p:cNvPr>
          <p:cNvSpPr/>
          <p:nvPr/>
        </p:nvSpPr>
        <p:spPr>
          <a:xfrm flipV="1">
            <a:off x="1102879" y="2771377"/>
            <a:ext cx="104398" cy="9759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Century Gothic" panose="020B0502020202020204" pitchFamily="34" charset="0"/>
            </a:endParaRPr>
          </a:p>
        </p:txBody>
      </p:sp>
      <p:sp>
        <p:nvSpPr>
          <p:cNvPr id="19" name="TextBox 18">
            <a:extLst>
              <a:ext uri="{FF2B5EF4-FFF2-40B4-BE49-F238E27FC236}">
                <a16:creationId xmlns:a16="http://schemas.microsoft.com/office/drawing/2014/main" id="{B636A160-9F99-C3CD-36DA-B96287926F5C}"/>
              </a:ext>
            </a:extLst>
          </p:cNvPr>
          <p:cNvSpPr txBox="1"/>
          <p:nvPr/>
        </p:nvSpPr>
        <p:spPr>
          <a:xfrm>
            <a:off x="556227" y="1923292"/>
            <a:ext cx="1184940" cy="276999"/>
          </a:xfrm>
          <a:prstGeom prst="rect">
            <a:avLst/>
          </a:prstGeom>
          <a:noFill/>
        </p:spPr>
        <p:txBody>
          <a:bodyPr wrap="none" rtlCol="0">
            <a:spAutoFit/>
          </a:bodyPr>
          <a:lstStyle/>
          <a:p>
            <a:r>
              <a:rPr lang="en-GB" sz="1200" b="1" dirty="0">
                <a:solidFill>
                  <a:schemeClr val="accent4">
                    <a:lumMod val="50000"/>
                  </a:schemeClr>
                </a:solidFill>
                <a:latin typeface="Century Gothic" panose="020B0502020202020204" pitchFamily="34" charset="0"/>
              </a:rPr>
              <a:t>Pre-diagnosis</a:t>
            </a:r>
          </a:p>
        </p:txBody>
      </p:sp>
      <p:sp>
        <p:nvSpPr>
          <p:cNvPr id="20" name="TextBox 19">
            <a:extLst>
              <a:ext uri="{FF2B5EF4-FFF2-40B4-BE49-F238E27FC236}">
                <a16:creationId xmlns:a16="http://schemas.microsoft.com/office/drawing/2014/main" id="{0F9C1454-C1C9-7E12-C110-3CA0335F69A8}"/>
              </a:ext>
            </a:extLst>
          </p:cNvPr>
          <p:cNvSpPr txBox="1"/>
          <p:nvPr/>
        </p:nvSpPr>
        <p:spPr>
          <a:xfrm>
            <a:off x="2632644" y="1925776"/>
            <a:ext cx="893193" cy="276999"/>
          </a:xfrm>
          <a:prstGeom prst="rect">
            <a:avLst/>
          </a:prstGeom>
          <a:noFill/>
        </p:spPr>
        <p:txBody>
          <a:bodyPr wrap="none" rtlCol="0">
            <a:spAutoFit/>
          </a:bodyPr>
          <a:lstStyle/>
          <a:p>
            <a:r>
              <a:rPr lang="en-GB" sz="1200" b="1" dirty="0">
                <a:solidFill>
                  <a:schemeClr val="accent4">
                    <a:lumMod val="50000"/>
                  </a:schemeClr>
                </a:solidFill>
                <a:latin typeface="Century Gothic" panose="020B0502020202020204" pitchFamily="34" charset="0"/>
              </a:rPr>
              <a:t>Diagnosis</a:t>
            </a:r>
          </a:p>
        </p:txBody>
      </p:sp>
      <p:sp>
        <p:nvSpPr>
          <p:cNvPr id="21" name="TextBox 20">
            <a:extLst>
              <a:ext uri="{FF2B5EF4-FFF2-40B4-BE49-F238E27FC236}">
                <a16:creationId xmlns:a16="http://schemas.microsoft.com/office/drawing/2014/main" id="{8B652E39-F0B7-A6E7-4EC9-0DB3FD29FC6D}"/>
              </a:ext>
            </a:extLst>
          </p:cNvPr>
          <p:cNvSpPr txBox="1"/>
          <p:nvPr/>
        </p:nvSpPr>
        <p:spPr>
          <a:xfrm>
            <a:off x="4501395" y="1919308"/>
            <a:ext cx="968535" cy="461665"/>
          </a:xfrm>
          <a:prstGeom prst="rect">
            <a:avLst/>
          </a:prstGeom>
          <a:noFill/>
        </p:spPr>
        <p:txBody>
          <a:bodyPr wrap="none" rtlCol="0">
            <a:spAutoFit/>
          </a:bodyPr>
          <a:lstStyle/>
          <a:p>
            <a:r>
              <a:rPr lang="en-GB" sz="1200" b="1" dirty="0">
                <a:solidFill>
                  <a:schemeClr val="accent4">
                    <a:lumMod val="50000"/>
                  </a:schemeClr>
                </a:solidFill>
                <a:latin typeface="Century Gothic" panose="020B0502020202020204" pitchFamily="34" charset="0"/>
              </a:rPr>
              <a:t>Treatment </a:t>
            </a:r>
          </a:p>
          <a:p>
            <a:pPr algn="ctr"/>
            <a:r>
              <a:rPr lang="en-GB" sz="1200" b="1" dirty="0">
                <a:solidFill>
                  <a:schemeClr val="accent4">
                    <a:lumMod val="50000"/>
                  </a:schemeClr>
                </a:solidFill>
                <a:latin typeface="Century Gothic" panose="020B0502020202020204" pitchFamily="34" charset="0"/>
              </a:rPr>
              <a:t>options</a:t>
            </a:r>
          </a:p>
        </p:txBody>
      </p:sp>
      <p:cxnSp>
        <p:nvCxnSpPr>
          <p:cNvPr id="11" name="Straight Connector 10">
            <a:extLst>
              <a:ext uri="{FF2B5EF4-FFF2-40B4-BE49-F238E27FC236}">
                <a16:creationId xmlns:a16="http://schemas.microsoft.com/office/drawing/2014/main" id="{C5406BAF-EAC7-7F11-7EAC-B2536DB6D7D7}"/>
              </a:ext>
            </a:extLst>
          </p:cNvPr>
          <p:cNvCxnSpPr>
            <a:cxnSpLocks/>
          </p:cNvCxnSpPr>
          <p:nvPr/>
        </p:nvCxnSpPr>
        <p:spPr>
          <a:xfrm>
            <a:off x="1191454" y="2594561"/>
            <a:ext cx="9576000" cy="38435"/>
          </a:xfrm>
          <a:prstGeom prst="line">
            <a:avLst/>
          </a:prstGeom>
          <a:ln>
            <a:solidFill>
              <a:schemeClr val="accent2"/>
            </a:solidFill>
            <a:prstDash val="dash"/>
          </a:ln>
          <a:effectLst/>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610EC18B-A9D9-9CD8-BE65-614D078CB42C}"/>
              </a:ext>
            </a:extLst>
          </p:cNvPr>
          <p:cNvSpPr txBox="1"/>
          <p:nvPr/>
        </p:nvSpPr>
        <p:spPr>
          <a:xfrm>
            <a:off x="6581815" y="1978713"/>
            <a:ext cx="726481" cy="276999"/>
          </a:xfrm>
          <a:prstGeom prst="rect">
            <a:avLst/>
          </a:prstGeom>
          <a:noFill/>
        </p:spPr>
        <p:txBody>
          <a:bodyPr wrap="none" rtlCol="0">
            <a:spAutoFit/>
          </a:bodyPr>
          <a:lstStyle/>
          <a:p>
            <a:r>
              <a:rPr lang="en-GB" sz="1200" b="1" dirty="0">
                <a:solidFill>
                  <a:schemeClr val="accent4">
                    <a:lumMod val="50000"/>
                  </a:schemeClr>
                </a:solidFill>
                <a:latin typeface="Century Gothic" panose="020B0502020202020204" pitchFamily="34" charset="0"/>
              </a:rPr>
              <a:t>Access</a:t>
            </a:r>
          </a:p>
        </p:txBody>
      </p:sp>
      <p:sp>
        <p:nvSpPr>
          <p:cNvPr id="28" name="TextBox 27">
            <a:extLst>
              <a:ext uri="{FF2B5EF4-FFF2-40B4-BE49-F238E27FC236}">
                <a16:creationId xmlns:a16="http://schemas.microsoft.com/office/drawing/2014/main" id="{D84FB7AB-452D-61AC-4497-76A56508D1E3}"/>
              </a:ext>
            </a:extLst>
          </p:cNvPr>
          <p:cNvSpPr txBox="1"/>
          <p:nvPr/>
        </p:nvSpPr>
        <p:spPr>
          <a:xfrm>
            <a:off x="8151857" y="1973124"/>
            <a:ext cx="1384029" cy="461665"/>
          </a:xfrm>
          <a:prstGeom prst="rect">
            <a:avLst/>
          </a:prstGeom>
          <a:noFill/>
        </p:spPr>
        <p:txBody>
          <a:bodyPr wrap="square" rtlCol="0">
            <a:spAutoFit/>
          </a:bodyPr>
          <a:lstStyle/>
          <a:p>
            <a:pPr algn="ctr"/>
            <a:r>
              <a:rPr lang="en-GB" sz="1200" b="1" dirty="0">
                <a:solidFill>
                  <a:schemeClr val="accent4">
                    <a:lumMod val="50000"/>
                  </a:schemeClr>
                </a:solidFill>
                <a:latin typeface="Century Gothic" panose="020B0502020202020204" pitchFamily="34" charset="0"/>
              </a:rPr>
              <a:t>Follow up and maintenance</a:t>
            </a:r>
          </a:p>
        </p:txBody>
      </p:sp>
      <p:sp>
        <p:nvSpPr>
          <p:cNvPr id="29" name="TextBox 28">
            <a:extLst>
              <a:ext uri="{FF2B5EF4-FFF2-40B4-BE49-F238E27FC236}">
                <a16:creationId xmlns:a16="http://schemas.microsoft.com/office/drawing/2014/main" id="{443CB6D0-897A-AF6A-3BAF-1A54BE46F87B}"/>
              </a:ext>
            </a:extLst>
          </p:cNvPr>
          <p:cNvSpPr txBox="1"/>
          <p:nvPr/>
        </p:nvSpPr>
        <p:spPr>
          <a:xfrm>
            <a:off x="10063328" y="1919308"/>
            <a:ext cx="1384029" cy="461665"/>
          </a:xfrm>
          <a:prstGeom prst="rect">
            <a:avLst/>
          </a:prstGeom>
          <a:noFill/>
        </p:spPr>
        <p:txBody>
          <a:bodyPr wrap="square" rtlCol="0">
            <a:spAutoFit/>
          </a:bodyPr>
          <a:lstStyle/>
          <a:p>
            <a:pPr algn="ctr"/>
            <a:r>
              <a:rPr lang="en-GB" sz="1200" b="1" dirty="0">
                <a:solidFill>
                  <a:schemeClr val="accent4">
                    <a:lumMod val="50000"/>
                  </a:schemeClr>
                </a:solidFill>
                <a:latin typeface="Century Gothic" panose="020B0502020202020204" pitchFamily="34" charset="0"/>
              </a:rPr>
              <a:t>Evolving populations</a:t>
            </a:r>
          </a:p>
        </p:txBody>
      </p:sp>
      <p:sp>
        <p:nvSpPr>
          <p:cNvPr id="30" name="Rectangle 29">
            <a:extLst>
              <a:ext uri="{FF2B5EF4-FFF2-40B4-BE49-F238E27FC236}">
                <a16:creationId xmlns:a16="http://schemas.microsoft.com/office/drawing/2014/main" id="{7C8008F4-9251-3B5B-9F52-A273CA3625C4}"/>
              </a:ext>
            </a:extLst>
          </p:cNvPr>
          <p:cNvSpPr/>
          <p:nvPr/>
        </p:nvSpPr>
        <p:spPr>
          <a:xfrm>
            <a:off x="395144" y="3099695"/>
            <a:ext cx="1519867" cy="795256"/>
          </a:xfrm>
          <a:prstGeom prst="rect">
            <a:avLst/>
          </a:prstGeom>
          <a:solidFill>
            <a:schemeClr val="accent2">
              <a:alpha val="50196"/>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normAutofit/>
          </a:bodyPr>
          <a:lstStyle/>
          <a:p>
            <a:pPr marL="93663" indent="-93663">
              <a:buFont typeface="Arial" panose="020B0604020202020204" pitchFamily="34" charset="0"/>
              <a:buChar char="•"/>
            </a:pPr>
            <a:r>
              <a:rPr lang="en-GB" sz="1100" dirty="0">
                <a:solidFill>
                  <a:schemeClr val="accent4">
                    <a:lumMod val="50000"/>
                  </a:schemeClr>
                </a:solidFill>
              </a:rPr>
              <a:t>Risk factors</a:t>
            </a:r>
          </a:p>
          <a:p>
            <a:pPr marL="93663" indent="-93663">
              <a:buFont typeface="Arial" panose="020B0604020202020204" pitchFamily="34" charset="0"/>
              <a:buChar char="•"/>
            </a:pPr>
            <a:r>
              <a:rPr lang="en-GB" sz="1100" dirty="0">
                <a:solidFill>
                  <a:schemeClr val="accent4">
                    <a:lumMod val="50000"/>
                  </a:schemeClr>
                </a:solidFill>
              </a:rPr>
              <a:t>Natural history</a:t>
            </a:r>
          </a:p>
          <a:p>
            <a:pPr marL="93663" indent="-93663">
              <a:buFont typeface="Arial" panose="020B0604020202020204" pitchFamily="34" charset="0"/>
              <a:buChar char="•"/>
            </a:pPr>
            <a:r>
              <a:rPr lang="en-GB" sz="1100" dirty="0">
                <a:solidFill>
                  <a:schemeClr val="accent4">
                    <a:lumMod val="50000"/>
                  </a:schemeClr>
                </a:solidFill>
              </a:rPr>
              <a:t>Burden of disease</a:t>
            </a:r>
          </a:p>
          <a:p>
            <a:pPr marL="93663" indent="-93663">
              <a:buFont typeface="Arial" panose="020B0604020202020204" pitchFamily="34" charset="0"/>
              <a:buChar char="•"/>
            </a:pPr>
            <a:r>
              <a:rPr lang="en-GB" sz="1100" dirty="0">
                <a:solidFill>
                  <a:schemeClr val="accent4">
                    <a:lumMod val="50000"/>
                  </a:schemeClr>
                </a:solidFill>
              </a:rPr>
              <a:t>Epidemiology</a:t>
            </a:r>
          </a:p>
        </p:txBody>
      </p:sp>
      <p:cxnSp>
        <p:nvCxnSpPr>
          <p:cNvPr id="31" name="Straight Connector 30">
            <a:extLst>
              <a:ext uri="{FF2B5EF4-FFF2-40B4-BE49-F238E27FC236}">
                <a16:creationId xmlns:a16="http://schemas.microsoft.com/office/drawing/2014/main" id="{EA796BF1-D962-3BDE-6EFF-754DE2DEC49D}"/>
              </a:ext>
            </a:extLst>
          </p:cNvPr>
          <p:cNvCxnSpPr/>
          <p:nvPr/>
        </p:nvCxnSpPr>
        <p:spPr>
          <a:xfrm>
            <a:off x="3072968" y="2619404"/>
            <a:ext cx="0" cy="531179"/>
          </a:xfrm>
          <a:prstGeom prst="line">
            <a:avLst/>
          </a:prstGeom>
          <a:ln>
            <a:solidFill>
              <a:schemeClr val="accent2"/>
            </a:solidFill>
            <a:prstDash val="dash"/>
          </a:ln>
          <a:effectLst/>
        </p:spPr>
        <p:style>
          <a:lnRef idx="2">
            <a:schemeClr val="accent1"/>
          </a:lnRef>
          <a:fillRef idx="0">
            <a:schemeClr val="accent1"/>
          </a:fillRef>
          <a:effectRef idx="1">
            <a:schemeClr val="accent1"/>
          </a:effectRef>
          <a:fontRef idx="minor">
            <a:schemeClr val="tx1"/>
          </a:fontRef>
        </p:style>
      </p:cxnSp>
      <p:sp>
        <p:nvSpPr>
          <p:cNvPr id="32" name="Isosceles Triangle 31">
            <a:extLst>
              <a:ext uri="{FF2B5EF4-FFF2-40B4-BE49-F238E27FC236}">
                <a16:creationId xmlns:a16="http://schemas.microsoft.com/office/drawing/2014/main" id="{6F1CCA45-18C0-F1FA-F339-E7E9019461E6}"/>
              </a:ext>
            </a:extLst>
          </p:cNvPr>
          <p:cNvSpPr/>
          <p:nvPr/>
        </p:nvSpPr>
        <p:spPr>
          <a:xfrm flipV="1">
            <a:off x="3018853" y="2796220"/>
            <a:ext cx="104398" cy="9759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Century Gothic" panose="020B0502020202020204" pitchFamily="34" charset="0"/>
            </a:endParaRPr>
          </a:p>
        </p:txBody>
      </p:sp>
      <p:sp>
        <p:nvSpPr>
          <p:cNvPr id="33" name="Rectangle 32">
            <a:extLst>
              <a:ext uri="{FF2B5EF4-FFF2-40B4-BE49-F238E27FC236}">
                <a16:creationId xmlns:a16="http://schemas.microsoft.com/office/drawing/2014/main" id="{6E706647-B285-8CB1-83CC-3D23F4F3DCDB}"/>
              </a:ext>
            </a:extLst>
          </p:cNvPr>
          <p:cNvSpPr/>
          <p:nvPr/>
        </p:nvSpPr>
        <p:spPr>
          <a:xfrm>
            <a:off x="2320449" y="3124538"/>
            <a:ext cx="1519867" cy="923062"/>
          </a:xfrm>
          <a:prstGeom prst="rect">
            <a:avLst/>
          </a:prstGeom>
          <a:solidFill>
            <a:schemeClr val="accent2">
              <a:alpha val="50196"/>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noAutofit/>
          </a:bodyPr>
          <a:lstStyle/>
          <a:p>
            <a:pPr marL="93663" indent="-93663">
              <a:buFont typeface="Arial" panose="020B0604020202020204" pitchFamily="34" charset="0"/>
              <a:buChar char="•"/>
            </a:pPr>
            <a:r>
              <a:rPr lang="en-GB" sz="1100" dirty="0">
                <a:solidFill>
                  <a:schemeClr val="accent4">
                    <a:lumMod val="50000"/>
                  </a:schemeClr>
                </a:solidFill>
              </a:rPr>
              <a:t>Diagnostic features</a:t>
            </a:r>
          </a:p>
          <a:p>
            <a:pPr marL="93663" indent="-93663">
              <a:buFont typeface="Arial" panose="020B0604020202020204" pitchFamily="34" charset="0"/>
              <a:buChar char="•"/>
            </a:pPr>
            <a:r>
              <a:rPr lang="en-GB" sz="1100" dirty="0">
                <a:solidFill>
                  <a:schemeClr val="accent4">
                    <a:lumMod val="50000"/>
                  </a:schemeClr>
                </a:solidFill>
              </a:rPr>
              <a:t>Prognostic factors</a:t>
            </a:r>
          </a:p>
          <a:p>
            <a:pPr marL="93663" indent="-93663">
              <a:buFont typeface="Arial" panose="020B0604020202020204" pitchFamily="34" charset="0"/>
              <a:buChar char="•"/>
            </a:pPr>
            <a:r>
              <a:rPr lang="en-GB" sz="1100" dirty="0">
                <a:solidFill>
                  <a:schemeClr val="accent4">
                    <a:lumMod val="50000"/>
                  </a:schemeClr>
                </a:solidFill>
              </a:rPr>
              <a:t>Predictors of response</a:t>
            </a:r>
          </a:p>
        </p:txBody>
      </p:sp>
      <p:cxnSp>
        <p:nvCxnSpPr>
          <p:cNvPr id="34" name="Straight Connector 33">
            <a:extLst>
              <a:ext uri="{FF2B5EF4-FFF2-40B4-BE49-F238E27FC236}">
                <a16:creationId xmlns:a16="http://schemas.microsoft.com/office/drawing/2014/main" id="{602C0C5C-51C2-F521-8561-34ACA1DBFD0A}"/>
              </a:ext>
            </a:extLst>
          </p:cNvPr>
          <p:cNvCxnSpPr/>
          <p:nvPr/>
        </p:nvCxnSpPr>
        <p:spPr>
          <a:xfrm>
            <a:off x="4990858" y="2619404"/>
            <a:ext cx="0" cy="531179"/>
          </a:xfrm>
          <a:prstGeom prst="line">
            <a:avLst/>
          </a:prstGeom>
          <a:ln>
            <a:solidFill>
              <a:schemeClr val="accent2"/>
            </a:solidFill>
            <a:prstDash val="dash"/>
          </a:ln>
          <a:effectLst/>
        </p:spPr>
        <p:style>
          <a:lnRef idx="2">
            <a:schemeClr val="accent1"/>
          </a:lnRef>
          <a:fillRef idx="0">
            <a:schemeClr val="accent1"/>
          </a:fillRef>
          <a:effectRef idx="1">
            <a:schemeClr val="accent1"/>
          </a:effectRef>
          <a:fontRef idx="minor">
            <a:schemeClr val="tx1"/>
          </a:fontRef>
        </p:style>
      </p:cxnSp>
      <p:sp>
        <p:nvSpPr>
          <p:cNvPr id="35" name="Isosceles Triangle 34">
            <a:extLst>
              <a:ext uri="{FF2B5EF4-FFF2-40B4-BE49-F238E27FC236}">
                <a16:creationId xmlns:a16="http://schemas.microsoft.com/office/drawing/2014/main" id="{BE36CE37-E252-F48E-DCE5-70BF65D852EB}"/>
              </a:ext>
            </a:extLst>
          </p:cNvPr>
          <p:cNvSpPr/>
          <p:nvPr/>
        </p:nvSpPr>
        <p:spPr>
          <a:xfrm flipV="1">
            <a:off x="4946074" y="2796220"/>
            <a:ext cx="104398" cy="9759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Century Gothic" panose="020B0502020202020204" pitchFamily="34" charset="0"/>
            </a:endParaRPr>
          </a:p>
        </p:txBody>
      </p:sp>
      <p:sp>
        <p:nvSpPr>
          <p:cNvPr id="36" name="Rectangle 35">
            <a:extLst>
              <a:ext uri="{FF2B5EF4-FFF2-40B4-BE49-F238E27FC236}">
                <a16:creationId xmlns:a16="http://schemas.microsoft.com/office/drawing/2014/main" id="{F78C8532-5E45-447A-EF10-8CC0F0C6E0CA}"/>
              </a:ext>
            </a:extLst>
          </p:cNvPr>
          <p:cNvSpPr/>
          <p:nvPr/>
        </p:nvSpPr>
        <p:spPr>
          <a:xfrm>
            <a:off x="4238339" y="3124537"/>
            <a:ext cx="1519867" cy="1422951"/>
          </a:xfrm>
          <a:prstGeom prst="rect">
            <a:avLst/>
          </a:prstGeom>
          <a:solidFill>
            <a:srgbClr val="FEBE0D">
              <a:alpha val="5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normAutofit lnSpcReduction="10000"/>
          </a:bodyPr>
          <a:lstStyle/>
          <a:p>
            <a:pPr marL="93663" indent="-93663">
              <a:buFont typeface="Arial" panose="020B0604020202020204" pitchFamily="34" charset="0"/>
              <a:buChar char="•"/>
            </a:pPr>
            <a:r>
              <a:rPr lang="en-GB" sz="1100" dirty="0">
                <a:solidFill>
                  <a:schemeClr val="accent4">
                    <a:lumMod val="50000"/>
                  </a:schemeClr>
                </a:solidFill>
              </a:rPr>
              <a:t>Product profile &amp; characteristics</a:t>
            </a:r>
          </a:p>
          <a:p>
            <a:pPr marL="93663" indent="-93663">
              <a:buFont typeface="Arial" panose="020B0604020202020204" pitchFamily="34" charset="0"/>
              <a:buChar char="•"/>
            </a:pPr>
            <a:r>
              <a:rPr lang="en-GB" sz="1100" dirty="0">
                <a:solidFill>
                  <a:schemeClr val="accent4">
                    <a:lumMod val="50000"/>
                  </a:schemeClr>
                </a:solidFill>
              </a:rPr>
              <a:t>Efficacy and safety</a:t>
            </a:r>
          </a:p>
          <a:p>
            <a:pPr marL="93663" indent="-93663">
              <a:buFont typeface="Arial" panose="020B0604020202020204" pitchFamily="34" charset="0"/>
              <a:buChar char="•"/>
            </a:pPr>
            <a:r>
              <a:rPr lang="en-GB" sz="1100" dirty="0">
                <a:solidFill>
                  <a:schemeClr val="accent4">
                    <a:lumMod val="50000"/>
                  </a:schemeClr>
                </a:solidFill>
              </a:rPr>
              <a:t>Differentiation</a:t>
            </a:r>
          </a:p>
          <a:p>
            <a:pPr marL="93663" indent="-93663">
              <a:buFont typeface="Arial" panose="020B0604020202020204" pitchFamily="34" charset="0"/>
              <a:buChar char="•"/>
            </a:pPr>
            <a:r>
              <a:rPr lang="en-GB" sz="1100" dirty="0">
                <a:solidFill>
                  <a:schemeClr val="accent4">
                    <a:lumMod val="50000"/>
                  </a:schemeClr>
                </a:solidFill>
              </a:rPr>
              <a:t>Sequencing</a:t>
            </a:r>
          </a:p>
          <a:p>
            <a:pPr marL="93663" indent="-93663">
              <a:buFont typeface="Arial" panose="020B0604020202020204" pitchFamily="34" charset="0"/>
              <a:buChar char="•"/>
            </a:pPr>
            <a:r>
              <a:rPr lang="en-GB" sz="1100" dirty="0">
                <a:solidFill>
                  <a:schemeClr val="accent4">
                    <a:lumMod val="50000"/>
                  </a:schemeClr>
                </a:solidFill>
              </a:rPr>
              <a:t>Combination therapies</a:t>
            </a:r>
          </a:p>
        </p:txBody>
      </p:sp>
      <p:cxnSp>
        <p:nvCxnSpPr>
          <p:cNvPr id="37" name="Straight Connector 36">
            <a:extLst>
              <a:ext uri="{FF2B5EF4-FFF2-40B4-BE49-F238E27FC236}">
                <a16:creationId xmlns:a16="http://schemas.microsoft.com/office/drawing/2014/main" id="{13A42136-A53F-1597-3207-524B2162AF3E}"/>
              </a:ext>
            </a:extLst>
          </p:cNvPr>
          <p:cNvCxnSpPr/>
          <p:nvPr/>
        </p:nvCxnSpPr>
        <p:spPr>
          <a:xfrm>
            <a:off x="6917059" y="2624005"/>
            <a:ext cx="0" cy="531179"/>
          </a:xfrm>
          <a:prstGeom prst="line">
            <a:avLst/>
          </a:prstGeom>
          <a:ln>
            <a:solidFill>
              <a:schemeClr val="accent2"/>
            </a:solidFill>
            <a:prstDash val="dash"/>
          </a:ln>
          <a:effectLst/>
        </p:spPr>
        <p:style>
          <a:lnRef idx="2">
            <a:schemeClr val="accent1"/>
          </a:lnRef>
          <a:fillRef idx="0">
            <a:schemeClr val="accent1"/>
          </a:fillRef>
          <a:effectRef idx="1">
            <a:schemeClr val="accent1"/>
          </a:effectRef>
          <a:fontRef idx="minor">
            <a:schemeClr val="tx1"/>
          </a:fontRef>
        </p:style>
      </p:cxnSp>
      <p:sp>
        <p:nvSpPr>
          <p:cNvPr id="38" name="Isosceles Triangle 37">
            <a:extLst>
              <a:ext uri="{FF2B5EF4-FFF2-40B4-BE49-F238E27FC236}">
                <a16:creationId xmlns:a16="http://schemas.microsoft.com/office/drawing/2014/main" id="{51D34B9B-A7DC-14E5-D2D5-60457EB82437}"/>
              </a:ext>
            </a:extLst>
          </p:cNvPr>
          <p:cNvSpPr/>
          <p:nvPr/>
        </p:nvSpPr>
        <p:spPr>
          <a:xfrm flipV="1">
            <a:off x="6862944" y="2800821"/>
            <a:ext cx="104398" cy="9759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Century Gothic" panose="020B0502020202020204" pitchFamily="34" charset="0"/>
            </a:endParaRPr>
          </a:p>
        </p:txBody>
      </p:sp>
      <p:sp>
        <p:nvSpPr>
          <p:cNvPr id="39" name="Rectangle 38">
            <a:extLst>
              <a:ext uri="{FF2B5EF4-FFF2-40B4-BE49-F238E27FC236}">
                <a16:creationId xmlns:a16="http://schemas.microsoft.com/office/drawing/2014/main" id="{5C895A2E-ECD4-1DD6-B14B-05FF2EB7FDC2}"/>
              </a:ext>
            </a:extLst>
          </p:cNvPr>
          <p:cNvSpPr/>
          <p:nvPr/>
        </p:nvSpPr>
        <p:spPr>
          <a:xfrm>
            <a:off x="6164540" y="3129138"/>
            <a:ext cx="1519867" cy="1134517"/>
          </a:xfrm>
          <a:prstGeom prst="rect">
            <a:avLst/>
          </a:prstGeom>
          <a:solidFill>
            <a:srgbClr val="FEBE0D">
              <a:alpha val="5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noAutofit/>
          </a:bodyPr>
          <a:lstStyle/>
          <a:p>
            <a:pPr marL="93663" indent="-93663">
              <a:buFont typeface="Arial" panose="020B0604020202020204" pitchFamily="34" charset="0"/>
              <a:buChar char="•"/>
            </a:pPr>
            <a:r>
              <a:rPr lang="en-GB" sz="1100" dirty="0">
                <a:solidFill>
                  <a:schemeClr val="accent4">
                    <a:lumMod val="50000"/>
                  </a:schemeClr>
                </a:solidFill>
              </a:rPr>
              <a:t>Current treatment burden</a:t>
            </a:r>
          </a:p>
          <a:p>
            <a:pPr marL="93663" indent="-93663">
              <a:buFont typeface="Arial" panose="020B0604020202020204" pitchFamily="34" charset="0"/>
              <a:buChar char="•"/>
            </a:pPr>
            <a:r>
              <a:rPr lang="en-GB" sz="1100" dirty="0">
                <a:solidFill>
                  <a:schemeClr val="accent4">
                    <a:lumMod val="50000"/>
                  </a:schemeClr>
                </a:solidFill>
              </a:rPr>
              <a:t>Cost-effectiveness &amp; value</a:t>
            </a:r>
          </a:p>
          <a:p>
            <a:pPr marL="93663" indent="-93663">
              <a:buFont typeface="Arial" panose="020B0604020202020204" pitchFamily="34" charset="0"/>
              <a:buChar char="•"/>
            </a:pPr>
            <a:r>
              <a:rPr lang="en-GB" sz="1100" dirty="0">
                <a:solidFill>
                  <a:schemeClr val="accent4">
                    <a:lumMod val="50000"/>
                  </a:schemeClr>
                </a:solidFill>
              </a:rPr>
              <a:t>Quality of life</a:t>
            </a:r>
          </a:p>
        </p:txBody>
      </p:sp>
      <p:cxnSp>
        <p:nvCxnSpPr>
          <p:cNvPr id="43" name="Straight Connector 42">
            <a:extLst>
              <a:ext uri="{FF2B5EF4-FFF2-40B4-BE49-F238E27FC236}">
                <a16:creationId xmlns:a16="http://schemas.microsoft.com/office/drawing/2014/main" id="{ACBA9DE4-44EB-57CE-1C84-991B316518E5}"/>
              </a:ext>
            </a:extLst>
          </p:cNvPr>
          <p:cNvCxnSpPr/>
          <p:nvPr/>
        </p:nvCxnSpPr>
        <p:spPr>
          <a:xfrm>
            <a:off x="8846883" y="2619404"/>
            <a:ext cx="0" cy="531179"/>
          </a:xfrm>
          <a:prstGeom prst="line">
            <a:avLst/>
          </a:prstGeom>
          <a:ln>
            <a:solidFill>
              <a:schemeClr val="accent2"/>
            </a:solidFill>
            <a:prstDash val="dash"/>
          </a:ln>
          <a:effectLst/>
        </p:spPr>
        <p:style>
          <a:lnRef idx="2">
            <a:schemeClr val="accent1"/>
          </a:lnRef>
          <a:fillRef idx="0">
            <a:schemeClr val="accent1"/>
          </a:fillRef>
          <a:effectRef idx="1">
            <a:schemeClr val="accent1"/>
          </a:effectRef>
          <a:fontRef idx="minor">
            <a:schemeClr val="tx1"/>
          </a:fontRef>
        </p:style>
      </p:cxnSp>
      <p:sp>
        <p:nvSpPr>
          <p:cNvPr id="44" name="Isosceles Triangle 43">
            <a:extLst>
              <a:ext uri="{FF2B5EF4-FFF2-40B4-BE49-F238E27FC236}">
                <a16:creationId xmlns:a16="http://schemas.microsoft.com/office/drawing/2014/main" id="{B7155CBF-442A-9F9E-7929-CA7FDB793CDA}"/>
              </a:ext>
            </a:extLst>
          </p:cNvPr>
          <p:cNvSpPr/>
          <p:nvPr/>
        </p:nvSpPr>
        <p:spPr>
          <a:xfrm flipV="1">
            <a:off x="8802099" y="2796220"/>
            <a:ext cx="104398" cy="9759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Century Gothic" panose="020B0502020202020204" pitchFamily="34" charset="0"/>
            </a:endParaRPr>
          </a:p>
        </p:txBody>
      </p:sp>
      <p:sp>
        <p:nvSpPr>
          <p:cNvPr id="45" name="Rectangle 44">
            <a:extLst>
              <a:ext uri="{FF2B5EF4-FFF2-40B4-BE49-F238E27FC236}">
                <a16:creationId xmlns:a16="http://schemas.microsoft.com/office/drawing/2014/main" id="{20E294C1-F467-C06C-865B-E38475BB0F7C}"/>
              </a:ext>
            </a:extLst>
          </p:cNvPr>
          <p:cNvSpPr/>
          <p:nvPr/>
        </p:nvSpPr>
        <p:spPr>
          <a:xfrm>
            <a:off x="8094364" y="3124538"/>
            <a:ext cx="1519867" cy="1954534"/>
          </a:xfrm>
          <a:prstGeom prst="rect">
            <a:avLst/>
          </a:prstGeom>
          <a:solidFill>
            <a:srgbClr val="FEBE0D">
              <a:alpha val="5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noAutofit/>
          </a:bodyPr>
          <a:lstStyle/>
          <a:p>
            <a:pPr marL="93663" indent="-93663">
              <a:buFont typeface="Arial" panose="020B0604020202020204" pitchFamily="34" charset="0"/>
              <a:buChar char="•"/>
            </a:pPr>
            <a:r>
              <a:rPr lang="en-GB" sz="1100" dirty="0">
                <a:solidFill>
                  <a:schemeClr val="accent4">
                    <a:lumMod val="50000"/>
                  </a:schemeClr>
                </a:solidFill>
              </a:rPr>
              <a:t>Monitoring &amp; management of response</a:t>
            </a:r>
          </a:p>
          <a:p>
            <a:pPr marL="93663" indent="-93663">
              <a:buFont typeface="Arial" panose="020B0604020202020204" pitchFamily="34" charset="0"/>
              <a:buChar char="•"/>
            </a:pPr>
            <a:r>
              <a:rPr lang="en-GB" sz="1100" dirty="0">
                <a:solidFill>
                  <a:schemeClr val="accent4">
                    <a:lumMod val="50000"/>
                  </a:schemeClr>
                </a:solidFill>
              </a:rPr>
              <a:t>Dosing &amp; administration evolution</a:t>
            </a:r>
          </a:p>
          <a:p>
            <a:pPr marL="93663" indent="-93663">
              <a:buFont typeface="Arial" panose="020B0604020202020204" pitchFamily="34" charset="0"/>
              <a:buChar char="•"/>
            </a:pPr>
            <a:r>
              <a:rPr lang="en-GB" sz="1100" dirty="0">
                <a:solidFill>
                  <a:schemeClr val="accent4">
                    <a:lumMod val="50000"/>
                  </a:schemeClr>
                </a:solidFill>
              </a:rPr>
              <a:t>Adherence</a:t>
            </a:r>
          </a:p>
          <a:p>
            <a:pPr marL="93663" indent="-93663">
              <a:buFont typeface="Arial" panose="020B0604020202020204" pitchFamily="34" charset="0"/>
              <a:buChar char="•"/>
            </a:pPr>
            <a:r>
              <a:rPr lang="en-GB" sz="1100" dirty="0">
                <a:solidFill>
                  <a:schemeClr val="accent4">
                    <a:lumMod val="50000"/>
                  </a:schemeClr>
                </a:solidFill>
              </a:rPr>
              <a:t>Patient experience</a:t>
            </a:r>
          </a:p>
          <a:p>
            <a:pPr marL="93663" indent="-93663">
              <a:buFont typeface="Arial" panose="020B0604020202020204" pitchFamily="34" charset="0"/>
              <a:buChar char="•"/>
            </a:pPr>
            <a:r>
              <a:rPr lang="en-GB" sz="1100" dirty="0">
                <a:solidFill>
                  <a:schemeClr val="accent4">
                    <a:lumMod val="50000"/>
                  </a:schemeClr>
                </a:solidFill>
              </a:rPr>
              <a:t>Standards of care evolution</a:t>
            </a:r>
          </a:p>
        </p:txBody>
      </p:sp>
      <p:sp>
        <p:nvSpPr>
          <p:cNvPr id="14" name="Oval 13">
            <a:extLst>
              <a:ext uri="{FF2B5EF4-FFF2-40B4-BE49-F238E27FC236}">
                <a16:creationId xmlns:a16="http://schemas.microsoft.com/office/drawing/2014/main" id="{709F496D-86B1-F2CA-96EA-F301CAC5C49F}"/>
              </a:ext>
            </a:extLst>
          </p:cNvPr>
          <p:cNvSpPr/>
          <p:nvPr/>
        </p:nvSpPr>
        <p:spPr>
          <a:xfrm>
            <a:off x="3016843" y="2544272"/>
            <a:ext cx="111630" cy="113568"/>
          </a:xfrm>
          <a:prstGeom prst="ellipse">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Century Gothic" panose="020B0502020202020204" pitchFamily="34" charset="0"/>
            </a:endParaRPr>
          </a:p>
        </p:txBody>
      </p:sp>
      <p:sp>
        <p:nvSpPr>
          <p:cNvPr id="15" name="Oval 14">
            <a:extLst>
              <a:ext uri="{FF2B5EF4-FFF2-40B4-BE49-F238E27FC236}">
                <a16:creationId xmlns:a16="http://schemas.microsoft.com/office/drawing/2014/main" id="{11F1CFEF-16E9-DFB8-002A-0EB78C922328}"/>
              </a:ext>
            </a:extLst>
          </p:cNvPr>
          <p:cNvSpPr/>
          <p:nvPr/>
        </p:nvSpPr>
        <p:spPr>
          <a:xfrm>
            <a:off x="4937514" y="2544272"/>
            <a:ext cx="111630" cy="113568"/>
          </a:xfrm>
          <a:prstGeom prst="ellipse">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Century Gothic" panose="020B0502020202020204" pitchFamily="34" charset="0"/>
            </a:endParaRPr>
          </a:p>
        </p:txBody>
      </p:sp>
      <p:sp>
        <p:nvSpPr>
          <p:cNvPr id="17" name="Oval 16">
            <a:extLst>
              <a:ext uri="{FF2B5EF4-FFF2-40B4-BE49-F238E27FC236}">
                <a16:creationId xmlns:a16="http://schemas.microsoft.com/office/drawing/2014/main" id="{71191B23-E9A3-C6AA-6236-6202CD99AA37}"/>
              </a:ext>
            </a:extLst>
          </p:cNvPr>
          <p:cNvSpPr/>
          <p:nvPr/>
        </p:nvSpPr>
        <p:spPr>
          <a:xfrm>
            <a:off x="6858185" y="2544272"/>
            <a:ext cx="111630" cy="113568"/>
          </a:xfrm>
          <a:prstGeom prst="ellipse">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Century Gothic" panose="020B0502020202020204" pitchFamily="34" charset="0"/>
            </a:endParaRPr>
          </a:p>
        </p:txBody>
      </p:sp>
      <p:sp>
        <p:nvSpPr>
          <p:cNvPr id="18" name="Oval 17">
            <a:extLst>
              <a:ext uri="{FF2B5EF4-FFF2-40B4-BE49-F238E27FC236}">
                <a16:creationId xmlns:a16="http://schemas.microsoft.com/office/drawing/2014/main" id="{FEBEDBD3-492E-11C1-C30A-61761B54C079}"/>
              </a:ext>
            </a:extLst>
          </p:cNvPr>
          <p:cNvSpPr/>
          <p:nvPr/>
        </p:nvSpPr>
        <p:spPr>
          <a:xfrm>
            <a:off x="1096172" y="2544272"/>
            <a:ext cx="111630" cy="113568"/>
          </a:xfrm>
          <a:prstGeom prst="ellipse">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Century Gothic" panose="020B0502020202020204" pitchFamily="34" charset="0"/>
            </a:endParaRPr>
          </a:p>
        </p:txBody>
      </p:sp>
      <p:sp>
        <p:nvSpPr>
          <p:cNvPr id="24" name="Oval 23">
            <a:extLst>
              <a:ext uri="{FF2B5EF4-FFF2-40B4-BE49-F238E27FC236}">
                <a16:creationId xmlns:a16="http://schemas.microsoft.com/office/drawing/2014/main" id="{A36BA382-3F2C-9FF0-A058-7C320032656B}"/>
              </a:ext>
            </a:extLst>
          </p:cNvPr>
          <p:cNvSpPr/>
          <p:nvPr/>
        </p:nvSpPr>
        <p:spPr>
          <a:xfrm>
            <a:off x="8778856" y="2576212"/>
            <a:ext cx="111630" cy="113568"/>
          </a:xfrm>
          <a:prstGeom prst="ellipse">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Century Gothic" panose="020B0502020202020204" pitchFamily="34" charset="0"/>
            </a:endParaRPr>
          </a:p>
        </p:txBody>
      </p:sp>
      <p:cxnSp>
        <p:nvCxnSpPr>
          <p:cNvPr id="46" name="Straight Connector 45">
            <a:extLst>
              <a:ext uri="{FF2B5EF4-FFF2-40B4-BE49-F238E27FC236}">
                <a16:creationId xmlns:a16="http://schemas.microsoft.com/office/drawing/2014/main" id="{52DA3093-8B49-57D4-D81B-A8D97DDD2DDB}"/>
              </a:ext>
            </a:extLst>
          </p:cNvPr>
          <p:cNvCxnSpPr/>
          <p:nvPr/>
        </p:nvCxnSpPr>
        <p:spPr>
          <a:xfrm>
            <a:off x="10769292" y="2624005"/>
            <a:ext cx="0" cy="531179"/>
          </a:xfrm>
          <a:prstGeom prst="line">
            <a:avLst/>
          </a:prstGeom>
          <a:ln>
            <a:solidFill>
              <a:schemeClr val="accent2"/>
            </a:solidFill>
            <a:prstDash val="dash"/>
          </a:ln>
          <a:effectLst/>
        </p:spPr>
        <p:style>
          <a:lnRef idx="2">
            <a:schemeClr val="accent1"/>
          </a:lnRef>
          <a:fillRef idx="0">
            <a:schemeClr val="accent1"/>
          </a:fillRef>
          <a:effectRef idx="1">
            <a:schemeClr val="accent1"/>
          </a:effectRef>
          <a:fontRef idx="minor">
            <a:schemeClr val="tx1"/>
          </a:fontRef>
        </p:style>
      </p:cxnSp>
      <p:sp>
        <p:nvSpPr>
          <p:cNvPr id="48" name="Rectangle 47">
            <a:extLst>
              <a:ext uri="{FF2B5EF4-FFF2-40B4-BE49-F238E27FC236}">
                <a16:creationId xmlns:a16="http://schemas.microsoft.com/office/drawing/2014/main" id="{18EFCDB3-91DE-5121-3EE4-F57CE899ECA0}"/>
              </a:ext>
            </a:extLst>
          </p:cNvPr>
          <p:cNvSpPr/>
          <p:nvPr/>
        </p:nvSpPr>
        <p:spPr>
          <a:xfrm>
            <a:off x="10016773" y="3129137"/>
            <a:ext cx="1519867" cy="1954535"/>
          </a:xfrm>
          <a:prstGeom prst="rect">
            <a:avLst/>
          </a:prstGeom>
          <a:solidFill>
            <a:srgbClr val="FEBE0D">
              <a:alpha val="5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noAutofit/>
          </a:bodyPr>
          <a:lstStyle/>
          <a:p>
            <a:pPr marL="93663" indent="-93663">
              <a:buFont typeface="Arial" panose="020B0604020202020204" pitchFamily="34" charset="0"/>
              <a:buChar char="•"/>
            </a:pPr>
            <a:r>
              <a:rPr lang="en-GB" sz="1100" dirty="0">
                <a:solidFill>
                  <a:schemeClr val="accent4">
                    <a:lumMod val="50000"/>
                  </a:schemeClr>
                </a:solidFill>
              </a:rPr>
              <a:t>Real world use and populations</a:t>
            </a:r>
          </a:p>
          <a:p>
            <a:pPr marL="93663" indent="-93663">
              <a:buFont typeface="Arial" panose="020B0604020202020204" pitchFamily="34" charset="0"/>
              <a:buChar char="•"/>
            </a:pPr>
            <a:r>
              <a:rPr lang="en-GB" sz="1100" dirty="0">
                <a:solidFill>
                  <a:schemeClr val="accent4">
                    <a:lumMod val="50000"/>
                  </a:schemeClr>
                </a:solidFill>
              </a:rPr>
              <a:t>Variations in response by subgroup</a:t>
            </a:r>
          </a:p>
          <a:p>
            <a:pPr marL="93663" indent="-93663">
              <a:buFont typeface="Arial" panose="020B0604020202020204" pitchFamily="34" charset="0"/>
              <a:buChar char="•"/>
            </a:pPr>
            <a:r>
              <a:rPr lang="en-GB" sz="1100" dirty="0">
                <a:solidFill>
                  <a:schemeClr val="accent4">
                    <a:lumMod val="50000"/>
                  </a:schemeClr>
                </a:solidFill>
              </a:rPr>
              <a:t>New populations &amp; indications</a:t>
            </a:r>
          </a:p>
          <a:p>
            <a:pPr marL="93663" indent="-93663">
              <a:buFont typeface="Arial" panose="020B0604020202020204" pitchFamily="34" charset="0"/>
              <a:buChar char="•"/>
            </a:pPr>
            <a:r>
              <a:rPr lang="en-GB" sz="1100" dirty="0">
                <a:solidFill>
                  <a:schemeClr val="accent4">
                    <a:lumMod val="50000"/>
                  </a:schemeClr>
                </a:solidFill>
              </a:rPr>
              <a:t>Earlier line of therapy</a:t>
            </a:r>
          </a:p>
          <a:p>
            <a:pPr marL="93663" indent="-93663">
              <a:buFont typeface="Arial" panose="020B0604020202020204" pitchFamily="34" charset="0"/>
              <a:buChar char="•"/>
            </a:pPr>
            <a:r>
              <a:rPr lang="en-GB" sz="1100" dirty="0">
                <a:solidFill>
                  <a:schemeClr val="accent4">
                    <a:lumMod val="50000"/>
                  </a:schemeClr>
                </a:solidFill>
              </a:rPr>
              <a:t>New combinations</a:t>
            </a:r>
          </a:p>
        </p:txBody>
      </p:sp>
      <p:sp>
        <p:nvSpPr>
          <p:cNvPr id="25" name="Oval 24">
            <a:extLst>
              <a:ext uri="{FF2B5EF4-FFF2-40B4-BE49-F238E27FC236}">
                <a16:creationId xmlns:a16="http://schemas.microsoft.com/office/drawing/2014/main" id="{9011D5E9-37B6-9102-DC92-6715DE7E86B5}"/>
              </a:ext>
            </a:extLst>
          </p:cNvPr>
          <p:cNvSpPr/>
          <p:nvPr/>
        </p:nvSpPr>
        <p:spPr>
          <a:xfrm>
            <a:off x="10699528" y="2576212"/>
            <a:ext cx="111630" cy="113568"/>
          </a:xfrm>
          <a:prstGeom prst="ellipse">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Century Gothic" panose="020B0502020202020204" pitchFamily="34" charset="0"/>
            </a:endParaRPr>
          </a:p>
        </p:txBody>
      </p:sp>
      <p:sp>
        <p:nvSpPr>
          <p:cNvPr id="47" name="Isosceles Triangle 46">
            <a:extLst>
              <a:ext uri="{FF2B5EF4-FFF2-40B4-BE49-F238E27FC236}">
                <a16:creationId xmlns:a16="http://schemas.microsoft.com/office/drawing/2014/main" id="{D72A2DC7-14B2-7634-ACA3-DF58617D2D5C}"/>
              </a:ext>
            </a:extLst>
          </p:cNvPr>
          <p:cNvSpPr/>
          <p:nvPr/>
        </p:nvSpPr>
        <p:spPr>
          <a:xfrm flipV="1">
            <a:off x="10724508" y="2800821"/>
            <a:ext cx="104398" cy="9759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Century Gothic" panose="020B0502020202020204" pitchFamily="34" charset="0"/>
            </a:endParaRPr>
          </a:p>
        </p:txBody>
      </p:sp>
      <p:sp>
        <p:nvSpPr>
          <p:cNvPr id="50" name="Isosceles Triangle 49">
            <a:extLst>
              <a:ext uri="{FF2B5EF4-FFF2-40B4-BE49-F238E27FC236}">
                <a16:creationId xmlns:a16="http://schemas.microsoft.com/office/drawing/2014/main" id="{9031BF36-5B73-1A45-BFFC-693DC2F95CC1}"/>
              </a:ext>
            </a:extLst>
          </p:cNvPr>
          <p:cNvSpPr/>
          <p:nvPr/>
        </p:nvSpPr>
        <p:spPr>
          <a:xfrm flipV="1">
            <a:off x="1096655" y="5163128"/>
            <a:ext cx="104398" cy="97597"/>
          </a:xfrm>
          <a:prstGeom prst="triangle">
            <a:avLst/>
          </a:prstGeom>
          <a:solidFill>
            <a:schemeClr val="accent1">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Century Gothic" panose="020B0502020202020204" pitchFamily="34" charset="0"/>
            </a:endParaRPr>
          </a:p>
        </p:txBody>
      </p:sp>
      <p:sp>
        <p:nvSpPr>
          <p:cNvPr id="53" name="Isosceles Triangle 52">
            <a:extLst>
              <a:ext uri="{FF2B5EF4-FFF2-40B4-BE49-F238E27FC236}">
                <a16:creationId xmlns:a16="http://schemas.microsoft.com/office/drawing/2014/main" id="{177E9C01-CF9D-5E75-31E0-645A3F6DE7C6}"/>
              </a:ext>
            </a:extLst>
          </p:cNvPr>
          <p:cNvSpPr/>
          <p:nvPr/>
        </p:nvSpPr>
        <p:spPr>
          <a:xfrm flipV="1">
            <a:off x="3012629" y="5163128"/>
            <a:ext cx="104398" cy="97597"/>
          </a:xfrm>
          <a:prstGeom prst="triangle">
            <a:avLst/>
          </a:prstGeom>
          <a:solidFill>
            <a:schemeClr val="accent1">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Century Gothic" panose="020B0502020202020204" pitchFamily="34" charset="0"/>
            </a:endParaRPr>
          </a:p>
        </p:txBody>
      </p:sp>
      <p:cxnSp>
        <p:nvCxnSpPr>
          <p:cNvPr id="54" name="Straight Connector 53">
            <a:extLst>
              <a:ext uri="{FF2B5EF4-FFF2-40B4-BE49-F238E27FC236}">
                <a16:creationId xmlns:a16="http://schemas.microsoft.com/office/drawing/2014/main" id="{7910A5C2-2053-78BB-6335-E19C22927145}"/>
              </a:ext>
            </a:extLst>
          </p:cNvPr>
          <p:cNvCxnSpPr>
            <a:cxnSpLocks/>
          </p:cNvCxnSpPr>
          <p:nvPr/>
        </p:nvCxnSpPr>
        <p:spPr>
          <a:xfrm>
            <a:off x="4984634" y="4783465"/>
            <a:ext cx="0" cy="720000"/>
          </a:xfrm>
          <a:prstGeom prst="line">
            <a:avLst/>
          </a:prstGeom>
          <a:ln>
            <a:solidFill>
              <a:schemeClr val="accent3">
                <a:lumMod val="20000"/>
                <a:lumOff val="80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55" name="Isosceles Triangle 54">
            <a:extLst>
              <a:ext uri="{FF2B5EF4-FFF2-40B4-BE49-F238E27FC236}">
                <a16:creationId xmlns:a16="http://schemas.microsoft.com/office/drawing/2014/main" id="{FC028A03-8D02-84B7-925F-589F9A35E348}"/>
              </a:ext>
            </a:extLst>
          </p:cNvPr>
          <p:cNvSpPr/>
          <p:nvPr/>
        </p:nvSpPr>
        <p:spPr>
          <a:xfrm flipV="1">
            <a:off x="4939850" y="5163128"/>
            <a:ext cx="104398" cy="97597"/>
          </a:xfrm>
          <a:prstGeom prst="triangle">
            <a:avLst/>
          </a:prstGeom>
          <a:solidFill>
            <a:schemeClr val="accent1">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Century Gothic" panose="020B0502020202020204" pitchFamily="34" charset="0"/>
            </a:endParaRPr>
          </a:p>
        </p:txBody>
      </p:sp>
      <p:sp>
        <p:nvSpPr>
          <p:cNvPr id="57" name="Isosceles Triangle 56">
            <a:extLst>
              <a:ext uri="{FF2B5EF4-FFF2-40B4-BE49-F238E27FC236}">
                <a16:creationId xmlns:a16="http://schemas.microsoft.com/office/drawing/2014/main" id="{929899BE-76D6-3A8B-2A98-3A4B3F7F3E73}"/>
              </a:ext>
            </a:extLst>
          </p:cNvPr>
          <p:cNvSpPr/>
          <p:nvPr/>
        </p:nvSpPr>
        <p:spPr>
          <a:xfrm flipV="1">
            <a:off x="6856720" y="5163128"/>
            <a:ext cx="104398" cy="97597"/>
          </a:xfrm>
          <a:prstGeom prst="triangle">
            <a:avLst/>
          </a:prstGeom>
          <a:solidFill>
            <a:schemeClr val="accent1">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Century Gothic" panose="020B0502020202020204" pitchFamily="34" charset="0"/>
            </a:endParaRPr>
          </a:p>
        </p:txBody>
      </p:sp>
      <p:cxnSp>
        <p:nvCxnSpPr>
          <p:cNvPr id="58" name="Straight Connector 57">
            <a:extLst>
              <a:ext uri="{FF2B5EF4-FFF2-40B4-BE49-F238E27FC236}">
                <a16:creationId xmlns:a16="http://schemas.microsoft.com/office/drawing/2014/main" id="{42D3397B-B2D5-1BF8-C08C-060E77D49733}"/>
              </a:ext>
            </a:extLst>
          </p:cNvPr>
          <p:cNvCxnSpPr>
            <a:cxnSpLocks/>
          </p:cNvCxnSpPr>
          <p:nvPr/>
        </p:nvCxnSpPr>
        <p:spPr>
          <a:xfrm>
            <a:off x="8840659" y="5026066"/>
            <a:ext cx="0" cy="612000"/>
          </a:xfrm>
          <a:prstGeom prst="line">
            <a:avLst/>
          </a:prstGeom>
          <a:ln>
            <a:solidFill>
              <a:schemeClr val="accent3">
                <a:lumMod val="20000"/>
                <a:lumOff val="80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59" name="Isosceles Triangle 58">
            <a:extLst>
              <a:ext uri="{FF2B5EF4-FFF2-40B4-BE49-F238E27FC236}">
                <a16:creationId xmlns:a16="http://schemas.microsoft.com/office/drawing/2014/main" id="{E81BFFF1-821F-456E-F259-718DEC478298}"/>
              </a:ext>
            </a:extLst>
          </p:cNvPr>
          <p:cNvSpPr/>
          <p:nvPr/>
        </p:nvSpPr>
        <p:spPr>
          <a:xfrm flipV="1">
            <a:off x="8795875" y="5163128"/>
            <a:ext cx="104398" cy="97597"/>
          </a:xfrm>
          <a:prstGeom prst="triangle">
            <a:avLst/>
          </a:prstGeom>
          <a:solidFill>
            <a:schemeClr val="accent1">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Century Gothic" panose="020B0502020202020204" pitchFamily="34" charset="0"/>
            </a:endParaRPr>
          </a:p>
        </p:txBody>
      </p:sp>
      <p:cxnSp>
        <p:nvCxnSpPr>
          <p:cNvPr id="60" name="Straight Connector 59">
            <a:extLst>
              <a:ext uri="{FF2B5EF4-FFF2-40B4-BE49-F238E27FC236}">
                <a16:creationId xmlns:a16="http://schemas.microsoft.com/office/drawing/2014/main" id="{9A469AED-01E5-23C4-FCE1-9F880833A5F9}"/>
              </a:ext>
            </a:extLst>
          </p:cNvPr>
          <p:cNvCxnSpPr>
            <a:cxnSpLocks/>
          </p:cNvCxnSpPr>
          <p:nvPr/>
        </p:nvCxnSpPr>
        <p:spPr>
          <a:xfrm>
            <a:off x="10763068" y="5016738"/>
            <a:ext cx="0" cy="720000"/>
          </a:xfrm>
          <a:prstGeom prst="line">
            <a:avLst/>
          </a:prstGeom>
          <a:ln>
            <a:solidFill>
              <a:schemeClr val="accent3">
                <a:lumMod val="20000"/>
                <a:lumOff val="80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61" name="Isosceles Triangle 60">
            <a:extLst>
              <a:ext uri="{FF2B5EF4-FFF2-40B4-BE49-F238E27FC236}">
                <a16:creationId xmlns:a16="http://schemas.microsoft.com/office/drawing/2014/main" id="{00998C31-721D-24CB-2B90-810D48968351}"/>
              </a:ext>
            </a:extLst>
          </p:cNvPr>
          <p:cNvSpPr/>
          <p:nvPr/>
        </p:nvSpPr>
        <p:spPr>
          <a:xfrm flipV="1">
            <a:off x="10718284" y="5163128"/>
            <a:ext cx="104398" cy="97597"/>
          </a:xfrm>
          <a:prstGeom prst="triangle">
            <a:avLst/>
          </a:prstGeom>
          <a:solidFill>
            <a:schemeClr val="accent1">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Century Gothic" panose="020B0502020202020204" pitchFamily="34" charset="0"/>
            </a:endParaRPr>
          </a:p>
        </p:txBody>
      </p:sp>
      <p:cxnSp>
        <p:nvCxnSpPr>
          <p:cNvPr id="63" name="Straight Connector 62">
            <a:extLst>
              <a:ext uri="{FF2B5EF4-FFF2-40B4-BE49-F238E27FC236}">
                <a16:creationId xmlns:a16="http://schemas.microsoft.com/office/drawing/2014/main" id="{52ED5924-37B3-4203-ECB1-B7FC192BBD6B}"/>
              </a:ext>
            </a:extLst>
          </p:cNvPr>
          <p:cNvCxnSpPr>
            <a:cxnSpLocks/>
          </p:cNvCxnSpPr>
          <p:nvPr/>
        </p:nvCxnSpPr>
        <p:spPr>
          <a:xfrm>
            <a:off x="1134930" y="5618848"/>
            <a:ext cx="9648000" cy="38435"/>
          </a:xfrm>
          <a:prstGeom prst="line">
            <a:avLst/>
          </a:prstGeom>
          <a:ln>
            <a:solidFill>
              <a:schemeClr val="accent3">
                <a:lumMod val="20000"/>
                <a:lumOff val="80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65" name="Rectangle 64">
            <a:extLst>
              <a:ext uri="{FF2B5EF4-FFF2-40B4-BE49-F238E27FC236}">
                <a16:creationId xmlns:a16="http://schemas.microsoft.com/office/drawing/2014/main" id="{9CD34BE3-5DA5-DEEE-A163-8FD8864388FC}"/>
              </a:ext>
            </a:extLst>
          </p:cNvPr>
          <p:cNvSpPr/>
          <p:nvPr/>
        </p:nvSpPr>
        <p:spPr>
          <a:xfrm>
            <a:off x="2379142" y="5482938"/>
            <a:ext cx="7418392" cy="34873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nchorCtr="0">
            <a:normAutofit/>
          </a:bodyPr>
          <a:lstStyle/>
          <a:p>
            <a:pPr algn="ctr"/>
            <a:r>
              <a:rPr lang="en-GB" sz="1100" b="1" dirty="0">
                <a:solidFill>
                  <a:schemeClr val="bg1"/>
                </a:solidFill>
              </a:rPr>
              <a:t>Ongoing evaluation of disease, unmet needs and patient experience with changing clinical environment</a:t>
            </a:r>
          </a:p>
        </p:txBody>
      </p:sp>
      <p:sp>
        <p:nvSpPr>
          <p:cNvPr id="67" name="TextBox 66">
            <a:extLst>
              <a:ext uri="{FF2B5EF4-FFF2-40B4-BE49-F238E27FC236}">
                <a16:creationId xmlns:a16="http://schemas.microsoft.com/office/drawing/2014/main" id="{38851872-D1A4-A3C7-A35A-66029212423D}"/>
              </a:ext>
            </a:extLst>
          </p:cNvPr>
          <p:cNvSpPr txBox="1"/>
          <p:nvPr/>
        </p:nvSpPr>
        <p:spPr>
          <a:xfrm>
            <a:off x="392420" y="6107426"/>
            <a:ext cx="7010397" cy="253916"/>
          </a:xfrm>
          <a:prstGeom prst="rect">
            <a:avLst/>
          </a:prstGeom>
          <a:noFill/>
        </p:spPr>
        <p:txBody>
          <a:bodyPr wrap="square">
            <a:spAutoFit/>
          </a:bodyPr>
          <a:lstStyle/>
          <a:p>
            <a:r>
              <a:rPr lang="en-GB" sz="1000" dirty="0">
                <a:solidFill>
                  <a:schemeClr val="accent4">
                    <a:lumMod val="50000"/>
                  </a:schemeClr>
                </a:solidFill>
                <a:latin typeface="+mj-lt"/>
              </a:rPr>
              <a:t>Adapted from </a:t>
            </a:r>
            <a:r>
              <a:rPr lang="en-GB" sz="1000" i="1" dirty="0">
                <a:solidFill>
                  <a:schemeClr val="accent4">
                    <a:lumMod val="50000"/>
                  </a:schemeClr>
                </a:solidFill>
                <a:latin typeface="+mj-lt"/>
              </a:rPr>
              <a:t>Integrated evidence generation: A paradigm shift in biopharma</a:t>
            </a:r>
            <a:r>
              <a:rPr lang="en-GB" sz="1000" dirty="0">
                <a:solidFill>
                  <a:schemeClr val="accent4">
                    <a:lumMod val="50000"/>
                  </a:schemeClr>
                </a:solidFill>
                <a:latin typeface="+mj-lt"/>
              </a:rPr>
              <a:t>; McKinsey report, 2021</a:t>
            </a:r>
          </a:p>
        </p:txBody>
      </p:sp>
    </p:spTree>
    <p:extLst>
      <p:ext uri="{BB962C8B-B14F-4D97-AF65-F5344CB8AC3E}">
        <p14:creationId xmlns:p14="http://schemas.microsoft.com/office/powerpoint/2010/main" val="1875333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8A281-20E5-46F1-835B-58C1F330BA9F}"/>
              </a:ext>
            </a:extLst>
          </p:cNvPr>
          <p:cNvSpPr>
            <a:spLocks noGrp="1"/>
          </p:cNvSpPr>
          <p:nvPr>
            <p:ph type="title"/>
          </p:nvPr>
        </p:nvSpPr>
        <p:spPr/>
        <p:txBody>
          <a:bodyPr/>
          <a:lstStyle/>
          <a:p>
            <a:r>
              <a:rPr lang="en-GB" sz="2400" dirty="0"/>
              <a:t>Effective planning allows goals to be achieved more quickly and maximizes the value of the evidence across audiences</a:t>
            </a:r>
          </a:p>
        </p:txBody>
      </p:sp>
      <p:sp>
        <p:nvSpPr>
          <p:cNvPr id="3" name="Content Placeholder 2">
            <a:extLst>
              <a:ext uri="{FF2B5EF4-FFF2-40B4-BE49-F238E27FC236}">
                <a16:creationId xmlns:a16="http://schemas.microsoft.com/office/drawing/2014/main" id="{6E9A8584-280E-43AA-A89B-4774D7E35C20}"/>
              </a:ext>
            </a:extLst>
          </p:cNvPr>
          <p:cNvSpPr>
            <a:spLocks noGrp="1"/>
          </p:cNvSpPr>
          <p:nvPr>
            <p:ph idx="1"/>
          </p:nvPr>
        </p:nvSpPr>
        <p:spPr>
          <a:xfrm>
            <a:off x="1117600" y="3239648"/>
            <a:ext cx="2304000" cy="444257"/>
          </a:xfrm>
        </p:spPr>
        <p:txBody>
          <a:bodyPr/>
          <a:lstStyle/>
          <a:p>
            <a:pPr marL="0" indent="0" algn="ctr">
              <a:buNone/>
            </a:pPr>
            <a:r>
              <a:rPr lang="en-GB" sz="1600" b="1" dirty="0">
                <a:solidFill>
                  <a:schemeClr val="accent2"/>
                </a:solidFill>
                <a:cs typeface="Calibri" panose="020F0502020204030204" pitchFamily="34" charset="0"/>
              </a:rPr>
              <a:t>Audience-centric</a:t>
            </a:r>
          </a:p>
        </p:txBody>
      </p:sp>
      <p:sp>
        <p:nvSpPr>
          <p:cNvPr id="4" name="Content Placeholder 2">
            <a:extLst>
              <a:ext uri="{FF2B5EF4-FFF2-40B4-BE49-F238E27FC236}">
                <a16:creationId xmlns:a16="http://schemas.microsoft.com/office/drawing/2014/main" id="{5F09477C-0C58-4F7E-9B9A-1088F34065C1}"/>
              </a:ext>
            </a:extLst>
          </p:cNvPr>
          <p:cNvSpPr txBox="1">
            <a:spLocks/>
          </p:cNvSpPr>
          <p:nvPr/>
        </p:nvSpPr>
        <p:spPr bwMode="auto">
          <a:xfrm>
            <a:off x="8879842" y="3112810"/>
            <a:ext cx="2304000" cy="444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000" kern="1200">
                <a:solidFill>
                  <a:schemeClr val="accent4">
                    <a:lumMod val="50000"/>
                  </a:schemeClr>
                </a:solidFill>
                <a:latin typeface="Century Gothic" panose="020B0502020202020204" pitchFamily="34" charset="0"/>
                <a:ea typeface="ＭＳ Ｐゴシック" charset="-128"/>
                <a:cs typeface="+mn-cs"/>
              </a:defRPr>
            </a:lvl1pPr>
            <a:lvl2pPr marL="742950" indent="-285750" algn="l" defTabSz="457200" rtl="0" eaLnBrk="1" fontAlgn="base" hangingPunct="1">
              <a:spcBef>
                <a:spcPct val="20000"/>
              </a:spcBef>
              <a:spcAft>
                <a:spcPct val="0"/>
              </a:spcAft>
              <a:buFont typeface="Arial" charset="0"/>
              <a:buChar char="–"/>
              <a:defRPr sz="1400" kern="1200">
                <a:solidFill>
                  <a:schemeClr val="accent4">
                    <a:lumMod val="50000"/>
                  </a:schemeClr>
                </a:solidFill>
                <a:latin typeface="Century Gothic" panose="020B0502020202020204" pitchFamily="34" charset="0"/>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1200" kern="1200">
                <a:solidFill>
                  <a:schemeClr val="accent4">
                    <a:lumMod val="50000"/>
                  </a:schemeClr>
                </a:solidFill>
                <a:latin typeface="Century Gothic" panose="020B0502020202020204" pitchFamily="34" charset="0"/>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1100" kern="1200">
                <a:solidFill>
                  <a:schemeClr val="accent4">
                    <a:lumMod val="50000"/>
                  </a:schemeClr>
                </a:solidFill>
                <a:latin typeface="Century Gothic" panose="020B0502020202020204" pitchFamily="34" charset="0"/>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1050" kern="1200">
                <a:solidFill>
                  <a:schemeClr val="accent4">
                    <a:lumMod val="50000"/>
                  </a:schemeClr>
                </a:solidFill>
                <a:latin typeface="Century Gothic" panose="020B0502020202020204" pitchFamily="34" charset="0"/>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charset="0"/>
              <a:buNone/>
            </a:pPr>
            <a:r>
              <a:rPr lang="en-GB" sz="1600" b="1" dirty="0">
                <a:solidFill>
                  <a:schemeClr val="accent2"/>
                </a:solidFill>
                <a:cs typeface="Calibri" panose="020F0502020204030204" pitchFamily="34" charset="0"/>
              </a:rPr>
              <a:t>Transparent communications</a:t>
            </a:r>
          </a:p>
        </p:txBody>
      </p:sp>
      <p:sp>
        <p:nvSpPr>
          <p:cNvPr id="5" name="Content Placeholder 2">
            <a:extLst>
              <a:ext uri="{FF2B5EF4-FFF2-40B4-BE49-F238E27FC236}">
                <a16:creationId xmlns:a16="http://schemas.microsoft.com/office/drawing/2014/main" id="{61FDD831-1332-4B12-A38B-4F4024D50F2A}"/>
              </a:ext>
            </a:extLst>
          </p:cNvPr>
          <p:cNvSpPr txBox="1">
            <a:spLocks/>
          </p:cNvSpPr>
          <p:nvPr/>
        </p:nvSpPr>
        <p:spPr bwMode="auto">
          <a:xfrm>
            <a:off x="4998721" y="3239648"/>
            <a:ext cx="2304000" cy="444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000" kern="1200">
                <a:solidFill>
                  <a:schemeClr val="accent4">
                    <a:lumMod val="50000"/>
                  </a:schemeClr>
                </a:solidFill>
                <a:latin typeface="Century Gothic" panose="020B0502020202020204" pitchFamily="34" charset="0"/>
                <a:ea typeface="ＭＳ Ｐゴシック" charset="-128"/>
                <a:cs typeface="+mn-cs"/>
              </a:defRPr>
            </a:lvl1pPr>
            <a:lvl2pPr marL="742950" indent="-285750" algn="l" defTabSz="457200" rtl="0" eaLnBrk="1" fontAlgn="base" hangingPunct="1">
              <a:spcBef>
                <a:spcPct val="20000"/>
              </a:spcBef>
              <a:spcAft>
                <a:spcPct val="0"/>
              </a:spcAft>
              <a:buFont typeface="Arial" charset="0"/>
              <a:buChar char="–"/>
              <a:defRPr sz="1400" kern="1200">
                <a:solidFill>
                  <a:schemeClr val="accent4">
                    <a:lumMod val="50000"/>
                  </a:schemeClr>
                </a:solidFill>
                <a:latin typeface="Century Gothic" panose="020B0502020202020204" pitchFamily="34" charset="0"/>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1200" kern="1200">
                <a:solidFill>
                  <a:schemeClr val="accent4">
                    <a:lumMod val="50000"/>
                  </a:schemeClr>
                </a:solidFill>
                <a:latin typeface="Century Gothic" panose="020B0502020202020204" pitchFamily="34" charset="0"/>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1100" kern="1200">
                <a:solidFill>
                  <a:schemeClr val="accent4">
                    <a:lumMod val="50000"/>
                  </a:schemeClr>
                </a:solidFill>
                <a:latin typeface="Century Gothic" panose="020B0502020202020204" pitchFamily="34" charset="0"/>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1050" kern="1200">
                <a:solidFill>
                  <a:schemeClr val="accent4">
                    <a:lumMod val="50000"/>
                  </a:schemeClr>
                </a:solidFill>
                <a:latin typeface="Century Gothic" panose="020B0502020202020204" pitchFamily="34" charset="0"/>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charset="0"/>
              <a:buNone/>
            </a:pPr>
            <a:r>
              <a:rPr lang="en-GB" sz="1600" b="1" dirty="0">
                <a:solidFill>
                  <a:schemeClr val="accent2"/>
                </a:solidFill>
                <a:cs typeface="Calibri" panose="020F0502020204030204" pitchFamily="34" charset="0"/>
              </a:rPr>
              <a:t>Strategically aligned</a:t>
            </a:r>
          </a:p>
        </p:txBody>
      </p:sp>
      <p:sp>
        <p:nvSpPr>
          <p:cNvPr id="6" name="Content Placeholder 2">
            <a:extLst>
              <a:ext uri="{FF2B5EF4-FFF2-40B4-BE49-F238E27FC236}">
                <a16:creationId xmlns:a16="http://schemas.microsoft.com/office/drawing/2014/main" id="{AB9B690E-0988-4721-90FB-A2F167F8EC96}"/>
              </a:ext>
            </a:extLst>
          </p:cNvPr>
          <p:cNvSpPr txBox="1">
            <a:spLocks/>
          </p:cNvSpPr>
          <p:nvPr/>
        </p:nvSpPr>
        <p:spPr bwMode="auto">
          <a:xfrm>
            <a:off x="599440" y="3766681"/>
            <a:ext cx="3312000" cy="2141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000" kern="1200">
                <a:solidFill>
                  <a:schemeClr val="accent4">
                    <a:lumMod val="50000"/>
                  </a:schemeClr>
                </a:solidFill>
                <a:latin typeface="Century Gothic" panose="020B0502020202020204" pitchFamily="34" charset="0"/>
                <a:ea typeface="ＭＳ Ｐゴシック" charset="-128"/>
                <a:cs typeface="+mn-cs"/>
              </a:defRPr>
            </a:lvl1pPr>
            <a:lvl2pPr marL="742950" indent="-285750" algn="l" defTabSz="457200" rtl="0" eaLnBrk="1" fontAlgn="base" hangingPunct="1">
              <a:spcBef>
                <a:spcPct val="20000"/>
              </a:spcBef>
              <a:spcAft>
                <a:spcPct val="0"/>
              </a:spcAft>
              <a:buFont typeface="Arial" charset="0"/>
              <a:buChar char="–"/>
              <a:defRPr sz="1400" kern="1200">
                <a:solidFill>
                  <a:schemeClr val="accent4">
                    <a:lumMod val="50000"/>
                  </a:schemeClr>
                </a:solidFill>
                <a:latin typeface="Century Gothic" panose="020B0502020202020204" pitchFamily="34" charset="0"/>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1200" kern="1200">
                <a:solidFill>
                  <a:schemeClr val="accent4">
                    <a:lumMod val="50000"/>
                  </a:schemeClr>
                </a:solidFill>
                <a:latin typeface="Century Gothic" panose="020B0502020202020204" pitchFamily="34" charset="0"/>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1100" kern="1200">
                <a:solidFill>
                  <a:schemeClr val="accent4">
                    <a:lumMod val="50000"/>
                  </a:schemeClr>
                </a:solidFill>
                <a:latin typeface="Century Gothic" panose="020B0502020202020204" pitchFamily="34" charset="0"/>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1050" kern="1200">
                <a:solidFill>
                  <a:schemeClr val="accent4">
                    <a:lumMod val="50000"/>
                  </a:schemeClr>
                </a:solidFill>
                <a:latin typeface="Century Gothic" panose="020B0502020202020204" pitchFamily="34" charset="0"/>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GB" sz="1400" dirty="0">
                <a:cs typeface="Calibri" panose="020F0502020204030204" pitchFamily="34" charset="0"/>
              </a:rPr>
              <a:t>Plans should be insight-based and reflect the information needs of the audience, to ensure that evidence is generated that can make a real difference to clinical practice or patient outcomes, rather than being of scientific interest only</a:t>
            </a:r>
          </a:p>
        </p:txBody>
      </p:sp>
      <p:sp>
        <p:nvSpPr>
          <p:cNvPr id="7" name="Content Placeholder 2">
            <a:extLst>
              <a:ext uri="{FF2B5EF4-FFF2-40B4-BE49-F238E27FC236}">
                <a16:creationId xmlns:a16="http://schemas.microsoft.com/office/drawing/2014/main" id="{2C00DECC-3A8A-43F7-AAAF-354EAAAB4BAC}"/>
              </a:ext>
            </a:extLst>
          </p:cNvPr>
          <p:cNvSpPr txBox="1">
            <a:spLocks/>
          </p:cNvSpPr>
          <p:nvPr/>
        </p:nvSpPr>
        <p:spPr bwMode="auto">
          <a:xfrm>
            <a:off x="4295062" y="3766681"/>
            <a:ext cx="3703320" cy="2141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000" kern="1200">
                <a:solidFill>
                  <a:schemeClr val="accent4">
                    <a:lumMod val="50000"/>
                  </a:schemeClr>
                </a:solidFill>
                <a:latin typeface="Century Gothic" panose="020B0502020202020204" pitchFamily="34" charset="0"/>
                <a:ea typeface="ＭＳ Ｐゴシック" charset="-128"/>
                <a:cs typeface="+mn-cs"/>
              </a:defRPr>
            </a:lvl1pPr>
            <a:lvl2pPr marL="742950" indent="-285750" algn="l" defTabSz="457200" rtl="0" eaLnBrk="1" fontAlgn="base" hangingPunct="1">
              <a:spcBef>
                <a:spcPct val="20000"/>
              </a:spcBef>
              <a:spcAft>
                <a:spcPct val="0"/>
              </a:spcAft>
              <a:buFont typeface="Arial" charset="0"/>
              <a:buChar char="–"/>
              <a:defRPr sz="1400" kern="1200">
                <a:solidFill>
                  <a:schemeClr val="accent4">
                    <a:lumMod val="50000"/>
                  </a:schemeClr>
                </a:solidFill>
                <a:latin typeface="Century Gothic" panose="020B0502020202020204" pitchFamily="34" charset="0"/>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1200" kern="1200">
                <a:solidFill>
                  <a:schemeClr val="accent4">
                    <a:lumMod val="50000"/>
                  </a:schemeClr>
                </a:solidFill>
                <a:latin typeface="Century Gothic" panose="020B0502020202020204" pitchFamily="34" charset="0"/>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1100" kern="1200">
                <a:solidFill>
                  <a:schemeClr val="accent4">
                    <a:lumMod val="50000"/>
                  </a:schemeClr>
                </a:solidFill>
                <a:latin typeface="Century Gothic" panose="020B0502020202020204" pitchFamily="34" charset="0"/>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1050" kern="1200">
                <a:solidFill>
                  <a:schemeClr val="accent4">
                    <a:lumMod val="50000"/>
                  </a:schemeClr>
                </a:solidFill>
                <a:latin typeface="Century Gothic" panose="020B0502020202020204" pitchFamily="34" charset="0"/>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charset="0"/>
              <a:buNone/>
            </a:pPr>
            <a:r>
              <a:rPr lang="en-GB" sz="1400" dirty="0">
                <a:cs typeface="Calibri" panose="020F0502020204030204" pitchFamily="34" charset="0"/>
              </a:rPr>
              <a:t>The evidence generation plan should be an integral part of the success of medical, market access and commercial plans, with prioritization of activities that optimizes timing and achievement of objectives – </a:t>
            </a:r>
            <a:r>
              <a:rPr lang="en-GB" sz="1400" dirty="0">
                <a:solidFill>
                  <a:schemeClr val="accent2"/>
                </a:solidFill>
                <a:cs typeface="Calibri" panose="020F0502020204030204" pitchFamily="34" charset="0"/>
              </a:rPr>
              <a:t>it should not be seen as a workstream independent of the overall portfolio plan</a:t>
            </a:r>
          </a:p>
        </p:txBody>
      </p:sp>
      <p:sp>
        <p:nvSpPr>
          <p:cNvPr id="8" name="Content Placeholder 2">
            <a:extLst>
              <a:ext uri="{FF2B5EF4-FFF2-40B4-BE49-F238E27FC236}">
                <a16:creationId xmlns:a16="http://schemas.microsoft.com/office/drawing/2014/main" id="{3A7CD5B0-EE13-4C88-9352-D6EB9514F94C}"/>
              </a:ext>
            </a:extLst>
          </p:cNvPr>
          <p:cNvSpPr txBox="1">
            <a:spLocks/>
          </p:cNvSpPr>
          <p:nvPr/>
        </p:nvSpPr>
        <p:spPr bwMode="auto">
          <a:xfrm>
            <a:off x="8370682" y="3766681"/>
            <a:ext cx="3312000" cy="2141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000" kern="1200">
                <a:solidFill>
                  <a:schemeClr val="accent4">
                    <a:lumMod val="50000"/>
                  </a:schemeClr>
                </a:solidFill>
                <a:latin typeface="Century Gothic" panose="020B0502020202020204" pitchFamily="34" charset="0"/>
                <a:ea typeface="ＭＳ Ｐゴシック" charset="-128"/>
                <a:cs typeface="+mn-cs"/>
              </a:defRPr>
            </a:lvl1pPr>
            <a:lvl2pPr marL="742950" indent="-285750" algn="l" defTabSz="457200" rtl="0" eaLnBrk="1" fontAlgn="base" hangingPunct="1">
              <a:spcBef>
                <a:spcPct val="20000"/>
              </a:spcBef>
              <a:spcAft>
                <a:spcPct val="0"/>
              </a:spcAft>
              <a:buFont typeface="Arial" charset="0"/>
              <a:buChar char="–"/>
              <a:defRPr sz="1400" kern="1200">
                <a:solidFill>
                  <a:schemeClr val="accent4">
                    <a:lumMod val="50000"/>
                  </a:schemeClr>
                </a:solidFill>
                <a:latin typeface="Century Gothic" panose="020B0502020202020204" pitchFamily="34" charset="0"/>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1200" kern="1200">
                <a:solidFill>
                  <a:schemeClr val="accent4">
                    <a:lumMod val="50000"/>
                  </a:schemeClr>
                </a:solidFill>
                <a:latin typeface="Century Gothic" panose="020B0502020202020204" pitchFamily="34" charset="0"/>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1100" kern="1200">
                <a:solidFill>
                  <a:schemeClr val="accent4">
                    <a:lumMod val="50000"/>
                  </a:schemeClr>
                </a:solidFill>
                <a:latin typeface="Century Gothic" panose="020B0502020202020204" pitchFamily="34" charset="0"/>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1050" kern="1200">
                <a:solidFill>
                  <a:schemeClr val="accent4">
                    <a:lumMod val="50000"/>
                  </a:schemeClr>
                </a:solidFill>
                <a:latin typeface="Century Gothic" panose="020B0502020202020204" pitchFamily="34" charset="0"/>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charset="0"/>
              <a:buNone/>
            </a:pPr>
            <a:r>
              <a:rPr lang="en-GB" sz="1400" dirty="0">
                <a:cs typeface="Calibri" panose="020F0502020204030204" pitchFamily="34" charset="0"/>
              </a:rPr>
              <a:t>The transparent communication and delivery of a plan that addresses both internal and external priorities helps to build confidence in the company’s products and the wider organization, and increases differentiation from competitors</a:t>
            </a:r>
          </a:p>
        </p:txBody>
      </p:sp>
      <p:pic>
        <p:nvPicPr>
          <p:cNvPr id="10" name="Graphic 9" descr="Target Audience with solid fill">
            <a:extLst>
              <a:ext uri="{FF2B5EF4-FFF2-40B4-BE49-F238E27FC236}">
                <a16:creationId xmlns:a16="http://schemas.microsoft.com/office/drawing/2014/main" id="{9621D94D-5B70-4389-B865-58A9165CF96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40840" y="1959488"/>
            <a:ext cx="1280160" cy="1280160"/>
          </a:xfrm>
          <a:prstGeom prst="rect">
            <a:avLst/>
          </a:prstGeom>
        </p:spPr>
      </p:pic>
      <p:pic>
        <p:nvPicPr>
          <p:cNvPr id="12" name="Graphic 11" descr="Target with solid fill">
            <a:extLst>
              <a:ext uri="{FF2B5EF4-FFF2-40B4-BE49-F238E27FC236}">
                <a16:creationId xmlns:a16="http://schemas.microsoft.com/office/drawing/2014/main" id="{E940C1A1-3328-4DFC-ABCC-DCD964E639A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42722" y="2091568"/>
            <a:ext cx="1008000" cy="1008000"/>
          </a:xfrm>
          <a:prstGeom prst="rect">
            <a:avLst/>
          </a:prstGeom>
        </p:spPr>
      </p:pic>
      <p:pic>
        <p:nvPicPr>
          <p:cNvPr id="11" name="Graphic 10" descr="Comment Add with solid fill">
            <a:extLst>
              <a:ext uri="{FF2B5EF4-FFF2-40B4-BE49-F238E27FC236}">
                <a16:creationId xmlns:a16="http://schemas.microsoft.com/office/drawing/2014/main" id="{8D74420D-85FC-0D21-E2DC-BAB813167C0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43160" y="2091568"/>
            <a:ext cx="1008000" cy="1008000"/>
          </a:xfrm>
          <a:prstGeom prst="rect">
            <a:avLst/>
          </a:prstGeom>
        </p:spPr>
      </p:pic>
    </p:spTree>
    <p:extLst>
      <p:ext uri="{BB962C8B-B14F-4D97-AF65-F5344CB8AC3E}">
        <p14:creationId xmlns:p14="http://schemas.microsoft.com/office/powerpoint/2010/main" val="1565533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F7BF0-5E7E-4218-BEF2-D1CAF26069D4}"/>
              </a:ext>
            </a:extLst>
          </p:cNvPr>
          <p:cNvSpPr>
            <a:spLocks noGrp="1"/>
          </p:cNvSpPr>
          <p:nvPr>
            <p:ph type="title"/>
          </p:nvPr>
        </p:nvSpPr>
        <p:spPr/>
        <p:txBody>
          <a:bodyPr/>
          <a:lstStyle/>
          <a:p>
            <a:r>
              <a:rPr lang="en-GB" sz="2400" dirty="0"/>
              <a:t>A fully integrated approach can yield evidence of greater value across all stakeholders</a:t>
            </a:r>
          </a:p>
        </p:txBody>
      </p:sp>
      <p:sp>
        <p:nvSpPr>
          <p:cNvPr id="3" name="Content Placeholder 2">
            <a:extLst>
              <a:ext uri="{FF2B5EF4-FFF2-40B4-BE49-F238E27FC236}">
                <a16:creationId xmlns:a16="http://schemas.microsoft.com/office/drawing/2014/main" id="{F7643DDF-ECAA-48F0-97AE-1D95D032BE49}"/>
              </a:ext>
            </a:extLst>
          </p:cNvPr>
          <p:cNvSpPr>
            <a:spLocks noGrp="1"/>
          </p:cNvSpPr>
          <p:nvPr>
            <p:ph idx="1"/>
          </p:nvPr>
        </p:nvSpPr>
        <p:spPr>
          <a:xfrm>
            <a:off x="609600" y="2047659"/>
            <a:ext cx="5128727" cy="3768688"/>
          </a:xfrm>
        </p:spPr>
        <p:txBody>
          <a:bodyPr anchor="ctr"/>
          <a:lstStyle/>
          <a:p>
            <a:pPr marL="0" indent="0">
              <a:spcBef>
                <a:spcPts val="1200"/>
              </a:spcBef>
              <a:spcAft>
                <a:spcPts val="1200"/>
              </a:spcAft>
              <a:buNone/>
            </a:pPr>
            <a:r>
              <a:rPr lang="en-GB" sz="1600" dirty="0">
                <a:cs typeface="Calibri" panose="020F0502020204030204" pitchFamily="34" charset="0"/>
              </a:rPr>
              <a:t>Regulators, payers, healthcare professionals, patients and care givers require </a:t>
            </a:r>
            <a:r>
              <a:rPr lang="en-GB" sz="1600" b="1" dirty="0">
                <a:solidFill>
                  <a:schemeClr val="accent2"/>
                </a:solidFill>
                <a:cs typeface="Calibri" panose="020F0502020204030204" pitchFamily="34" charset="0"/>
              </a:rPr>
              <a:t>ever-more information in order to inform decision making</a:t>
            </a:r>
            <a:r>
              <a:rPr lang="en-GB" sz="1600" dirty="0">
                <a:solidFill>
                  <a:schemeClr val="accent2"/>
                </a:solidFill>
                <a:cs typeface="Calibri" panose="020F0502020204030204" pitchFamily="34" charset="0"/>
              </a:rPr>
              <a:t> </a:t>
            </a:r>
            <a:r>
              <a:rPr lang="en-GB" sz="1600" dirty="0">
                <a:cs typeface="Calibri" panose="020F0502020204030204" pitchFamily="34" charset="0"/>
              </a:rPr>
              <a:t>and optimize the experience of and outcomes with products, as well as to rationalize their use</a:t>
            </a:r>
          </a:p>
          <a:p>
            <a:pPr marL="0" indent="0">
              <a:spcBef>
                <a:spcPts val="1200"/>
              </a:spcBef>
              <a:spcAft>
                <a:spcPts val="1200"/>
              </a:spcAft>
              <a:buNone/>
            </a:pPr>
            <a:r>
              <a:rPr lang="en-GB" sz="1600" dirty="0">
                <a:cs typeface="Calibri" panose="020F0502020204030204" pitchFamily="34" charset="0"/>
              </a:rPr>
              <a:t>An </a:t>
            </a:r>
            <a:r>
              <a:rPr lang="en-GB" sz="1600" b="1" dirty="0">
                <a:solidFill>
                  <a:schemeClr val="accent2"/>
                </a:solidFill>
                <a:cs typeface="Calibri" panose="020F0502020204030204" pitchFamily="34" charset="0"/>
              </a:rPr>
              <a:t>integrated evidence plan (IEP) creates a commonality of approach </a:t>
            </a:r>
            <a:r>
              <a:rPr lang="en-GB" sz="1600" dirty="0">
                <a:cs typeface="Calibri" panose="020F0502020204030204" pitchFamily="34" charset="0"/>
              </a:rPr>
              <a:t>across the various cross-functional departments of an organization, ensuring that all perspectives and needs are considered as part of the planning process</a:t>
            </a:r>
          </a:p>
        </p:txBody>
      </p:sp>
      <p:sp>
        <p:nvSpPr>
          <p:cNvPr id="5" name="TextBox 4">
            <a:extLst>
              <a:ext uri="{FF2B5EF4-FFF2-40B4-BE49-F238E27FC236}">
                <a16:creationId xmlns:a16="http://schemas.microsoft.com/office/drawing/2014/main" id="{D8F87E3E-0185-31DD-3167-A75B257CEB8A}"/>
              </a:ext>
            </a:extLst>
          </p:cNvPr>
          <p:cNvSpPr txBox="1"/>
          <p:nvPr/>
        </p:nvSpPr>
        <p:spPr>
          <a:xfrm>
            <a:off x="6096000" y="2332794"/>
            <a:ext cx="5441299" cy="3399356"/>
          </a:xfrm>
          <a:prstGeom prst="rect">
            <a:avLst/>
          </a:prstGeom>
          <a:solidFill>
            <a:srgbClr val="FEBE0D">
              <a:alpha val="25098"/>
            </a:srgbClr>
          </a:solidFill>
          <a:ln>
            <a:noFill/>
          </a:ln>
        </p:spPr>
        <p:txBody>
          <a:bodyPr wrap="square" lIns="216000" tIns="144000" rIns="180000" bIns="144000">
            <a:spAutoFit/>
          </a:bodyPr>
          <a:lstStyle/>
          <a:p>
            <a:pPr algn="ctr">
              <a:spcBef>
                <a:spcPts val="600"/>
              </a:spcBef>
              <a:spcAft>
                <a:spcPts val="600"/>
              </a:spcAft>
            </a:pPr>
            <a:r>
              <a:rPr lang="en-GB" b="1" dirty="0">
                <a:solidFill>
                  <a:schemeClr val="accent6"/>
                </a:solidFill>
                <a:latin typeface="Century Gothic" panose="020B0502020202020204" pitchFamily="34" charset="0"/>
              </a:rPr>
              <a:t>Benefits of an integrated approach</a:t>
            </a:r>
          </a:p>
          <a:p>
            <a:pPr marL="285750" indent="-285750">
              <a:spcBef>
                <a:spcPts val="600"/>
              </a:spcBef>
              <a:spcAft>
                <a:spcPts val="0"/>
              </a:spcAft>
              <a:buFont typeface="Wingdings" panose="05000000000000000000" pitchFamily="2" charset="2"/>
              <a:buChar char="ü"/>
            </a:pPr>
            <a:r>
              <a:rPr lang="en-GB" sz="1400" b="1" dirty="0">
                <a:solidFill>
                  <a:schemeClr val="accent4">
                    <a:lumMod val="50000"/>
                  </a:schemeClr>
                </a:solidFill>
                <a:latin typeface="Century Gothic" panose="020B0502020202020204" pitchFamily="34" charset="0"/>
              </a:rPr>
              <a:t>Strategic alignment </a:t>
            </a:r>
            <a:r>
              <a:rPr lang="en-GB" sz="1400" dirty="0">
                <a:solidFill>
                  <a:schemeClr val="accent4">
                    <a:lumMod val="50000"/>
                  </a:schemeClr>
                </a:solidFill>
                <a:latin typeface="Century Gothic" panose="020B0502020202020204" pitchFamily="34" charset="0"/>
              </a:rPr>
              <a:t>across stakeholders and enhanced collaborations</a:t>
            </a:r>
          </a:p>
          <a:p>
            <a:pPr marL="285750" indent="-285750">
              <a:spcBef>
                <a:spcPts val="600"/>
              </a:spcBef>
              <a:spcAft>
                <a:spcPts val="0"/>
              </a:spcAft>
              <a:buFont typeface="Wingdings" panose="05000000000000000000" pitchFamily="2" charset="2"/>
              <a:buChar char="ü"/>
            </a:pPr>
            <a:r>
              <a:rPr lang="en-GB" sz="1400" b="1" dirty="0">
                <a:solidFill>
                  <a:schemeClr val="accent4">
                    <a:lumMod val="50000"/>
                  </a:schemeClr>
                </a:solidFill>
                <a:latin typeface="Century Gothic" panose="020B0502020202020204" pitchFamily="34" charset="0"/>
              </a:rPr>
              <a:t>Avoids ‘siloed thinking’ </a:t>
            </a:r>
            <a:r>
              <a:rPr lang="en-GB" sz="1400" dirty="0">
                <a:solidFill>
                  <a:schemeClr val="accent4">
                    <a:lumMod val="50000"/>
                  </a:schemeClr>
                </a:solidFill>
                <a:latin typeface="Century Gothic" panose="020B0502020202020204" pitchFamily="34" charset="0"/>
              </a:rPr>
              <a:t>and data gaps being missed</a:t>
            </a:r>
          </a:p>
          <a:p>
            <a:pPr marL="285750" indent="-285750">
              <a:spcBef>
                <a:spcPts val="600"/>
              </a:spcBef>
              <a:spcAft>
                <a:spcPts val="0"/>
              </a:spcAft>
              <a:buFont typeface="Wingdings" panose="05000000000000000000" pitchFamily="2" charset="2"/>
              <a:buChar char="ü"/>
            </a:pPr>
            <a:r>
              <a:rPr lang="en-GB" sz="1400" b="1" dirty="0">
                <a:solidFill>
                  <a:schemeClr val="accent4">
                    <a:lumMod val="50000"/>
                  </a:schemeClr>
                </a:solidFill>
                <a:latin typeface="Century Gothic" panose="020B0502020202020204" pitchFamily="34" charset="0"/>
              </a:rPr>
              <a:t>Efficient use of resources </a:t>
            </a:r>
            <a:r>
              <a:rPr lang="en-GB" sz="1400" dirty="0">
                <a:solidFill>
                  <a:schemeClr val="accent4">
                    <a:lumMod val="50000"/>
                  </a:schemeClr>
                </a:solidFill>
                <a:latin typeface="Century Gothic" panose="020B0502020202020204" pitchFamily="34" charset="0"/>
              </a:rPr>
              <a:t>through synergies built between individual initiatives</a:t>
            </a:r>
          </a:p>
          <a:p>
            <a:pPr marL="285750" indent="-285750">
              <a:spcBef>
                <a:spcPts val="600"/>
              </a:spcBef>
              <a:spcAft>
                <a:spcPts val="0"/>
              </a:spcAft>
              <a:buFont typeface="Wingdings" panose="05000000000000000000" pitchFamily="2" charset="2"/>
              <a:buChar char="ü"/>
            </a:pPr>
            <a:r>
              <a:rPr lang="en-GB" sz="1400" dirty="0">
                <a:solidFill>
                  <a:schemeClr val="accent4">
                    <a:lumMod val="50000"/>
                  </a:schemeClr>
                </a:solidFill>
                <a:latin typeface="Century Gothic" panose="020B0502020202020204" pitchFamily="34" charset="0"/>
              </a:rPr>
              <a:t>Focuses effort on activities that will have the </a:t>
            </a:r>
            <a:r>
              <a:rPr lang="en-GB" sz="1400" b="1" dirty="0">
                <a:solidFill>
                  <a:schemeClr val="accent4">
                    <a:lumMod val="50000"/>
                  </a:schemeClr>
                </a:solidFill>
                <a:latin typeface="Century Gothic" panose="020B0502020202020204" pitchFamily="34" charset="0"/>
              </a:rPr>
              <a:t>greatest impact</a:t>
            </a:r>
            <a:r>
              <a:rPr lang="en-GB" sz="1400" dirty="0">
                <a:solidFill>
                  <a:schemeClr val="accent4">
                    <a:lumMod val="50000"/>
                  </a:schemeClr>
                </a:solidFill>
                <a:latin typeface="Century Gothic" panose="020B0502020202020204" pitchFamily="34" charset="0"/>
              </a:rPr>
              <a:t>, and enables alignment on research that should be said no to</a:t>
            </a:r>
          </a:p>
          <a:p>
            <a:pPr marL="285750" indent="-285750">
              <a:spcBef>
                <a:spcPts val="600"/>
              </a:spcBef>
              <a:spcAft>
                <a:spcPts val="0"/>
              </a:spcAft>
              <a:buFont typeface="Wingdings" panose="05000000000000000000" pitchFamily="2" charset="2"/>
              <a:buChar char="ü"/>
            </a:pPr>
            <a:r>
              <a:rPr lang="en-GB" sz="1400" dirty="0">
                <a:solidFill>
                  <a:schemeClr val="accent4">
                    <a:lumMod val="50000"/>
                  </a:schemeClr>
                </a:solidFill>
                <a:latin typeface="Century Gothic" panose="020B0502020202020204" pitchFamily="34" charset="0"/>
              </a:rPr>
              <a:t>Ensures that cross-functional needs are met, and </a:t>
            </a:r>
            <a:r>
              <a:rPr lang="en-GB" sz="1400" b="1" dirty="0">
                <a:solidFill>
                  <a:schemeClr val="accent4">
                    <a:lumMod val="50000"/>
                  </a:schemeClr>
                </a:solidFill>
                <a:latin typeface="Century Gothic" panose="020B0502020202020204" pitchFamily="34" charset="0"/>
              </a:rPr>
              <a:t>equal access to evidence </a:t>
            </a:r>
            <a:r>
              <a:rPr lang="en-GB" sz="1400" dirty="0">
                <a:solidFill>
                  <a:schemeClr val="accent4">
                    <a:lumMod val="50000"/>
                  </a:schemeClr>
                </a:solidFill>
                <a:latin typeface="Century Gothic" panose="020B0502020202020204" pitchFamily="34" charset="0"/>
              </a:rPr>
              <a:t>regardless of function, budget or market size</a:t>
            </a:r>
          </a:p>
        </p:txBody>
      </p:sp>
    </p:spTree>
    <p:extLst>
      <p:ext uri="{BB962C8B-B14F-4D97-AF65-F5344CB8AC3E}">
        <p14:creationId xmlns:p14="http://schemas.microsoft.com/office/powerpoint/2010/main" val="1680178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A3A0F-5489-ADAA-1428-D64EFA7F39B4}"/>
              </a:ext>
            </a:extLst>
          </p:cNvPr>
          <p:cNvSpPr>
            <a:spLocks noGrp="1"/>
          </p:cNvSpPr>
          <p:nvPr>
            <p:ph type="title"/>
          </p:nvPr>
        </p:nvSpPr>
        <p:spPr/>
        <p:txBody>
          <a:bodyPr/>
          <a:lstStyle/>
          <a:p>
            <a:r>
              <a:rPr lang="en-GB" sz="2400" dirty="0"/>
              <a:t>With an in-depth understanding of the needs and priorities across stakeholders, medical affairs are best placed to lead integrated evidence planning </a:t>
            </a:r>
          </a:p>
        </p:txBody>
      </p:sp>
      <p:sp>
        <p:nvSpPr>
          <p:cNvPr id="4" name="Rectangle 3">
            <a:extLst>
              <a:ext uri="{FF2B5EF4-FFF2-40B4-BE49-F238E27FC236}">
                <a16:creationId xmlns:a16="http://schemas.microsoft.com/office/drawing/2014/main" id="{4E0EB1A1-B365-199A-FFDE-7B4DA048EEBB}"/>
              </a:ext>
            </a:extLst>
          </p:cNvPr>
          <p:cNvSpPr/>
          <p:nvPr/>
        </p:nvSpPr>
        <p:spPr>
          <a:xfrm>
            <a:off x="542109" y="1659690"/>
            <a:ext cx="3249337" cy="4401525"/>
          </a:xfrm>
          <a:prstGeom prst="rect">
            <a:avLst/>
          </a:prstGeom>
          <a:solidFill>
            <a:schemeClr val="bg1">
              <a:lumMod val="9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accent4">
                  <a:lumMod val="50000"/>
                </a:schemeClr>
              </a:solidFill>
            </a:endParaRPr>
          </a:p>
        </p:txBody>
      </p:sp>
      <p:pic>
        <p:nvPicPr>
          <p:cNvPr id="7" name="Picture 6" descr="Blue puzzle pieces with one red puzzle forming a circle">
            <a:extLst>
              <a:ext uri="{FF2B5EF4-FFF2-40B4-BE49-F238E27FC236}">
                <a16:creationId xmlns:a16="http://schemas.microsoft.com/office/drawing/2014/main" id="{7FA82BEC-1CC9-9FC5-D17F-797B72CD2697}"/>
              </a:ext>
            </a:extLst>
          </p:cNvPr>
          <p:cNvPicPr>
            <a:picLocks noChangeAspect="1"/>
          </p:cNvPicPr>
          <p:nvPr/>
        </p:nvPicPr>
        <p:blipFill rotWithShape="1">
          <a:blip r:embed="rId2">
            <a:duotone>
              <a:schemeClr val="accent2">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Lst>
          </a:blip>
          <a:srcRect r="2965"/>
          <a:stretch/>
        </p:blipFill>
        <p:spPr>
          <a:xfrm>
            <a:off x="7172757" y="2075297"/>
            <a:ext cx="4711330" cy="3665546"/>
          </a:xfrm>
          <a:prstGeom prst="rect">
            <a:avLst/>
          </a:prstGeom>
        </p:spPr>
      </p:pic>
      <p:sp>
        <p:nvSpPr>
          <p:cNvPr id="8" name="Rectangle 7">
            <a:extLst>
              <a:ext uri="{FF2B5EF4-FFF2-40B4-BE49-F238E27FC236}">
                <a16:creationId xmlns:a16="http://schemas.microsoft.com/office/drawing/2014/main" id="{20DD0968-9285-8CA5-240A-4DEF6AD9B566}"/>
              </a:ext>
            </a:extLst>
          </p:cNvPr>
          <p:cNvSpPr/>
          <p:nvPr/>
        </p:nvSpPr>
        <p:spPr>
          <a:xfrm>
            <a:off x="1271446" y="1705957"/>
            <a:ext cx="2520000" cy="60499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600" b="1" dirty="0">
                <a:solidFill>
                  <a:schemeClr val="accent4">
                    <a:lumMod val="50000"/>
                  </a:schemeClr>
                </a:solidFill>
              </a:rPr>
              <a:t>Clinical development</a:t>
            </a:r>
          </a:p>
        </p:txBody>
      </p:sp>
      <p:sp>
        <p:nvSpPr>
          <p:cNvPr id="9" name="Rectangle 8">
            <a:extLst>
              <a:ext uri="{FF2B5EF4-FFF2-40B4-BE49-F238E27FC236}">
                <a16:creationId xmlns:a16="http://schemas.microsoft.com/office/drawing/2014/main" id="{28B77FD7-4D1A-21C1-4361-B4719B038278}"/>
              </a:ext>
            </a:extLst>
          </p:cNvPr>
          <p:cNvSpPr/>
          <p:nvPr/>
        </p:nvSpPr>
        <p:spPr>
          <a:xfrm>
            <a:off x="1271446" y="2440223"/>
            <a:ext cx="2520000" cy="60499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600" b="1" dirty="0">
                <a:solidFill>
                  <a:schemeClr val="accent4">
                    <a:lumMod val="50000"/>
                  </a:schemeClr>
                </a:solidFill>
              </a:rPr>
              <a:t>Market access</a:t>
            </a:r>
          </a:p>
        </p:txBody>
      </p:sp>
      <p:sp>
        <p:nvSpPr>
          <p:cNvPr id="11" name="Rectangle 10">
            <a:extLst>
              <a:ext uri="{FF2B5EF4-FFF2-40B4-BE49-F238E27FC236}">
                <a16:creationId xmlns:a16="http://schemas.microsoft.com/office/drawing/2014/main" id="{F2C58F60-AA8E-D213-5D68-03E63B353983}"/>
              </a:ext>
            </a:extLst>
          </p:cNvPr>
          <p:cNvSpPr/>
          <p:nvPr/>
        </p:nvSpPr>
        <p:spPr>
          <a:xfrm>
            <a:off x="1271446" y="3229586"/>
            <a:ext cx="2520000" cy="60499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600" b="1" dirty="0">
                <a:solidFill>
                  <a:schemeClr val="accent4">
                    <a:lumMod val="50000"/>
                  </a:schemeClr>
                </a:solidFill>
              </a:rPr>
              <a:t>HEOR</a:t>
            </a:r>
          </a:p>
        </p:txBody>
      </p:sp>
      <p:sp>
        <p:nvSpPr>
          <p:cNvPr id="12" name="Rectangle 11">
            <a:extLst>
              <a:ext uri="{FF2B5EF4-FFF2-40B4-BE49-F238E27FC236}">
                <a16:creationId xmlns:a16="http://schemas.microsoft.com/office/drawing/2014/main" id="{09D0C3CF-A77E-DBE7-222D-DE313AE5B03D}"/>
              </a:ext>
            </a:extLst>
          </p:cNvPr>
          <p:cNvSpPr/>
          <p:nvPr/>
        </p:nvSpPr>
        <p:spPr>
          <a:xfrm>
            <a:off x="1271446" y="3990374"/>
            <a:ext cx="2520000" cy="60499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600" b="1" dirty="0">
                <a:solidFill>
                  <a:schemeClr val="accent4">
                    <a:lumMod val="50000"/>
                  </a:schemeClr>
                </a:solidFill>
              </a:rPr>
              <a:t>Patient engagement</a:t>
            </a:r>
          </a:p>
        </p:txBody>
      </p:sp>
      <p:pic>
        <p:nvPicPr>
          <p:cNvPr id="14" name="Graphic 13" descr="Puzzle with solid fill">
            <a:extLst>
              <a:ext uri="{FF2B5EF4-FFF2-40B4-BE49-F238E27FC236}">
                <a16:creationId xmlns:a16="http://schemas.microsoft.com/office/drawing/2014/main" id="{055A8EF5-22DE-67A4-47B7-C600CB8DB24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9809" y="1686086"/>
            <a:ext cx="612000" cy="612000"/>
          </a:xfrm>
          <a:prstGeom prst="rect">
            <a:avLst/>
          </a:prstGeom>
        </p:spPr>
      </p:pic>
      <p:pic>
        <p:nvPicPr>
          <p:cNvPr id="15" name="Graphic 14" descr="Puzzle with solid fill">
            <a:extLst>
              <a:ext uri="{FF2B5EF4-FFF2-40B4-BE49-F238E27FC236}">
                <a16:creationId xmlns:a16="http://schemas.microsoft.com/office/drawing/2014/main" id="{1940303C-C0DB-9DC3-7C18-6E0203D1CD4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9809" y="3948755"/>
            <a:ext cx="612000" cy="612000"/>
          </a:xfrm>
          <a:prstGeom prst="rect">
            <a:avLst/>
          </a:prstGeom>
        </p:spPr>
      </p:pic>
      <p:pic>
        <p:nvPicPr>
          <p:cNvPr id="16" name="Graphic 15" descr="Puzzle with solid fill">
            <a:extLst>
              <a:ext uri="{FF2B5EF4-FFF2-40B4-BE49-F238E27FC236}">
                <a16:creationId xmlns:a16="http://schemas.microsoft.com/office/drawing/2014/main" id="{CAC98FB9-7A1D-D074-DEEB-1F0994F310A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9809" y="5457203"/>
            <a:ext cx="612000" cy="612000"/>
          </a:xfrm>
          <a:prstGeom prst="rect">
            <a:avLst/>
          </a:prstGeom>
        </p:spPr>
      </p:pic>
      <p:pic>
        <p:nvPicPr>
          <p:cNvPr id="18" name="Graphic 17" descr="Puzzle with solid fill">
            <a:extLst>
              <a:ext uri="{FF2B5EF4-FFF2-40B4-BE49-F238E27FC236}">
                <a16:creationId xmlns:a16="http://schemas.microsoft.com/office/drawing/2014/main" id="{07E2796A-D1EA-FC30-331B-F28B85674F1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19809" y="3194532"/>
            <a:ext cx="612000" cy="612000"/>
          </a:xfrm>
          <a:prstGeom prst="rect">
            <a:avLst/>
          </a:prstGeom>
        </p:spPr>
      </p:pic>
      <p:pic>
        <p:nvPicPr>
          <p:cNvPr id="22" name="Graphic 21" descr="Puzzle with solid fill">
            <a:extLst>
              <a:ext uri="{FF2B5EF4-FFF2-40B4-BE49-F238E27FC236}">
                <a16:creationId xmlns:a16="http://schemas.microsoft.com/office/drawing/2014/main" id="{AF548F09-6A49-EFBF-C014-CAE84F60C4D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19809" y="2440309"/>
            <a:ext cx="612000" cy="612000"/>
          </a:xfrm>
          <a:prstGeom prst="rect">
            <a:avLst/>
          </a:prstGeom>
        </p:spPr>
      </p:pic>
      <p:sp>
        <p:nvSpPr>
          <p:cNvPr id="23" name="Rectangle 22">
            <a:extLst>
              <a:ext uri="{FF2B5EF4-FFF2-40B4-BE49-F238E27FC236}">
                <a16:creationId xmlns:a16="http://schemas.microsoft.com/office/drawing/2014/main" id="{B89FB734-794B-C8D9-CDCC-0604074B27B7}"/>
              </a:ext>
            </a:extLst>
          </p:cNvPr>
          <p:cNvSpPr/>
          <p:nvPr/>
        </p:nvSpPr>
        <p:spPr>
          <a:xfrm>
            <a:off x="1271446" y="5456219"/>
            <a:ext cx="2520000" cy="60499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600" b="1" dirty="0">
                <a:solidFill>
                  <a:schemeClr val="accent4">
                    <a:lumMod val="50000"/>
                  </a:schemeClr>
                </a:solidFill>
              </a:rPr>
              <a:t>Commercial</a:t>
            </a:r>
          </a:p>
        </p:txBody>
      </p:sp>
      <p:sp>
        <p:nvSpPr>
          <p:cNvPr id="25" name="TextBox 24">
            <a:extLst>
              <a:ext uri="{FF2B5EF4-FFF2-40B4-BE49-F238E27FC236}">
                <a16:creationId xmlns:a16="http://schemas.microsoft.com/office/drawing/2014/main" id="{C90C7B73-A935-897F-6EE5-BB48E7B9BBF2}"/>
              </a:ext>
            </a:extLst>
          </p:cNvPr>
          <p:cNvSpPr txBox="1"/>
          <p:nvPr/>
        </p:nvSpPr>
        <p:spPr>
          <a:xfrm>
            <a:off x="5629790" y="3498047"/>
            <a:ext cx="1847461" cy="707886"/>
          </a:xfrm>
          <a:prstGeom prst="rect">
            <a:avLst/>
          </a:prstGeom>
          <a:noFill/>
          <a:ln>
            <a:noFill/>
          </a:ln>
        </p:spPr>
        <p:txBody>
          <a:bodyPr wrap="square">
            <a:spAutoFit/>
          </a:bodyPr>
          <a:lstStyle/>
          <a:p>
            <a:pPr algn="ctr"/>
            <a:r>
              <a:rPr lang="en-GB" sz="2000" b="1" dirty="0">
                <a:solidFill>
                  <a:schemeClr val="accent2"/>
                </a:solidFill>
                <a:latin typeface="Century Gothic" panose="020B0502020202020204" pitchFamily="34" charset="0"/>
              </a:rPr>
              <a:t>MEDICAL AFFAIRS</a:t>
            </a:r>
          </a:p>
        </p:txBody>
      </p:sp>
      <p:sp>
        <p:nvSpPr>
          <p:cNvPr id="26" name="Isosceles Triangle 25">
            <a:extLst>
              <a:ext uri="{FF2B5EF4-FFF2-40B4-BE49-F238E27FC236}">
                <a16:creationId xmlns:a16="http://schemas.microsoft.com/office/drawing/2014/main" id="{C4ECC5B6-05D3-A606-6CF9-B979127DC46F}"/>
              </a:ext>
            </a:extLst>
          </p:cNvPr>
          <p:cNvSpPr/>
          <p:nvPr/>
        </p:nvSpPr>
        <p:spPr>
          <a:xfrm rot="5400000">
            <a:off x="2314336" y="3136802"/>
            <a:ext cx="4409510" cy="1455292"/>
          </a:xfrm>
          <a:prstGeom prst="triangle">
            <a:avLst>
              <a:gd name="adj" fmla="val 50297"/>
            </a:avLst>
          </a:prstGeom>
          <a:gradFill>
            <a:gsLst>
              <a:gs pos="0">
                <a:schemeClr val="bg1">
                  <a:lumMod val="95000"/>
                  <a:alpha val="70000"/>
                </a:schemeClr>
              </a:gs>
              <a:gs pos="100000">
                <a:schemeClr val="accent2"/>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31" name="Graphic 30" descr="Arrow: Straight with solid fill">
            <a:extLst>
              <a:ext uri="{FF2B5EF4-FFF2-40B4-BE49-F238E27FC236}">
                <a16:creationId xmlns:a16="http://schemas.microsoft.com/office/drawing/2014/main" id="{EBF43100-8B90-5828-8162-16391A46A81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flipH="1">
            <a:off x="7218162" y="3498047"/>
            <a:ext cx="747273" cy="747273"/>
          </a:xfrm>
          <a:prstGeom prst="rect">
            <a:avLst/>
          </a:prstGeom>
        </p:spPr>
      </p:pic>
      <p:sp>
        <p:nvSpPr>
          <p:cNvPr id="32" name="TextBox 31">
            <a:extLst>
              <a:ext uri="{FF2B5EF4-FFF2-40B4-BE49-F238E27FC236}">
                <a16:creationId xmlns:a16="http://schemas.microsoft.com/office/drawing/2014/main" id="{7D7E460C-AA6A-3B68-92D7-3A7700E79AC9}"/>
              </a:ext>
            </a:extLst>
          </p:cNvPr>
          <p:cNvSpPr txBox="1"/>
          <p:nvPr/>
        </p:nvSpPr>
        <p:spPr>
          <a:xfrm>
            <a:off x="8628050" y="3429000"/>
            <a:ext cx="1847461" cy="923330"/>
          </a:xfrm>
          <a:prstGeom prst="rect">
            <a:avLst/>
          </a:prstGeom>
          <a:noFill/>
          <a:ln>
            <a:noFill/>
          </a:ln>
        </p:spPr>
        <p:txBody>
          <a:bodyPr wrap="square">
            <a:spAutoFit/>
          </a:bodyPr>
          <a:lstStyle/>
          <a:p>
            <a:pPr algn="ctr"/>
            <a:r>
              <a:rPr lang="en-GB" b="1" dirty="0">
                <a:solidFill>
                  <a:schemeClr val="accent2"/>
                </a:solidFill>
                <a:latin typeface="Century Gothic" panose="020B0502020202020204" pitchFamily="34" charset="0"/>
              </a:rPr>
              <a:t>Cross-functionally valued IEP</a:t>
            </a:r>
          </a:p>
        </p:txBody>
      </p:sp>
      <p:pic>
        <p:nvPicPr>
          <p:cNvPr id="33" name="Graphic 32" descr="Arrow: Straight with solid fill">
            <a:extLst>
              <a:ext uri="{FF2B5EF4-FFF2-40B4-BE49-F238E27FC236}">
                <a16:creationId xmlns:a16="http://schemas.microsoft.com/office/drawing/2014/main" id="{D2B93B9F-6216-F68C-1E19-7E3CF19ED95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flipH="1">
            <a:off x="5140762" y="3498047"/>
            <a:ext cx="747273" cy="747273"/>
          </a:xfrm>
          <a:prstGeom prst="rect">
            <a:avLst/>
          </a:prstGeom>
        </p:spPr>
      </p:pic>
      <p:pic>
        <p:nvPicPr>
          <p:cNvPr id="3" name="Graphic 2" descr="Puzzle with solid fill">
            <a:extLst>
              <a:ext uri="{FF2B5EF4-FFF2-40B4-BE49-F238E27FC236}">
                <a16:creationId xmlns:a16="http://schemas.microsoft.com/office/drawing/2014/main" id="{FE7EFFDB-91A4-DDF0-8B42-C8C564A1C7DA}"/>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19809" y="4702978"/>
            <a:ext cx="612000" cy="612000"/>
          </a:xfrm>
          <a:prstGeom prst="rect">
            <a:avLst/>
          </a:prstGeom>
        </p:spPr>
      </p:pic>
      <p:sp>
        <p:nvSpPr>
          <p:cNvPr id="5" name="Rectangle 4">
            <a:extLst>
              <a:ext uri="{FF2B5EF4-FFF2-40B4-BE49-F238E27FC236}">
                <a16:creationId xmlns:a16="http://schemas.microsoft.com/office/drawing/2014/main" id="{5FECFC1A-6B8B-12B1-21E8-E44D48753FCA}"/>
              </a:ext>
            </a:extLst>
          </p:cNvPr>
          <p:cNvSpPr/>
          <p:nvPr/>
        </p:nvSpPr>
        <p:spPr>
          <a:xfrm>
            <a:off x="1271446" y="4742877"/>
            <a:ext cx="2520000" cy="60499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600" b="1" dirty="0">
                <a:solidFill>
                  <a:schemeClr val="accent4">
                    <a:lumMod val="50000"/>
                  </a:schemeClr>
                </a:solidFill>
              </a:rPr>
              <a:t>Regulatory</a:t>
            </a:r>
          </a:p>
        </p:txBody>
      </p:sp>
    </p:spTree>
    <p:extLst>
      <p:ext uri="{BB962C8B-B14F-4D97-AF65-F5344CB8AC3E}">
        <p14:creationId xmlns:p14="http://schemas.microsoft.com/office/powerpoint/2010/main" val="1108818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C959F79-BD41-E75C-98BC-2F2D28B52DF9}"/>
              </a:ext>
            </a:extLst>
          </p:cNvPr>
          <p:cNvGrpSpPr/>
          <p:nvPr/>
        </p:nvGrpSpPr>
        <p:grpSpPr>
          <a:xfrm>
            <a:off x="4024525" y="0"/>
            <a:ext cx="8167475" cy="6666807"/>
            <a:chOff x="4024525" y="0"/>
            <a:chExt cx="8167475" cy="6666807"/>
          </a:xfrm>
        </p:grpSpPr>
        <p:sp>
          <p:nvSpPr>
            <p:cNvPr id="4" name="Rectangle 3">
              <a:extLst>
                <a:ext uri="{FF2B5EF4-FFF2-40B4-BE49-F238E27FC236}">
                  <a16:creationId xmlns:a16="http://schemas.microsoft.com/office/drawing/2014/main" id="{2FCBF154-0A90-1075-A4FB-2D1F35A43163}"/>
                </a:ext>
              </a:extLst>
            </p:cNvPr>
            <p:cNvSpPr/>
            <p:nvPr/>
          </p:nvSpPr>
          <p:spPr>
            <a:xfrm>
              <a:off x="4024525" y="0"/>
              <a:ext cx="8167475" cy="66668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Rolls of blueprints">
              <a:extLst>
                <a:ext uri="{FF2B5EF4-FFF2-40B4-BE49-F238E27FC236}">
                  <a16:creationId xmlns:a16="http://schemas.microsoft.com/office/drawing/2014/main" id="{0EEF4569-2355-3963-A713-C97E1CF37BE6}"/>
                </a:ext>
              </a:extLst>
            </p:cNvPr>
            <p:cNvPicPr>
              <a:picLocks noChangeAspect="1"/>
            </p:cNvPicPr>
            <p:nvPr/>
          </p:nvPicPr>
          <p:blipFill rotWithShape="1">
            <a:blip r:embed="rId2">
              <a:grayscl/>
              <a:alphaModFix amt="60000"/>
              <a:extLst>
                <a:ext uri="{BEBA8EAE-BF5A-486C-A8C5-ECC9F3942E4B}">
                  <a14:imgProps xmlns:a14="http://schemas.microsoft.com/office/drawing/2010/main">
                    <a14:imgLayer r:embed="rId3">
                      <a14:imgEffect>
                        <a14:sharpenSoften amount="25000"/>
                      </a14:imgEffect>
                      <a14:imgEffect>
                        <a14:saturation sat="0"/>
                      </a14:imgEffect>
                    </a14:imgLayer>
                  </a14:imgProps>
                </a:ext>
              </a:extLst>
            </a:blip>
            <a:srcRect l="32845" r="-1"/>
            <a:stretch/>
          </p:blipFill>
          <p:spPr>
            <a:xfrm>
              <a:off x="5455920" y="0"/>
              <a:ext cx="6736079" cy="6666805"/>
            </a:xfrm>
            <a:prstGeom prst="rect">
              <a:avLst/>
            </a:prstGeom>
          </p:spPr>
        </p:pic>
        <p:sp>
          <p:nvSpPr>
            <p:cNvPr id="7" name="Rectangle 6">
              <a:extLst>
                <a:ext uri="{FF2B5EF4-FFF2-40B4-BE49-F238E27FC236}">
                  <a16:creationId xmlns:a16="http://schemas.microsoft.com/office/drawing/2014/main" id="{F34C9648-09F4-216C-01E9-3F47DC92833B}"/>
                </a:ext>
              </a:extLst>
            </p:cNvPr>
            <p:cNvSpPr/>
            <p:nvPr/>
          </p:nvSpPr>
          <p:spPr bwMode="gray">
            <a:xfrm rot="5400000">
              <a:off x="5018117" y="437803"/>
              <a:ext cx="6666807" cy="5791201"/>
            </a:xfrm>
            <a:prstGeom prst="rect">
              <a:avLst/>
            </a:prstGeom>
            <a:gradFill>
              <a:gsLst>
                <a:gs pos="0">
                  <a:schemeClr val="accent1">
                    <a:lumMod val="0"/>
                    <a:lumOff val="100000"/>
                    <a:alpha val="0"/>
                  </a:schemeClr>
                </a:gs>
                <a:gs pos="85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grpSp>
      <p:sp>
        <p:nvSpPr>
          <p:cNvPr id="14" name="TextBox 13">
            <a:extLst>
              <a:ext uri="{FF2B5EF4-FFF2-40B4-BE49-F238E27FC236}">
                <a16:creationId xmlns:a16="http://schemas.microsoft.com/office/drawing/2014/main" id="{2E1CC067-0E50-430F-8E59-8B67E70F9358}"/>
              </a:ext>
            </a:extLst>
          </p:cNvPr>
          <p:cNvSpPr txBox="1"/>
          <p:nvPr/>
        </p:nvSpPr>
        <p:spPr>
          <a:xfrm>
            <a:off x="497840" y="2736502"/>
            <a:ext cx="7431314" cy="954107"/>
          </a:xfrm>
          <a:prstGeom prst="rect">
            <a:avLst/>
          </a:prstGeom>
          <a:noFill/>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srgbClr val="E7E7E7">
                    <a:lumMod val="50000"/>
                  </a:srgbClr>
                </a:solidFill>
                <a:effectLst/>
                <a:uLnTx/>
                <a:uFillTx/>
                <a:latin typeface="Century Gothic" panose="020B0502020202020204" pitchFamily="34" charset="0"/>
                <a:ea typeface="ＭＳ Ｐゴシック" charset="-128"/>
                <a:cs typeface="+mn-cs"/>
              </a:rPr>
              <a:t>How can an adaptive strategic evidence generation plan be developed?</a:t>
            </a:r>
            <a:endParaRPr kumimoji="0" lang="en-GB" sz="1800" u="none" strike="noStrike" kern="1200" cap="none" spc="0" normalizeH="0" baseline="0" noProof="0" dirty="0">
              <a:ln>
                <a:noFill/>
              </a:ln>
              <a:solidFill>
                <a:srgbClr val="000000"/>
              </a:solidFill>
              <a:effectLst/>
              <a:uLnTx/>
              <a:uFillTx/>
              <a:latin typeface="Century Gothic" panose="020B0502020202020204" pitchFamily="34" charset="0"/>
              <a:ea typeface="ＭＳ Ｐゴシック" charset="-128"/>
              <a:cs typeface="+mn-cs"/>
            </a:endParaRPr>
          </a:p>
        </p:txBody>
      </p:sp>
    </p:spTree>
    <p:extLst>
      <p:ext uri="{BB962C8B-B14F-4D97-AF65-F5344CB8AC3E}">
        <p14:creationId xmlns:p14="http://schemas.microsoft.com/office/powerpoint/2010/main" val="3412610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966BF32A-0CF3-4B89-99D4-3B19375D8DAF}"/>
              </a:ext>
            </a:extLst>
          </p:cNvPr>
          <p:cNvCxnSpPr>
            <a:cxnSpLocks/>
          </p:cNvCxnSpPr>
          <p:nvPr/>
        </p:nvCxnSpPr>
        <p:spPr>
          <a:xfrm>
            <a:off x="965200" y="3503647"/>
            <a:ext cx="10129520" cy="0"/>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A49F0102-D7B3-4714-9728-A3449114E262}"/>
              </a:ext>
            </a:extLst>
          </p:cNvPr>
          <p:cNvSpPr>
            <a:spLocks noGrp="1"/>
          </p:cNvSpPr>
          <p:nvPr>
            <p:ph type="title"/>
          </p:nvPr>
        </p:nvSpPr>
        <p:spPr>
          <a:xfrm>
            <a:off x="596348" y="0"/>
            <a:ext cx="9787172" cy="1399830"/>
          </a:xfrm>
        </p:spPr>
        <p:txBody>
          <a:bodyPr/>
          <a:lstStyle/>
          <a:p>
            <a:r>
              <a:rPr lang="en-GB" sz="2400" dirty="0"/>
              <a:t>A comprehensive understanding of key influencers’ expectations and industry standards allows for more complete planning</a:t>
            </a:r>
          </a:p>
        </p:txBody>
      </p:sp>
      <p:sp>
        <p:nvSpPr>
          <p:cNvPr id="3" name="Content Placeholder 2">
            <a:extLst>
              <a:ext uri="{FF2B5EF4-FFF2-40B4-BE49-F238E27FC236}">
                <a16:creationId xmlns:a16="http://schemas.microsoft.com/office/drawing/2014/main" id="{26338D0A-8783-49F1-B80A-6AA6ECCDB561}"/>
              </a:ext>
            </a:extLst>
          </p:cNvPr>
          <p:cNvSpPr>
            <a:spLocks noGrp="1"/>
          </p:cNvSpPr>
          <p:nvPr>
            <p:ph idx="1"/>
          </p:nvPr>
        </p:nvSpPr>
        <p:spPr>
          <a:xfrm>
            <a:off x="609600" y="1669023"/>
            <a:ext cx="10810240" cy="1632978"/>
          </a:xfrm>
        </p:spPr>
        <p:txBody>
          <a:bodyPr/>
          <a:lstStyle/>
          <a:p>
            <a:pPr marL="342900" marR="0" lvl="0" indent="-342900" algn="l" defTabSz="457200" rtl="0" eaLnBrk="1" fontAlgn="base" latinLnBrk="0" hangingPunct="1">
              <a:lnSpc>
                <a:spcPct val="100000"/>
              </a:lnSpc>
              <a:spcBef>
                <a:spcPts val="600"/>
              </a:spcBef>
              <a:spcAft>
                <a:spcPts val="600"/>
              </a:spcAft>
              <a:buClrTx/>
              <a:buSzTx/>
              <a:buFont typeface="Arial" charset="0"/>
              <a:buChar char="•"/>
              <a:tabLst/>
              <a:defRPr/>
            </a:pPr>
            <a:r>
              <a:rPr kumimoji="0" lang="en-GB" sz="1600" u="none" strike="noStrike" kern="1200" cap="none" spc="0" normalizeH="0" baseline="0" noProof="0" dirty="0">
                <a:ln>
                  <a:noFill/>
                </a:ln>
                <a:effectLst/>
                <a:uLnTx/>
                <a:uFillTx/>
                <a:cs typeface="Calibri" panose="020F0502020204030204" pitchFamily="34" charset="0"/>
              </a:rPr>
              <a:t>Much of the focus of core evidence generation is to support regulatory and launch milestones, with plans reflective of industry norms and expectations</a:t>
            </a:r>
          </a:p>
          <a:p>
            <a:pPr marL="342900" marR="0" lvl="0" indent="-342900" algn="l" defTabSz="457200" rtl="0" eaLnBrk="1" fontAlgn="base" latinLnBrk="0" hangingPunct="1">
              <a:lnSpc>
                <a:spcPct val="100000"/>
              </a:lnSpc>
              <a:spcBef>
                <a:spcPts val="600"/>
              </a:spcBef>
              <a:spcAft>
                <a:spcPts val="600"/>
              </a:spcAft>
              <a:buClrTx/>
              <a:buSzTx/>
              <a:buFont typeface="Arial" charset="0"/>
              <a:buChar char="•"/>
              <a:tabLst/>
              <a:defRPr/>
            </a:pPr>
            <a:r>
              <a:rPr kumimoji="0" lang="en-GB" sz="1600" u="none" strike="noStrike" kern="1200" cap="none" spc="0" normalizeH="0" baseline="0" noProof="0" dirty="0">
                <a:ln>
                  <a:noFill/>
                </a:ln>
                <a:effectLst/>
                <a:uLnTx/>
                <a:uFillTx/>
                <a:cs typeface="Calibri" panose="020F0502020204030204" pitchFamily="34" charset="0"/>
              </a:rPr>
              <a:t>The likely expectations of key decision-makers in terms of supporting evidence can be anticipated, based on experience and standardised timelines, and plans should ensure relevant data will be available at the right time and in the right format </a:t>
            </a:r>
          </a:p>
        </p:txBody>
      </p:sp>
      <p:sp>
        <p:nvSpPr>
          <p:cNvPr id="8" name="Oval 7">
            <a:extLst>
              <a:ext uri="{FF2B5EF4-FFF2-40B4-BE49-F238E27FC236}">
                <a16:creationId xmlns:a16="http://schemas.microsoft.com/office/drawing/2014/main" id="{DDA48739-1423-437B-90AB-B321CA041492}"/>
              </a:ext>
            </a:extLst>
          </p:cNvPr>
          <p:cNvSpPr/>
          <p:nvPr/>
        </p:nvSpPr>
        <p:spPr>
          <a:xfrm>
            <a:off x="2310875" y="3238421"/>
            <a:ext cx="530452" cy="530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1</a:t>
            </a:r>
          </a:p>
        </p:txBody>
      </p:sp>
      <p:sp>
        <p:nvSpPr>
          <p:cNvPr id="9" name="Oval 8">
            <a:extLst>
              <a:ext uri="{FF2B5EF4-FFF2-40B4-BE49-F238E27FC236}">
                <a16:creationId xmlns:a16="http://schemas.microsoft.com/office/drawing/2014/main" id="{32D1A11D-8DE3-4B50-B3EC-3238A2A02160}"/>
              </a:ext>
            </a:extLst>
          </p:cNvPr>
          <p:cNvSpPr/>
          <p:nvPr/>
        </p:nvSpPr>
        <p:spPr>
          <a:xfrm>
            <a:off x="5489934" y="3238421"/>
            <a:ext cx="530452" cy="530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2</a:t>
            </a:r>
          </a:p>
        </p:txBody>
      </p:sp>
      <p:sp>
        <p:nvSpPr>
          <p:cNvPr id="10" name="Oval 9">
            <a:extLst>
              <a:ext uri="{FF2B5EF4-FFF2-40B4-BE49-F238E27FC236}">
                <a16:creationId xmlns:a16="http://schemas.microsoft.com/office/drawing/2014/main" id="{A8541E73-F99A-4AC3-AEAF-C9417EB15E13}"/>
              </a:ext>
            </a:extLst>
          </p:cNvPr>
          <p:cNvSpPr/>
          <p:nvPr/>
        </p:nvSpPr>
        <p:spPr>
          <a:xfrm>
            <a:off x="8984150" y="3238421"/>
            <a:ext cx="530452" cy="530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3</a:t>
            </a:r>
          </a:p>
        </p:txBody>
      </p:sp>
      <p:sp>
        <p:nvSpPr>
          <p:cNvPr id="11" name="TextBox 10">
            <a:extLst>
              <a:ext uri="{FF2B5EF4-FFF2-40B4-BE49-F238E27FC236}">
                <a16:creationId xmlns:a16="http://schemas.microsoft.com/office/drawing/2014/main" id="{B8BCE000-D466-415B-87B3-C2335445B926}"/>
              </a:ext>
            </a:extLst>
          </p:cNvPr>
          <p:cNvSpPr txBox="1"/>
          <p:nvPr/>
        </p:nvSpPr>
        <p:spPr>
          <a:xfrm>
            <a:off x="1476024" y="3899764"/>
            <a:ext cx="2200153" cy="938719"/>
          </a:xfrm>
          <a:prstGeom prst="rect">
            <a:avLst/>
          </a:prstGeom>
          <a:noFill/>
        </p:spPr>
        <p:txBody>
          <a:bodyPr wrap="square" lIns="36000" rIns="36000" rtlCol="0">
            <a:spAutoFit/>
          </a:bodyPr>
          <a:lstStyle/>
          <a:p>
            <a:pPr algn="ctr">
              <a:spcBef>
                <a:spcPts val="600"/>
              </a:spcBef>
            </a:pPr>
            <a:r>
              <a:rPr lang="en-GB" sz="1400" b="1" dirty="0">
                <a:solidFill>
                  <a:schemeClr val="accent1"/>
                </a:solidFill>
                <a:latin typeface="Century Gothic" panose="020B0502020202020204" pitchFamily="34" charset="0"/>
              </a:rPr>
              <a:t>APPROVAL</a:t>
            </a:r>
          </a:p>
          <a:p>
            <a:pPr algn="ctr">
              <a:spcBef>
                <a:spcPts val="600"/>
              </a:spcBef>
            </a:pPr>
            <a:r>
              <a:rPr lang="en-GB" sz="1200" dirty="0">
                <a:solidFill>
                  <a:schemeClr val="accent4">
                    <a:lumMod val="50000"/>
                  </a:schemeClr>
                </a:solidFill>
                <a:latin typeface="Century Gothic" panose="020B0502020202020204" pitchFamily="34" charset="0"/>
              </a:rPr>
              <a:t>e.g. effectiveness across diverse patient populations, outside of RCT</a:t>
            </a:r>
          </a:p>
        </p:txBody>
      </p:sp>
      <p:sp>
        <p:nvSpPr>
          <p:cNvPr id="12" name="TextBox 11">
            <a:extLst>
              <a:ext uri="{FF2B5EF4-FFF2-40B4-BE49-F238E27FC236}">
                <a16:creationId xmlns:a16="http://schemas.microsoft.com/office/drawing/2014/main" id="{42EE54C2-6E2E-42E5-A073-FCB16EB7A1BF}"/>
              </a:ext>
            </a:extLst>
          </p:cNvPr>
          <p:cNvSpPr txBox="1"/>
          <p:nvPr/>
        </p:nvSpPr>
        <p:spPr>
          <a:xfrm>
            <a:off x="4739914" y="3899764"/>
            <a:ext cx="2030492" cy="1015663"/>
          </a:xfrm>
          <a:prstGeom prst="rect">
            <a:avLst/>
          </a:prstGeom>
          <a:noFill/>
        </p:spPr>
        <p:txBody>
          <a:bodyPr wrap="square" lIns="36000" rIns="36000" rtlCol="0">
            <a:spAutoFit/>
          </a:bodyPr>
          <a:lstStyle/>
          <a:p>
            <a:pPr algn="ctr">
              <a:spcBef>
                <a:spcPts val="600"/>
              </a:spcBef>
            </a:pPr>
            <a:r>
              <a:rPr lang="en-GB" sz="1400" b="1" dirty="0">
                <a:solidFill>
                  <a:schemeClr val="accent1"/>
                </a:solidFill>
                <a:latin typeface="Century Gothic" panose="020B0502020202020204" pitchFamily="34" charset="0"/>
              </a:rPr>
              <a:t>ACCESS</a:t>
            </a:r>
          </a:p>
          <a:p>
            <a:pPr algn="ctr">
              <a:spcBef>
                <a:spcPts val="600"/>
              </a:spcBef>
            </a:pPr>
            <a:r>
              <a:rPr lang="en-GB" sz="1200" dirty="0">
                <a:solidFill>
                  <a:schemeClr val="accent4">
                    <a:lumMod val="50000"/>
                  </a:schemeClr>
                </a:solidFill>
                <a:latin typeface="Century Gothic" panose="020B0502020202020204" pitchFamily="34" charset="0"/>
              </a:rPr>
              <a:t>e.g. budget impact for formulary committees</a:t>
            </a:r>
          </a:p>
          <a:p>
            <a:pPr algn="ctr">
              <a:spcBef>
                <a:spcPts val="600"/>
              </a:spcBef>
            </a:pPr>
            <a:endParaRPr lang="en-GB" sz="1200" dirty="0">
              <a:solidFill>
                <a:schemeClr val="accent4">
                  <a:lumMod val="50000"/>
                </a:schemeClr>
              </a:solidFill>
              <a:latin typeface="Century Gothic" panose="020B0502020202020204" pitchFamily="34" charset="0"/>
            </a:endParaRPr>
          </a:p>
        </p:txBody>
      </p:sp>
      <p:sp>
        <p:nvSpPr>
          <p:cNvPr id="13" name="TextBox 12">
            <a:extLst>
              <a:ext uri="{FF2B5EF4-FFF2-40B4-BE49-F238E27FC236}">
                <a16:creationId xmlns:a16="http://schemas.microsoft.com/office/drawing/2014/main" id="{27E68A48-B05B-4F65-A125-BF4D794FB2DC}"/>
              </a:ext>
            </a:extLst>
          </p:cNvPr>
          <p:cNvSpPr txBox="1"/>
          <p:nvPr/>
        </p:nvSpPr>
        <p:spPr>
          <a:xfrm>
            <a:off x="8234130" y="3911807"/>
            <a:ext cx="2030492" cy="754053"/>
          </a:xfrm>
          <a:prstGeom prst="rect">
            <a:avLst/>
          </a:prstGeom>
          <a:noFill/>
        </p:spPr>
        <p:txBody>
          <a:bodyPr wrap="square" lIns="36000" rIns="36000" rtlCol="0">
            <a:spAutoFit/>
          </a:bodyPr>
          <a:lstStyle/>
          <a:p>
            <a:pPr algn="ctr">
              <a:spcBef>
                <a:spcPts val="600"/>
              </a:spcBef>
            </a:pPr>
            <a:r>
              <a:rPr lang="en-GB" sz="1400" b="1" dirty="0">
                <a:solidFill>
                  <a:schemeClr val="accent1"/>
                </a:solidFill>
                <a:latin typeface="Century Gothic" panose="020B0502020202020204" pitchFamily="34" charset="0"/>
              </a:rPr>
              <a:t>ADOPTION</a:t>
            </a:r>
          </a:p>
          <a:p>
            <a:pPr algn="ctr">
              <a:spcBef>
                <a:spcPts val="600"/>
              </a:spcBef>
            </a:pPr>
            <a:r>
              <a:rPr lang="en-GB" sz="1200" dirty="0">
                <a:solidFill>
                  <a:schemeClr val="accent4">
                    <a:lumMod val="50000"/>
                  </a:schemeClr>
                </a:solidFill>
                <a:latin typeface="Century Gothic" panose="020B0502020202020204" pitchFamily="34" charset="0"/>
              </a:rPr>
              <a:t>e.g. scheduled updates of clinical guidelines</a:t>
            </a:r>
          </a:p>
        </p:txBody>
      </p:sp>
      <p:sp>
        <p:nvSpPr>
          <p:cNvPr id="4" name="TextBox 3">
            <a:extLst>
              <a:ext uri="{FF2B5EF4-FFF2-40B4-BE49-F238E27FC236}">
                <a16:creationId xmlns:a16="http://schemas.microsoft.com/office/drawing/2014/main" id="{3E85F5A9-EDE7-2538-DDBA-9EF224863B7C}"/>
              </a:ext>
            </a:extLst>
          </p:cNvPr>
          <p:cNvSpPr txBox="1"/>
          <p:nvPr/>
        </p:nvSpPr>
        <p:spPr>
          <a:xfrm>
            <a:off x="609600" y="5061384"/>
            <a:ext cx="11584570" cy="827323"/>
          </a:xfrm>
          <a:custGeom>
            <a:avLst/>
            <a:gdLst>
              <a:gd name="connsiteX0" fmla="*/ 0 w 12198096"/>
              <a:gd name="connsiteY0" fmla="*/ 0 h 827323"/>
              <a:gd name="connsiteX1" fmla="*/ 0 w 12198096"/>
              <a:gd name="connsiteY1" fmla="*/ 0 h 827323"/>
              <a:gd name="connsiteX2" fmla="*/ 12198096 w 12198096"/>
              <a:gd name="connsiteY2" fmla="*/ 0 h 827323"/>
              <a:gd name="connsiteX3" fmla="*/ 12198096 w 12198096"/>
              <a:gd name="connsiteY3" fmla="*/ 0 h 827323"/>
              <a:gd name="connsiteX4" fmla="*/ 12198096 w 12198096"/>
              <a:gd name="connsiteY4" fmla="*/ 827323 h 827323"/>
              <a:gd name="connsiteX5" fmla="*/ 12198096 w 12198096"/>
              <a:gd name="connsiteY5" fmla="*/ 827323 h 827323"/>
              <a:gd name="connsiteX6" fmla="*/ 0 w 12198096"/>
              <a:gd name="connsiteY6" fmla="*/ 827323 h 827323"/>
              <a:gd name="connsiteX7" fmla="*/ 0 w 12198096"/>
              <a:gd name="connsiteY7" fmla="*/ 827323 h 827323"/>
              <a:gd name="connsiteX8" fmla="*/ 0 w 12198096"/>
              <a:gd name="connsiteY8" fmla="*/ 0 h 827323"/>
              <a:gd name="connsiteX0" fmla="*/ 581025 w 12198096"/>
              <a:gd name="connsiteY0" fmla="*/ 0 h 827323"/>
              <a:gd name="connsiteX1" fmla="*/ 0 w 12198096"/>
              <a:gd name="connsiteY1" fmla="*/ 0 h 827323"/>
              <a:gd name="connsiteX2" fmla="*/ 12198096 w 12198096"/>
              <a:gd name="connsiteY2" fmla="*/ 0 h 827323"/>
              <a:gd name="connsiteX3" fmla="*/ 12198096 w 12198096"/>
              <a:gd name="connsiteY3" fmla="*/ 0 h 827323"/>
              <a:gd name="connsiteX4" fmla="*/ 12198096 w 12198096"/>
              <a:gd name="connsiteY4" fmla="*/ 827323 h 827323"/>
              <a:gd name="connsiteX5" fmla="*/ 12198096 w 12198096"/>
              <a:gd name="connsiteY5" fmla="*/ 827323 h 827323"/>
              <a:gd name="connsiteX6" fmla="*/ 0 w 12198096"/>
              <a:gd name="connsiteY6" fmla="*/ 827323 h 827323"/>
              <a:gd name="connsiteX7" fmla="*/ 0 w 12198096"/>
              <a:gd name="connsiteY7" fmla="*/ 827323 h 827323"/>
              <a:gd name="connsiteX8" fmla="*/ 581025 w 12198096"/>
              <a:gd name="connsiteY8" fmla="*/ 0 h 82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8096" h="827323">
                <a:moveTo>
                  <a:pt x="581025" y="0"/>
                </a:moveTo>
                <a:lnTo>
                  <a:pt x="0" y="0"/>
                </a:lnTo>
                <a:lnTo>
                  <a:pt x="12198096" y="0"/>
                </a:lnTo>
                <a:lnTo>
                  <a:pt x="12198096" y="0"/>
                </a:lnTo>
                <a:lnTo>
                  <a:pt x="12198096" y="827323"/>
                </a:lnTo>
                <a:lnTo>
                  <a:pt x="12198096" y="827323"/>
                </a:lnTo>
                <a:lnTo>
                  <a:pt x="0" y="827323"/>
                </a:lnTo>
                <a:lnTo>
                  <a:pt x="0" y="827323"/>
                </a:lnTo>
                <a:lnTo>
                  <a:pt x="581025" y="0"/>
                </a:lnTo>
                <a:close/>
              </a:path>
            </a:pathLst>
          </a:custGeom>
          <a:solidFill>
            <a:schemeClr val="accent2"/>
          </a:solidFill>
          <a:ln>
            <a:noFill/>
          </a:ln>
        </p:spPr>
        <p:style>
          <a:lnRef idx="2">
            <a:schemeClr val="accent1"/>
          </a:lnRef>
          <a:fillRef idx="1">
            <a:schemeClr val="lt1"/>
          </a:fillRef>
          <a:effectRef idx="0">
            <a:schemeClr val="accent1"/>
          </a:effectRef>
          <a:fontRef idx="minor">
            <a:schemeClr val="dk1"/>
          </a:fontRef>
        </p:style>
        <p:txBody>
          <a:bodyPr wrap="square" lIns="1080000" tIns="91440" rIns="251999" bIns="91440" rtlCol="0" anchor="ctr" anchorCtr="0">
            <a:noAutofit/>
          </a:bodyPr>
          <a:lstStyle/>
          <a:p>
            <a:pPr defTabSz="457200">
              <a:defRPr/>
            </a:pPr>
            <a:r>
              <a:rPr lang="en-US" sz="1600" kern="600" spc="30" dirty="0">
                <a:solidFill>
                  <a:srgbClr val="000000"/>
                </a:solidFill>
                <a:latin typeface="Century Gothic" panose="020B0502020202020204" pitchFamily="34" charset="0"/>
              </a:rPr>
              <a:t>Plans should be based on an initial assessment of established needs of key internal as well as external stakeholders, and anticipated future requirements, based on the evolving ‘story’ for the product; gaining cross-functional input is an essential part of the process</a:t>
            </a:r>
          </a:p>
        </p:txBody>
      </p:sp>
    </p:spTree>
    <p:extLst>
      <p:ext uri="{BB962C8B-B14F-4D97-AF65-F5344CB8AC3E}">
        <p14:creationId xmlns:p14="http://schemas.microsoft.com/office/powerpoint/2010/main" val="824739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331FF-CFE8-4EE7-B6D9-18BB771B70DB}"/>
              </a:ext>
            </a:extLst>
          </p:cNvPr>
          <p:cNvSpPr>
            <a:spLocks noGrp="1"/>
          </p:cNvSpPr>
          <p:nvPr>
            <p:ph type="title"/>
          </p:nvPr>
        </p:nvSpPr>
        <p:spPr/>
        <p:txBody>
          <a:bodyPr/>
          <a:lstStyle/>
          <a:p>
            <a:r>
              <a:rPr lang="en-GB" sz="2400" dirty="0"/>
              <a:t>Flexibility in an evidence-generation plan is essential to maintain its relevance</a:t>
            </a:r>
          </a:p>
        </p:txBody>
      </p:sp>
      <p:sp>
        <p:nvSpPr>
          <p:cNvPr id="3" name="Content Placeholder 2">
            <a:extLst>
              <a:ext uri="{FF2B5EF4-FFF2-40B4-BE49-F238E27FC236}">
                <a16:creationId xmlns:a16="http://schemas.microsoft.com/office/drawing/2014/main" id="{6394B3EF-7776-4689-AD16-28A87DE944A3}"/>
              </a:ext>
            </a:extLst>
          </p:cNvPr>
          <p:cNvSpPr>
            <a:spLocks noGrp="1"/>
          </p:cNvSpPr>
          <p:nvPr>
            <p:ph idx="1"/>
          </p:nvPr>
        </p:nvSpPr>
        <p:spPr>
          <a:xfrm>
            <a:off x="609601" y="1968759"/>
            <a:ext cx="7209452" cy="4226226"/>
          </a:xfrm>
        </p:spPr>
        <p:txBody>
          <a:bodyPr/>
          <a:lstStyle/>
          <a:p>
            <a:pPr>
              <a:spcBef>
                <a:spcPts val="600"/>
              </a:spcBef>
              <a:spcAft>
                <a:spcPts val="0"/>
              </a:spcAft>
            </a:pPr>
            <a:r>
              <a:rPr lang="en-GB" sz="1600" dirty="0">
                <a:cs typeface="Calibri" panose="020F0502020204030204" pitchFamily="34" charset="0"/>
              </a:rPr>
              <a:t>While many needs can be predicted, situations can change, sometimes rapidly, and </a:t>
            </a:r>
            <a:r>
              <a:rPr lang="en-GB" sz="1600" b="1" dirty="0">
                <a:cs typeface="Calibri" panose="020F0502020204030204" pitchFamily="34" charset="0"/>
              </a:rPr>
              <a:t>plans should not be viewed as fixed </a:t>
            </a:r>
            <a:r>
              <a:rPr lang="en-GB" sz="1600" dirty="0">
                <a:cs typeface="Calibri" panose="020F0502020204030204" pitchFamily="34" charset="0"/>
              </a:rPr>
              <a:t>and simply requiring implementation</a:t>
            </a:r>
          </a:p>
          <a:p>
            <a:pPr>
              <a:spcBef>
                <a:spcPts val="600"/>
              </a:spcBef>
              <a:spcAft>
                <a:spcPts val="0"/>
              </a:spcAft>
            </a:pPr>
            <a:r>
              <a:rPr lang="en-GB" sz="1600" dirty="0">
                <a:cs typeface="Calibri" panose="020F0502020204030204" pitchFamily="34" charset="0"/>
              </a:rPr>
              <a:t>Beyond evolving external factors, </a:t>
            </a:r>
            <a:r>
              <a:rPr lang="en-GB" sz="1600" b="1" dirty="0">
                <a:cs typeface="Calibri" panose="020F0502020204030204" pitchFamily="34" charset="0"/>
              </a:rPr>
              <a:t>ongoing tracking of the impact and value</a:t>
            </a:r>
            <a:r>
              <a:rPr lang="en-GB" sz="1600" dirty="0">
                <a:cs typeface="Calibri" panose="020F0502020204030204" pitchFamily="34" charset="0"/>
              </a:rPr>
              <a:t> of newly-generated evidence may also highlight areas where a refinement in approach is needed, either in terms of the data itself or the format of dissemination</a:t>
            </a:r>
          </a:p>
          <a:p>
            <a:pPr>
              <a:spcBef>
                <a:spcPts val="600"/>
              </a:spcBef>
              <a:spcAft>
                <a:spcPts val="0"/>
              </a:spcAft>
            </a:pPr>
            <a:r>
              <a:rPr lang="en-GB" sz="1600" b="1" dirty="0">
                <a:cs typeface="Calibri" panose="020F0502020204030204" pitchFamily="34" charset="0"/>
              </a:rPr>
              <a:t>Ongoing monitoring of community insights and changing clinical and environmental situations</a:t>
            </a:r>
            <a:r>
              <a:rPr lang="en-GB" sz="1600" dirty="0">
                <a:cs typeface="Calibri" panose="020F0502020204030204" pitchFamily="34" charset="0"/>
              </a:rPr>
              <a:t>, e.g. changing pressures from policy makers, will allow identification of any new needs and required reprioritisation of activities </a:t>
            </a:r>
          </a:p>
          <a:p>
            <a:pPr>
              <a:spcBef>
                <a:spcPts val="600"/>
              </a:spcBef>
              <a:spcAft>
                <a:spcPts val="0"/>
              </a:spcAft>
            </a:pPr>
            <a:r>
              <a:rPr lang="en-GB" sz="1600" dirty="0">
                <a:cs typeface="Calibri" panose="020F0502020204030204" pitchFamily="34" charset="0"/>
              </a:rPr>
              <a:t>The </a:t>
            </a:r>
            <a:r>
              <a:rPr lang="en-GB" sz="1600" b="1" dirty="0">
                <a:cs typeface="Calibri" panose="020F0502020204030204" pitchFamily="34" charset="0"/>
              </a:rPr>
              <a:t>validity and relevance of plans should be reviewed on </a:t>
            </a:r>
            <a:br>
              <a:rPr lang="en-GB" sz="1600" b="1" dirty="0">
                <a:cs typeface="Calibri" panose="020F0502020204030204" pitchFamily="34" charset="0"/>
              </a:rPr>
            </a:br>
            <a:r>
              <a:rPr lang="en-GB" sz="1600" b="1" dirty="0">
                <a:cs typeface="Calibri" panose="020F0502020204030204" pitchFamily="34" charset="0"/>
              </a:rPr>
              <a:t>a regular basis</a:t>
            </a:r>
            <a:r>
              <a:rPr lang="en-GB" sz="1600" dirty="0">
                <a:cs typeface="Calibri" panose="020F0502020204030204" pitchFamily="34" charset="0"/>
              </a:rPr>
              <a:t>, and as new insights from across internal and external stakeholders are received, to ensure they remain strategically aligned</a:t>
            </a:r>
          </a:p>
        </p:txBody>
      </p:sp>
      <p:sp>
        <p:nvSpPr>
          <p:cNvPr id="4" name="Rectangle 3">
            <a:extLst>
              <a:ext uri="{FF2B5EF4-FFF2-40B4-BE49-F238E27FC236}">
                <a16:creationId xmlns:a16="http://schemas.microsoft.com/office/drawing/2014/main" id="{D4B9B072-21EE-41E2-B4A7-1B71C426BCB4}"/>
              </a:ext>
            </a:extLst>
          </p:cNvPr>
          <p:cNvSpPr/>
          <p:nvPr/>
        </p:nvSpPr>
        <p:spPr>
          <a:xfrm>
            <a:off x="7981406" y="2768393"/>
            <a:ext cx="3600993" cy="2012613"/>
          </a:xfrm>
          <a:prstGeom prst="rect">
            <a:avLst/>
          </a:prstGeom>
          <a:solidFill>
            <a:schemeClr val="accent1"/>
          </a:solidFill>
          <a:ln w="19050">
            <a:noFill/>
          </a:ln>
          <a:effectLst/>
        </p:spPr>
        <p:style>
          <a:lnRef idx="1">
            <a:schemeClr val="accent1"/>
          </a:lnRef>
          <a:fillRef idx="3">
            <a:schemeClr val="accent1"/>
          </a:fillRef>
          <a:effectRef idx="2">
            <a:schemeClr val="accent1"/>
          </a:effectRef>
          <a:fontRef idx="minor">
            <a:schemeClr val="lt1"/>
          </a:fontRef>
        </p:style>
        <p:txBody>
          <a:bodyPr lIns="144000" rIns="144000" rtlCol="0" anchor="ctr"/>
          <a:lstStyle/>
          <a:p>
            <a:pPr algn="ctr"/>
            <a:r>
              <a:rPr lang="en-GB" sz="2000" dirty="0">
                <a:solidFill>
                  <a:schemeClr val="bg1"/>
                </a:solidFill>
                <a:latin typeface="Century Gothic" panose="020B0502020202020204" pitchFamily="34" charset="0"/>
                <a:cs typeface="Calibri" panose="020F0502020204030204" pitchFamily="34" charset="0"/>
              </a:rPr>
              <a:t>The success of an evidence-generation </a:t>
            </a:r>
            <a:br>
              <a:rPr lang="en-GB" sz="2000" dirty="0">
                <a:solidFill>
                  <a:schemeClr val="bg1"/>
                </a:solidFill>
                <a:latin typeface="Century Gothic" panose="020B0502020202020204" pitchFamily="34" charset="0"/>
                <a:cs typeface="Calibri" panose="020F0502020204030204" pitchFamily="34" charset="0"/>
              </a:rPr>
            </a:br>
            <a:r>
              <a:rPr lang="en-GB" sz="2000" dirty="0">
                <a:solidFill>
                  <a:schemeClr val="bg1"/>
                </a:solidFill>
                <a:latin typeface="Century Gothic" panose="020B0502020202020204" pitchFamily="34" charset="0"/>
                <a:cs typeface="Calibri" panose="020F0502020204030204" pitchFamily="34" charset="0"/>
              </a:rPr>
              <a:t>plan is not the delivery itself, but in the outcomes it achieves</a:t>
            </a:r>
          </a:p>
        </p:txBody>
      </p:sp>
    </p:spTree>
    <p:extLst>
      <p:ext uri="{BB962C8B-B14F-4D97-AF65-F5344CB8AC3E}">
        <p14:creationId xmlns:p14="http://schemas.microsoft.com/office/powerpoint/2010/main" val="2185301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ED6B09B-B8A4-7749-FAAB-1F415EDC81E2}"/>
              </a:ext>
            </a:extLst>
          </p:cNvPr>
          <p:cNvGrpSpPr/>
          <p:nvPr/>
        </p:nvGrpSpPr>
        <p:grpSpPr>
          <a:xfrm>
            <a:off x="0" y="2512982"/>
            <a:ext cx="12192001" cy="2179052"/>
            <a:chOff x="0" y="2737093"/>
            <a:chExt cx="12192001" cy="2179052"/>
          </a:xfrm>
        </p:grpSpPr>
        <p:grpSp>
          <p:nvGrpSpPr>
            <p:cNvPr id="6" name="Group 5">
              <a:extLst>
                <a:ext uri="{FF2B5EF4-FFF2-40B4-BE49-F238E27FC236}">
                  <a16:creationId xmlns:a16="http://schemas.microsoft.com/office/drawing/2014/main" id="{3C5CABF7-FEB5-972E-0D3B-929CAB80D7CA}"/>
                </a:ext>
              </a:extLst>
            </p:cNvPr>
            <p:cNvGrpSpPr/>
            <p:nvPr/>
          </p:nvGrpSpPr>
          <p:grpSpPr>
            <a:xfrm>
              <a:off x="0" y="2737094"/>
              <a:ext cx="12192001" cy="2179051"/>
              <a:chOff x="-759137" y="2427325"/>
              <a:chExt cx="8230756" cy="1471066"/>
            </a:xfrm>
            <a:solidFill>
              <a:schemeClr val="accent2"/>
            </a:solidFill>
          </p:grpSpPr>
          <p:sp>
            <p:nvSpPr>
              <p:cNvPr id="15" name="Parallelogram 14">
                <a:extLst>
                  <a:ext uri="{FF2B5EF4-FFF2-40B4-BE49-F238E27FC236}">
                    <a16:creationId xmlns:a16="http://schemas.microsoft.com/office/drawing/2014/main" id="{4BAEA12E-EB7D-BD5D-997A-13A77227F665}"/>
                  </a:ext>
                </a:extLst>
              </p:cNvPr>
              <p:cNvSpPr/>
              <p:nvPr/>
            </p:nvSpPr>
            <p:spPr>
              <a:xfrm>
                <a:off x="-373582" y="2427325"/>
                <a:ext cx="2743200" cy="1471066"/>
              </a:xfrm>
              <a:prstGeom prst="parallelogram">
                <a:avLst>
                  <a:gd name="adj" fmla="val 51549"/>
                </a:avLst>
              </a:prstGeom>
              <a:solidFill>
                <a:schemeClr val="bg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rtlCol="0" anchor="t" anchorCtr="0">
                <a:noAutofit/>
              </a:bodyPr>
              <a:lstStyle/>
              <a:p>
                <a:pPr marL="0" indent="0" algn="ctr" defTabSz="1066800">
                  <a:lnSpc>
                    <a:spcPct val="90000"/>
                  </a:lnSpc>
                  <a:spcBef>
                    <a:spcPct val="0"/>
                  </a:spcBef>
                  <a:spcAft>
                    <a:spcPct val="35000"/>
                  </a:spcAft>
                  <a:buNone/>
                </a:pPr>
                <a:endParaRPr lang="en-US" sz="1200" kern="1200" dirty="0">
                  <a:solidFill>
                    <a:srgbClr val="747474"/>
                  </a:solidFill>
                  <a:latin typeface="Century Gothic" panose="020B0502020202020204" pitchFamily="34" charset="0"/>
                </a:endParaRPr>
              </a:p>
            </p:txBody>
          </p:sp>
          <p:sp>
            <p:nvSpPr>
              <p:cNvPr id="16" name="Parallelogram 15">
                <a:extLst>
                  <a:ext uri="{FF2B5EF4-FFF2-40B4-BE49-F238E27FC236}">
                    <a16:creationId xmlns:a16="http://schemas.microsoft.com/office/drawing/2014/main" id="{AE2F8093-CAF5-F0AA-1602-82EB348E0647}"/>
                  </a:ext>
                </a:extLst>
              </p:cNvPr>
              <p:cNvSpPr/>
              <p:nvPr/>
            </p:nvSpPr>
            <p:spPr>
              <a:xfrm>
                <a:off x="1713025" y="2427325"/>
                <a:ext cx="3296949" cy="1471066"/>
              </a:xfrm>
              <a:prstGeom prst="parallelogram">
                <a:avLst>
                  <a:gd name="adj" fmla="val 51549"/>
                </a:avLst>
              </a:prstGeom>
              <a:solidFill>
                <a:schemeClr val="bg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rtlCol="0" anchor="t" anchorCtr="0">
                <a:noAutofit/>
              </a:bodyPr>
              <a:lstStyle/>
              <a:p>
                <a:pPr marL="0" indent="0" algn="ctr" defTabSz="1066800">
                  <a:lnSpc>
                    <a:spcPct val="90000"/>
                  </a:lnSpc>
                  <a:spcBef>
                    <a:spcPct val="0"/>
                  </a:spcBef>
                  <a:spcAft>
                    <a:spcPct val="35000"/>
                  </a:spcAft>
                  <a:buNone/>
                </a:pPr>
                <a:endParaRPr lang="en-US" sz="1200" kern="1200" dirty="0">
                  <a:solidFill>
                    <a:srgbClr val="747474"/>
                  </a:solidFill>
                  <a:latin typeface="Century Gothic" panose="020B0502020202020204" pitchFamily="34" charset="0"/>
                </a:endParaRPr>
              </a:p>
            </p:txBody>
          </p:sp>
          <p:sp>
            <p:nvSpPr>
              <p:cNvPr id="17" name="Rectangle 16">
                <a:extLst>
                  <a:ext uri="{FF2B5EF4-FFF2-40B4-BE49-F238E27FC236}">
                    <a16:creationId xmlns:a16="http://schemas.microsoft.com/office/drawing/2014/main" id="{9797A4E0-3389-6CCE-998A-10B0EAED7A7D}"/>
                  </a:ext>
                </a:extLst>
              </p:cNvPr>
              <p:cNvSpPr/>
              <p:nvPr/>
            </p:nvSpPr>
            <p:spPr>
              <a:xfrm>
                <a:off x="-759137" y="2427325"/>
                <a:ext cx="1161027" cy="1471066"/>
              </a:xfrm>
              <a:prstGeom prst="rect">
                <a:avLst/>
              </a:prstGeom>
              <a:solidFill>
                <a:schemeClr val="bg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rtlCol="0" anchor="t" anchorCtr="0">
                <a:noAutofit/>
              </a:bodyPr>
              <a:lstStyle/>
              <a:p>
                <a:pPr marL="0" indent="0" algn="ctr" defTabSz="1066800">
                  <a:lnSpc>
                    <a:spcPct val="90000"/>
                  </a:lnSpc>
                  <a:spcBef>
                    <a:spcPct val="0"/>
                  </a:spcBef>
                  <a:spcAft>
                    <a:spcPct val="35000"/>
                  </a:spcAft>
                  <a:buNone/>
                </a:pPr>
                <a:endParaRPr lang="en-US" sz="1200" kern="1200" dirty="0">
                  <a:solidFill>
                    <a:srgbClr val="747474"/>
                  </a:solidFill>
                  <a:latin typeface="Century Gothic" panose="020B0502020202020204" pitchFamily="34" charset="0"/>
                </a:endParaRPr>
              </a:p>
            </p:txBody>
          </p:sp>
          <p:sp>
            <p:nvSpPr>
              <p:cNvPr id="18" name="Parallelogram 17">
                <a:extLst>
                  <a:ext uri="{FF2B5EF4-FFF2-40B4-BE49-F238E27FC236}">
                    <a16:creationId xmlns:a16="http://schemas.microsoft.com/office/drawing/2014/main" id="{C0BCD941-8817-D62F-6D83-A65444447547}"/>
                  </a:ext>
                </a:extLst>
              </p:cNvPr>
              <p:cNvSpPr/>
              <p:nvPr/>
            </p:nvSpPr>
            <p:spPr>
              <a:xfrm>
                <a:off x="4342864" y="2427325"/>
                <a:ext cx="2306356" cy="1471066"/>
              </a:xfrm>
              <a:prstGeom prst="parallelogram">
                <a:avLst>
                  <a:gd name="adj" fmla="val 51549"/>
                </a:avLst>
              </a:prstGeom>
              <a:solidFill>
                <a:schemeClr val="bg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rtlCol="0" anchor="t" anchorCtr="0">
                <a:noAutofit/>
              </a:bodyPr>
              <a:lstStyle/>
              <a:p>
                <a:pPr marL="0" indent="0" algn="ctr" defTabSz="1066800">
                  <a:lnSpc>
                    <a:spcPct val="90000"/>
                  </a:lnSpc>
                  <a:spcBef>
                    <a:spcPct val="0"/>
                  </a:spcBef>
                  <a:spcAft>
                    <a:spcPct val="35000"/>
                  </a:spcAft>
                  <a:buNone/>
                </a:pPr>
                <a:endParaRPr lang="en-US" sz="1200" kern="1200" dirty="0">
                  <a:solidFill>
                    <a:srgbClr val="747474"/>
                  </a:solidFill>
                  <a:latin typeface="Century Gothic" panose="020B0502020202020204" pitchFamily="34" charset="0"/>
                </a:endParaRPr>
              </a:p>
            </p:txBody>
          </p:sp>
          <p:sp>
            <p:nvSpPr>
              <p:cNvPr id="19" name="Rectangle 18">
                <a:extLst>
                  <a:ext uri="{FF2B5EF4-FFF2-40B4-BE49-F238E27FC236}">
                    <a16:creationId xmlns:a16="http://schemas.microsoft.com/office/drawing/2014/main" id="{CE01368B-ED46-1E7F-4EC6-B0251D4930DD}"/>
                  </a:ext>
                </a:extLst>
              </p:cNvPr>
              <p:cNvSpPr/>
              <p:nvPr/>
            </p:nvSpPr>
            <p:spPr>
              <a:xfrm>
                <a:off x="5612454" y="2427325"/>
                <a:ext cx="1859165" cy="1471066"/>
              </a:xfrm>
              <a:prstGeom prst="rect">
                <a:avLst/>
              </a:prstGeom>
              <a:solidFill>
                <a:schemeClr val="bg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rtlCol="0" anchor="t" anchorCtr="0">
                <a:noAutofit/>
              </a:bodyPr>
              <a:lstStyle/>
              <a:p>
                <a:pPr marL="0" indent="0" algn="ctr" defTabSz="1066800">
                  <a:lnSpc>
                    <a:spcPct val="90000"/>
                  </a:lnSpc>
                  <a:spcBef>
                    <a:spcPct val="0"/>
                  </a:spcBef>
                  <a:spcAft>
                    <a:spcPct val="35000"/>
                  </a:spcAft>
                  <a:buNone/>
                </a:pPr>
                <a:endParaRPr lang="en-US" sz="1200" kern="1200" dirty="0">
                  <a:solidFill>
                    <a:srgbClr val="747474"/>
                  </a:solidFill>
                  <a:latin typeface="Century Gothic" panose="020B0502020202020204" pitchFamily="34" charset="0"/>
                </a:endParaRPr>
              </a:p>
            </p:txBody>
          </p:sp>
        </p:grpSp>
        <p:sp>
          <p:nvSpPr>
            <p:cNvPr id="7" name="TextBox 6">
              <a:extLst>
                <a:ext uri="{FF2B5EF4-FFF2-40B4-BE49-F238E27FC236}">
                  <a16:creationId xmlns:a16="http://schemas.microsoft.com/office/drawing/2014/main" id="{DB1D85A5-D5AC-A1B7-8F0E-21C6601DD50B}"/>
                </a:ext>
              </a:extLst>
            </p:cNvPr>
            <p:cNvSpPr txBox="1"/>
            <p:nvPr/>
          </p:nvSpPr>
          <p:spPr>
            <a:xfrm>
              <a:off x="404654" y="2737094"/>
              <a:ext cx="3347586" cy="2179051"/>
            </a:xfrm>
            <a:prstGeom prst="rect">
              <a:avLst/>
            </a:prstGeom>
            <a:noFill/>
          </p:spPr>
          <p:txBody>
            <a:bodyPr wrap="square" anchor="ctr">
              <a:noAutofit/>
            </a:bodyPr>
            <a:lstStyle/>
            <a:p>
              <a:pPr algn="ctr"/>
              <a:r>
                <a:rPr lang="en-US" sz="1200" b="1" dirty="0">
                  <a:solidFill>
                    <a:schemeClr val="accent4">
                      <a:lumMod val="50000"/>
                    </a:schemeClr>
                  </a:solidFill>
                  <a:latin typeface="Century Gothic" panose="020B0502020202020204" pitchFamily="34" charset="0"/>
                  <a:cs typeface="Calibri" panose="020F0502020204030204" pitchFamily="34" charset="0"/>
                </a:rPr>
                <a:t>NEW REQUIREMENTS</a:t>
              </a:r>
            </a:p>
            <a:p>
              <a:pPr algn="ctr"/>
              <a:r>
                <a:rPr lang="en-US" sz="1200" dirty="0">
                  <a:solidFill>
                    <a:schemeClr val="accent4">
                      <a:lumMod val="50000"/>
                    </a:schemeClr>
                  </a:solidFill>
                  <a:latin typeface="Century Gothic" panose="020B0502020202020204" pitchFamily="34" charset="0"/>
                  <a:cs typeface="Calibri" panose="020F0502020204030204" pitchFamily="34" charset="0"/>
                </a:rPr>
                <a:t>With evolving knowledge of classes of therapies and devices, and the diseases they are used in, additional questions or requirements regarding the safety and optimal use of products from regulators, and guideline and formulary committees, may require further data or wider evidence generation at a local, regional or global level</a:t>
              </a:r>
            </a:p>
          </p:txBody>
        </p:sp>
        <p:sp>
          <p:nvSpPr>
            <p:cNvPr id="13" name="TextBox 12">
              <a:extLst>
                <a:ext uri="{FF2B5EF4-FFF2-40B4-BE49-F238E27FC236}">
                  <a16:creationId xmlns:a16="http://schemas.microsoft.com/office/drawing/2014/main" id="{8AE9ACE1-1136-7B9F-EFAD-873BE415CCEA}"/>
                </a:ext>
              </a:extLst>
            </p:cNvPr>
            <p:cNvSpPr txBox="1"/>
            <p:nvPr/>
          </p:nvSpPr>
          <p:spPr>
            <a:xfrm>
              <a:off x="4665979" y="2737093"/>
              <a:ext cx="3029294" cy="2179051"/>
            </a:xfrm>
            <a:prstGeom prst="rect">
              <a:avLst/>
            </a:prstGeom>
            <a:noFill/>
          </p:spPr>
          <p:txBody>
            <a:bodyPr wrap="square" anchor="ctr">
              <a:noAutofit/>
            </a:bodyPr>
            <a:lstStyle/>
            <a:p>
              <a:pPr algn="ctr"/>
              <a:r>
                <a:rPr lang="en-US" sz="1200" b="1" dirty="0">
                  <a:solidFill>
                    <a:schemeClr val="accent4">
                      <a:lumMod val="50000"/>
                    </a:schemeClr>
                  </a:solidFill>
                  <a:latin typeface="Century Gothic" panose="020B0502020202020204" pitchFamily="34" charset="0"/>
                  <a:cs typeface="Calibri" panose="020F0502020204030204" pitchFamily="34" charset="0"/>
                </a:rPr>
                <a:t>NEW PARTNERSHIPS</a:t>
              </a:r>
              <a:endParaRPr lang="en-US" sz="1200" dirty="0">
                <a:solidFill>
                  <a:schemeClr val="accent4">
                    <a:lumMod val="50000"/>
                  </a:schemeClr>
                </a:solidFill>
                <a:latin typeface="Century Gothic" panose="020B0502020202020204" pitchFamily="34" charset="0"/>
                <a:cs typeface="Calibri" panose="020F0502020204030204" pitchFamily="34" charset="0"/>
              </a:endParaRPr>
            </a:p>
            <a:p>
              <a:pPr algn="ctr"/>
              <a:r>
                <a:rPr lang="en-US" sz="1200" dirty="0">
                  <a:solidFill>
                    <a:schemeClr val="accent4">
                      <a:lumMod val="50000"/>
                    </a:schemeClr>
                  </a:solidFill>
                  <a:latin typeface="Century Gothic" panose="020B0502020202020204" pitchFamily="34" charset="0"/>
                  <a:cs typeface="Calibri" panose="020F0502020204030204" pitchFamily="34" charset="0"/>
                </a:rPr>
                <a:t>Extensions or establishment of new relationships, e.g. with independent registries and with patient groups, may lead to access to new real world data sets or opportunities to generate evidence, including patient surveys</a:t>
              </a:r>
            </a:p>
          </p:txBody>
        </p:sp>
        <p:sp>
          <p:nvSpPr>
            <p:cNvPr id="14" name="TextBox 13">
              <a:extLst>
                <a:ext uri="{FF2B5EF4-FFF2-40B4-BE49-F238E27FC236}">
                  <a16:creationId xmlns:a16="http://schemas.microsoft.com/office/drawing/2014/main" id="{D14D3FB7-404F-9F1C-27D2-11CEF2F1A4D5}"/>
                </a:ext>
              </a:extLst>
            </p:cNvPr>
            <p:cNvSpPr txBox="1"/>
            <p:nvPr/>
          </p:nvSpPr>
          <p:spPr>
            <a:xfrm>
              <a:off x="8511600" y="2737095"/>
              <a:ext cx="3313833" cy="2179049"/>
            </a:xfrm>
            <a:prstGeom prst="rect">
              <a:avLst/>
            </a:prstGeom>
            <a:noFill/>
          </p:spPr>
          <p:txBody>
            <a:bodyPr wrap="square" anchor="ctr">
              <a:noAutofit/>
            </a:bodyPr>
            <a:lstStyle/>
            <a:p>
              <a:pPr algn="ctr"/>
              <a:r>
                <a:rPr lang="en-US" sz="1200" b="1" dirty="0">
                  <a:solidFill>
                    <a:schemeClr val="accent4">
                      <a:lumMod val="50000"/>
                    </a:schemeClr>
                  </a:solidFill>
                  <a:latin typeface="Century Gothic" panose="020B0502020202020204" pitchFamily="34" charset="0"/>
                  <a:cs typeface="Calibri" panose="020F0502020204030204" pitchFamily="34" charset="0"/>
                </a:rPr>
                <a:t>NEW NEEDS</a:t>
              </a:r>
            </a:p>
            <a:p>
              <a:pPr algn="ctr"/>
              <a:r>
                <a:rPr lang="en-US" sz="1200" dirty="0">
                  <a:solidFill>
                    <a:schemeClr val="accent4">
                      <a:lumMod val="50000"/>
                    </a:schemeClr>
                  </a:solidFill>
                  <a:latin typeface="Century Gothic" panose="020B0502020202020204" pitchFamily="34" charset="0"/>
                  <a:cs typeface="Calibri" panose="020F0502020204030204" pitchFamily="34" charset="0"/>
                </a:rPr>
                <a:t>As therapies become more established across primary stakeholders, there may be interest in broadening use or communications to other specialties or disciplines, for which more tailored evidence is needed to optimize their understanding or application of the product within a new setting</a:t>
              </a:r>
            </a:p>
          </p:txBody>
        </p:sp>
      </p:grpSp>
      <p:sp>
        <p:nvSpPr>
          <p:cNvPr id="2" name="Title 1">
            <a:extLst>
              <a:ext uri="{FF2B5EF4-FFF2-40B4-BE49-F238E27FC236}">
                <a16:creationId xmlns:a16="http://schemas.microsoft.com/office/drawing/2014/main" id="{A49F0102-D7B3-4714-9728-A3449114E262}"/>
              </a:ext>
            </a:extLst>
          </p:cNvPr>
          <p:cNvSpPr>
            <a:spLocks noGrp="1"/>
          </p:cNvSpPr>
          <p:nvPr>
            <p:ph type="title"/>
          </p:nvPr>
        </p:nvSpPr>
        <p:spPr>
          <a:xfrm>
            <a:off x="596348" y="0"/>
            <a:ext cx="9620672" cy="1399830"/>
          </a:xfrm>
        </p:spPr>
        <p:txBody>
          <a:bodyPr/>
          <a:lstStyle/>
          <a:p>
            <a:r>
              <a:rPr lang="en-GB" sz="2400" dirty="0">
                <a:latin typeface="+mj-lt"/>
              </a:rPr>
              <a:t>Plans should accommodate the changing need for evidence, based on increased experience and evolving internal strategies</a:t>
            </a:r>
          </a:p>
        </p:txBody>
      </p:sp>
      <p:sp>
        <p:nvSpPr>
          <p:cNvPr id="3" name="Content Placeholder 2">
            <a:extLst>
              <a:ext uri="{FF2B5EF4-FFF2-40B4-BE49-F238E27FC236}">
                <a16:creationId xmlns:a16="http://schemas.microsoft.com/office/drawing/2014/main" id="{26338D0A-8783-49F1-B80A-6AA6ECCDB561}"/>
              </a:ext>
            </a:extLst>
          </p:cNvPr>
          <p:cNvSpPr>
            <a:spLocks noGrp="1"/>
          </p:cNvSpPr>
          <p:nvPr>
            <p:ph idx="1"/>
          </p:nvPr>
        </p:nvSpPr>
        <p:spPr>
          <a:xfrm>
            <a:off x="596348" y="1733444"/>
            <a:ext cx="10866309" cy="779538"/>
          </a:xfrm>
        </p:spPr>
        <p:txBody>
          <a:bodyPr/>
          <a:lstStyle/>
          <a:p>
            <a:pPr marL="0" marR="0" lvl="0" indent="0" algn="ctr" defTabSz="457200" rtl="0" eaLnBrk="1" fontAlgn="base" latinLnBrk="0" hangingPunct="1">
              <a:lnSpc>
                <a:spcPct val="100000"/>
              </a:lnSpc>
              <a:spcBef>
                <a:spcPts val="600"/>
              </a:spcBef>
              <a:spcAft>
                <a:spcPts val="1200"/>
              </a:spcAft>
              <a:buClrTx/>
              <a:buSzTx/>
              <a:buNone/>
              <a:tabLst/>
              <a:defRPr/>
            </a:pPr>
            <a:r>
              <a:rPr kumimoji="0" lang="en-GB" sz="1600" b="1" u="none" strike="noStrike" kern="1200" cap="none" spc="0" normalizeH="0" baseline="0" noProof="0" dirty="0">
                <a:ln>
                  <a:noFill/>
                </a:ln>
                <a:solidFill>
                  <a:schemeClr val="accent1"/>
                </a:solidFill>
                <a:effectLst/>
                <a:uLnTx/>
                <a:uFillTx/>
                <a:cs typeface="Calibri" panose="020F0502020204030204" pitchFamily="34" charset="0"/>
              </a:rPr>
              <a:t>Increased exposure to a therapy or device, as well as identification of new audiences or stakeholders, may further expand the need for information and support</a:t>
            </a:r>
            <a:endParaRPr lang="en-GB" sz="1600" b="1" dirty="0">
              <a:solidFill>
                <a:schemeClr val="accent1"/>
              </a:solidFill>
              <a:cs typeface="Calibri" panose="020F0502020204030204" pitchFamily="34" charset="0"/>
            </a:endParaRPr>
          </a:p>
        </p:txBody>
      </p:sp>
      <p:sp>
        <p:nvSpPr>
          <p:cNvPr id="4" name="TextBox 3">
            <a:extLst>
              <a:ext uri="{FF2B5EF4-FFF2-40B4-BE49-F238E27FC236}">
                <a16:creationId xmlns:a16="http://schemas.microsoft.com/office/drawing/2014/main" id="{2DF3F612-5A4E-CEF7-26FB-D509569BCCD4}"/>
              </a:ext>
            </a:extLst>
          </p:cNvPr>
          <p:cNvSpPr txBox="1"/>
          <p:nvPr/>
        </p:nvSpPr>
        <p:spPr>
          <a:xfrm>
            <a:off x="1162050" y="5074942"/>
            <a:ext cx="11032120" cy="827323"/>
          </a:xfrm>
          <a:custGeom>
            <a:avLst/>
            <a:gdLst>
              <a:gd name="connsiteX0" fmla="*/ 0 w 12198096"/>
              <a:gd name="connsiteY0" fmla="*/ 0 h 827323"/>
              <a:gd name="connsiteX1" fmla="*/ 0 w 12198096"/>
              <a:gd name="connsiteY1" fmla="*/ 0 h 827323"/>
              <a:gd name="connsiteX2" fmla="*/ 12198096 w 12198096"/>
              <a:gd name="connsiteY2" fmla="*/ 0 h 827323"/>
              <a:gd name="connsiteX3" fmla="*/ 12198096 w 12198096"/>
              <a:gd name="connsiteY3" fmla="*/ 0 h 827323"/>
              <a:gd name="connsiteX4" fmla="*/ 12198096 w 12198096"/>
              <a:gd name="connsiteY4" fmla="*/ 827323 h 827323"/>
              <a:gd name="connsiteX5" fmla="*/ 12198096 w 12198096"/>
              <a:gd name="connsiteY5" fmla="*/ 827323 h 827323"/>
              <a:gd name="connsiteX6" fmla="*/ 0 w 12198096"/>
              <a:gd name="connsiteY6" fmla="*/ 827323 h 827323"/>
              <a:gd name="connsiteX7" fmla="*/ 0 w 12198096"/>
              <a:gd name="connsiteY7" fmla="*/ 827323 h 827323"/>
              <a:gd name="connsiteX8" fmla="*/ 0 w 12198096"/>
              <a:gd name="connsiteY8" fmla="*/ 0 h 827323"/>
              <a:gd name="connsiteX0" fmla="*/ 581025 w 12198096"/>
              <a:gd name="connsiteY0" fmla="*/ 0 h 827323"/>
              <a:gd name="connsiteX1" fmla="*/ 0 w 12198096"/>
              <a:gd name="connsiteY1" fmla="*/ 0 h 827323"/>
              <a:gd name="connsiteX2" fmla="*/ 12198096 w 12198096"/>
              <a:gd name="connsiteY2" fmla="*/ 0 h 827323"/>
              <a:gd name="connsiteX3" fmla="*/ 12198096 w 12198096"/>
              <a:gd name="connsiteY3" fmla="*/ 0 h 827323"/>
              <a:gd name="connsiteX4" fmla="*/ 12198096 w 12198096"/>
              <a:gd name="connsiteY4" fmla="*/ 827323 h 827323"/>
              <a:gd name="connsiteX5" fmla="*/ 12198096 w 12198096"/>
              <a:gd name="connsiteY5" fmla="*/ 827323 h 827323"/>
              <a:gd name="connsiteX6" fmla="*/ 0 w 12198096"/>
              <a:gd name="connsiteY6" fmla="*/ 827323 h 827323"/>
              <a:gd name="connsiteX7" fmla="*/ 0 w 12198096"/>
              <a:gd name="connsiteY7" fmla="*/ 827323 h 827323"/>
              <a:gd name="connsiteX8" fmla="*/ 581025 w 12198096"/>
              <a:gd name="connsiteY8" fmla="*/ 0 h 82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8096" h="827323">
                <a:moveTo>
                  <a:pt x="581025" y="0"/>
                </a:moveTo>
                <a:lnTo>
                  <a:pt x="0" y="0"/>
                </a:lnTo>
                <a:lnTo>
                  <a:pt x="12198096" y="0"/>
                </a:lnTo>
                <a:lnTo>
                  <a:pt x="12198096" y="0"/>
                </a:lnTo>
                <a:lnTo>
                  <a:pt x="12198096" y="827323"/>
                </a:lnTo>
                <a:lnTo>
                  <a:pt x="12198096" y="827323"/>
                </a:lnTo>
                <a:lnTo>
                  <a:pt x="0" y="827323"/>
                </a:lnTo>
                <a:lnTo>
                  <a:pt x="0" y="827323"/>
                </a:lnTo>
                <a:lnTo>
                  <a:pt x="581025" y="0"/>
                </a:lnTo>
                <a:close/>
              </a:path>
            </a:pathLst>
          </a:custGeom>
          <a:solidFill>
            <a:schemeClr val="accent1"/>
          </a:solidFill>
          <a:ln>
            <a:noFill/>
          </a:ln>
        </p:spPr>
        <p:style>
          <a:lnRef idx="2">
            <a:schemeClr val="accent1"/>
          </a:lnRef>
          <a:fillRef idx="1">
            <a:schemeClr val="lt1"/>
          </a:fillRef>
          <a:effectRef idx="0">
            <a:schemeClr val="accent1"/>
          </a:effectRef>
          <a:fontRef idx="minor">
            <a:schemeClr val="dk1"/>
          </a:fontRef>
        </p:style>
        <p:txBody>
          <a:bodyPr wrap="square" lIns="1080000" tIns="91440" rIns="91440" bIns="91440" rtlCol="0" anchor="ctr" anchorCtr="0">
            <a:noAutofit/>
          </a:bodyPr>
          <a:lstStyle/>
          <a:p>
            <a:pPr defTabSz="457200">
              <a:defRPr/>
            </a:pPr>
            <a:r>
              <a:rPr lang="en-US" sz="1600" kern="600" spc="30" dirty="0">
                <a:solidFill>
                  <a:schemeClr val="bg1"/>
                </a:solidFill>
                <a:latin typeface="Century Gothic" panose="020B0502020202020204" pitchFamily="34" charset="0"/>
              </a:rPr>
              <a:t>Adaptations to approved plans should be made in a timely fashion, with revisions communicated to internal and external stakeholders to manage expectations</a:t>
            </a:r>
          </a:p>
        </p:txBody>
      </p:sp>
    </p:spTree>
    <p:extLst>
      <p:ext uri="{BB962C8B-B14F-4D97-AF65-F5344CB8AC3E}">
        <p14:creationId xmlns:p14="http://schemas.microsoft.com/office/powerpoint/2010/main" val="4146471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09083-DBEA-4097-9F6B-C10EBCFF9665}"/>
              </a:ext>
            </a:extLst>
          </p:cNvPr>
          <p:cNvSpPr>
            <a:spLocks noGrp="1"/>
          </p:cNvSpPr>
          <p:nvPr>
            <p:ph type="title"/>
          </p:nvPr>
        </p:nvSpPr>
        <p:spPr/>
        <p:txBody>
          <a:bodyPr/>
          <a:lstStyle/>
          <a:p>
            <a:r>
              <a:rPr lang="en-GB" sz="2400" dirty="0"/>
              <a:t>Regular evaluation of plans in the context of the evolving external environment is crucial</a:t>
            </a:r>
          </a:p>
        </p:txBody>
      </p:sp>
      <p:sp>
        <p:nvSpPr>
          <p:cNvPr id="9" name="Rectangle: Rounded Corners 8">
            <a:extLst>
              <a:ext uri="{FF2B5EF4-FFF2-40B4-BE49-F238E27FC236}">
                <a16:creationId xmlns:a16="http://schemas.microsoft.com/office/drawing/2014/main" id="{DE48097D-8A8C-4535-B3FF-26C5E01E882B}"/>
              </a:ext>
            </a:extLst>
          </p:cNvPr>
          <p:cNvSpPr/>
          <p:nvPr/>
        </p:nvSpPr>
        <p:spPr>
          <a:xfrm>
            <a:off x="596348" y="2560320"/>
            <a:ext cx="2669365" cy="32004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72000" rIns="72000" rtlCol="0" anchor="t"/>
          <a:lstStyle/>
          <a:p>
            <a:pPr marL="136525" indent="-136525">
              <a:spcAft>
                <a:spcPts val="600"/>
              </a:spcAft>
              <a:buFont typeface="Arial" panose="020B0604020202020204" pitchFamily="34" charset="0"/>
              <a:buChar char="•"/>
            </a:pPr>
            <a:r>
              <a:rPr lang="en-GB" sz="1400" dirty="0">
                <a:solidFill>
                  <a:schemeClr val="accent4">
                    <a:lumMod val="50000"/>
                  </a:schemeClr>
                </a:solidFill>
                <a:latin typeface="Century Gothic" panose="020B0502020202020204" pitchFamily="34" charset="0"/>
                <a:cs typeface="Calibri" panose="020F0502020204030204" pitchFamily="34" charset="0"/>
              </a:rPr>
              <a:t>New mechanism of action or therapy that targets a broader or more specific population</a:t>
            </a:r>
          </a:p>
          <a:p>
            <a:pPr marL="136525" indent="-136525">
              <a:spcAft>
                <a:spcPts val="600"/>
              </a:spcAft>
              <a:buFont typeface="Arial" panose="020B0604020202020204" pitchFamily="34" charset="0"/>
              <a:buChar char="•"/>
            </a:pPr>
            <a:r>
              <a:rPr lang="en-GB" sz="1400" dirty="0">
                <a:solidFill>
                  <a:schemeClr val="accent4">
                    <a:lumMod val="50000"/>
                  </a:schemeClr>
                </a:solidFill>
                <a:latin typeface="Century Gothic" panose="020B0502020202020204" pitchFamily="34" charset="0"/>
                <a:cs typeface="Calibri" panose="020F0502020204030204" pitchFamily="34" charset="0"/>
              </a:rPr>
              <a:t>Clinical trial of an established therapy/device in a novel population</a:t>
            </a:r>
          </a:p>
          <a:p>
            <a:pPr marL="136525" indent="-136525">
              <a:spcAft>
                <a:spcPts val="600"/>
              </a:spcAft>
              <a:buFont typeface="Arial" panose="020B0604020202020204" pitchFamily="34" charset="0"/>
              <a:buChar char="•"/>
            </a:pPr>
            <a:r>
              <a:rPr lang="en-GB" sz="1400" dirty="0">
                <a:solidFill>
                  <a:schemeClr val="accent4">
                    <a:lumMod val="50000"/>
                  </a:schemeClr>
                </a:solidFill>
                <a:latin typeface="Century Gothic" panose="020B0502020202020204" pitchFamily="34" charset="0"/>
                <a:cs typeface="Calibri" panose="020F0502020204030204" pitchFamily="34" charset="0"/>
              </a:rPr>
              <a:t>Adverse event in a therapy or device with a similar MOA</a:t>
            </a:r>
          </a:p>
          <a:p>
            <a:pPr marL="136525" indent="-136525">
              <a:spcAft>
                <a:spcPts val="600"/>
              </a:spcAft>
              <a:buFont typeface="Arial" panose="020B0604020202020204" pitchFamily="34" charset="0"/>
              <a:buChar char="•"/>
            </a:pPr>
            <a:r>
              <a:rPr lang="en-GB" sz="1400" dirty="0">
                <a:solidFill>
                  <a:schemeClr val="accent4">
                    <a:lumMod val="50000"/>
                  </a:schemeClr>
                </a:solidFill>
                <a:latin typeface="Century Gothic" panose="020B0502020202020204" pitchFamily="34" charset="0"/>
                <a:cs typeface="Calibri" panose="020F0502020204030204" pitchFamily="34" charset="0"/>
              </a:rPr>
              <a:t>Product withdrawal</a:t>
            </a:r>
          </a:p>
        </p:txBody>
      </p:sp>
      <p:sp>
        <p:nvSpPr>
          <p:cNvPr id="8" name="TextBox 7">
            <a:extLst>
              <a:ext uri="{FF2B5EF4-FFF2-40B4-BE49-F238E27FC236}">
                <a16:creationId xmlns:a16="http://schemas.microsoft.com/office/drawing/2014/main" id="{4F1106E3-8CE8-4596-8A58-86AB551479D0}"/>
              </a:ext>
            </a:extLst>
          </p:cNvPr>
          <p:cNvSpPr txBox="1"/>
          <p:nvPr/>
        </p:nvSpPr>
        <p:spPr>
          <a:xfrm>
            <a:off x="637715" y="1947752"/>
            <a:ext cx="2263391" cy="523220"/>
          </a:xfrm>
          <a:prstGeom prst="rect">
            <a:avLst/>
          </a:prstGeom>
          <a:noFill/>
        </p:spPr>
        <p:txBody>
          <a:bodyPr wrap="square" rtlCol="0">
            <a:spAutoFit/>
          </a:bodyPr>
          <a:lstStyle/>
          <a:p>
            <a:pPr algn="ctr"/>
            <a:r>
              <a:rPr lang="en-GB" sz="1400" b="1" dirty="0">
                <a:solidFill>
                  <a:schemeClr val="accent2"/>
                </a:solidFill>
                <a:latin typeface="+mj-lt"/>
              </a:rPr>
              <a:t>COMPETITIVE LANDSCAPE</a:t>
            </a:r>
          </a:p>
        </p:txBody>
      </p:sp>
      <p:sp>
        <p:nvSpPr>
          <p:cNvPr id="3" name="Rectangle: Rounded Corners 8">
            <a:extLst>
              <a:ext uri="{FF2B5EF4-FFF2-40B4-BE49-F238E27FC236}">
                <a16:creationId xmlns:a16="http://schemas.microsoft.com/office/drawing/2014/main" id="{4867CED9-2B3A-94E4-6133-6E159A2B99E3}"/>
              </a:ext>
            </a:extLst>
          </p:cNvPr>
          <p:cNvSpPr/>
          <p:nvPr/>
        </p:nvSpPr>
        <p:spPr>
          <a:xfrm>
            <a:off x="3446229" y="2560320"/>
            <a:ext cx="2520000" cy="32004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72000" rIns="72000" rtlCol="0" anchor="t"/>
          <a:lstStyle/>
          <a:p>
            <a:pPr marL="136525" indent="-136525">
              <a:spcAft>
                <a:spcPts val="600"/>
              </a:spcAft>
              <a:buFont typeface="Arial" panose="020B0604020202020204" pitchFamily="34" charset="0"/>
              <a:buChar char="•"/>
            </a:pPr>
            <a:r>
              <a:rPr lang="en-GB" sz="1400" dirty="0">
                <a:solidFill>
                  <a:schemeClr val="accent4">
                    <a:lumMod val="50000"/>
                  </a:schemeClr>
                </a:solidFill>
                <a:latin typeface="Century Gothic" panose="020B0502020202020204" pitchFamily="34" charset="0"/>
                <a:cs typeface="Calibri" panose="020F0502020204030204" pitchFamily="34" charset="0"/>
              </a:rPr>
              <a:t>New screening modalities and policy updates, e.g. </a:t>
            </a:r>
            <a:r>
              <a:rPr lang="en-GB" sz="1400" dirty="0" err="1">
                <a:solidFill>
                  <a:schemeClr val="accent4">
                    <a:lumMod val="50000"/>
                  </a:schemeClr>
                </a:solidFill>
                <a:latin typeface="Century Gothic" panose="020B0502020202020204" pitchFamily="34" charset="0"/>
                <a:cs typeface="Calibri" panose="020F0502020204030204" pitchFamily="34" charset="0"/>
              </a:rPr>
              <a:t>newborn</a:t>
            </a:r>
            <a:r>
              <a:rPr lang="en-GB" sz="1400" dirty="0">
                <a:solidFill>
                  <a:schemeClr val="accent4">
                    <a:lumMod val="50000"/>
                  </a:schemeClr>
                </a:solidFill>
                <a:latin typeface="Century Gothic" panose="020B0502020202020204" pitchFamily="34" charset="0"/>
                <a:cs typeface="Calibri" panose="020F0502020204030204" pitchFamily="34" charset="0"/>
              </a:rPr>
              <a:t> screening</a:t>
            </a:r>
          </a:p>
          <a:p>
            <a:pPr marL="136525" indent="-136525">
              <a:spcAft>
                <a:spcPts val="600"/>
              </a:spcAft>
              <a:buFont typeface="Arial" panose="020B0604020202020204" pitchFamily="34" charset="0"/>
              <a:buChar char="•"/>
            </a:pPr>
            <a:r>
              <a:rPr lang="en-GB" sz="1400" dirty="0">
                <a:solidFill>
                  <a:schemeClr val="accent4">
                    <a:lumMod val="50000"/>
                  </a:schemeClr>
                </a:solidFill>
                <a:latin typeface="Century Gothic" panose="020B0502020202020204" pitchFamily="34" charset="0"/>
                <a:cs typeface="Calibri" panose="020F0502020204030204" pitchFamily="34" charset="0"/>
              </a:rPr>
              <a:t>Planned updates to guidelines</a:t>
            </a:r>
          </a:p>
          <a:p>
            <a:pPr marL="136525" indent="-136525">
              <a:spcAft>
                <a:spcPts val="600"/>
              </a:spcAft>
              <a:buFont typeface="Arial" panose="020B0604020202020204" pitchFamily="34" charset="0"/>
              <a:buChar char="•"/>
            </a:pPr>
            <a:r>
              <a:rPr lang="en-GB" sz="1400" dirty="0">
                <a:solidFill>
                  <a:schemeClr val="accent4">
                    <a:lumMod val="50000"/>
                  </a:schemeClr>
                </a:solidFill>
                <a:latin typeface="Century Gothic" panose="020B0502020202020204" pitchFamily="34" charset="0"/>
                <a:cs typeface="Calibri" panose="020F0502020204030204" pitchFamily="34" charset="0"/>
              </a:rPr>
              <a:t>HTA assessments</a:t>
            </a:r>
          </a:p>
          <a:p>
            <a:pPr marL="136525" indent="-136525">
              <a:spcAft>
                <a:spcPts val="600"/>
              </a:spcAft>
              <a:buFont typeface="Arial" panose="020B0604020202020204" pitchFamily="34" charset="0"/>
              <a:buChar char="•"/>
            </a:pPr>
            <a:r>
              <a:rPr lang="en-GB" sz="1400" dirty="0">
                <a:solidFill>
                  <a:schemeClr val="accent4">
                    <a:lumMod val="50000"/>
                  </a:schemeClr>
                </a:solidFill>
                <a:latin typeface="Century Gothic" panose="020B0502020202020204" pitchFamily="34" charset="0"/>
                <a:cs typeface="Calibri" panose="020F0502020204030204" pitchFamily="34" charset="0"/>
              </a:rPr>
              <a:t>Updates to ICD codes</a:t>
            </a:r>
          </a:p>
          <a:p>
            <a:pPr marL="136525" indent="-136525">
              <a:spcAft>
                <a:spcPts val="600"/>
              </a:spcAft>
              <a:buFont typeface="Arial" panose="020B0604020202020204" pitchFamily="34" charset="0"/>
              <a:buChar char="•"/>
            </a:pPr>
            <a:endParaRPr lang="en-GB" sz="1400" dirty="0">
              <a:solidFill>
                <a:schemeClr val="accent4">
                  <a:lumMod val="50000"/>
                </a:schemeClr>
              </a:solidFill>
              <a:latin typeface="Century Gothic" panose="020B0502020202020204" pitchFamily="34" charset="0"/>
              <a:cs typeface="Calibri" panose="020F0502020204030204" pitchFamily="34" charset="0"/>
            </a:endParaRPr>
          </a:p>
        </p:txBody>
      </p:sp>
      <p:sp>
        <p:nvSpPr>
          <p:cNvPr id="4" name="Rectangle: Rounded Corners 8">
            <a:extLst>
              <a:ext uri="{FF2B5EF4-FFF2-40B4-BE49-F238E27FC236}">
                <a16:creationId xmlns:a16="http://schemas.microsoft.com/office/drawing/2014/main" id="{348BE1A6-B98B-C3DD-C5B0-129634200B17}"/>
              </a:ext>
            </a:extLst>
          </p:cNvPr>
          <p:cNvSpPr/>
          <p:nvPr/>
        </p:nvSpPr>
        <p:spPr>
          <a:xfrm>
            <a:off x="6296109" y="2560320"/>
            <a:ext cx="2520000" cy="32004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72000" rIns="72000" rtlCol="0" anchor="t"/>
          <a:lstStyle/>
          <a:p>
            <a:pPr marL="136525" indent="-136525">
              <a:spcAft>
                <a:spcPts val="600"/>
              </a:spcAft>
              <a:buFont typeface="Arial" panose="020B0604020202020204" pitchFamily="34" charset="0"/>
              <a:buChar char="•"/>
            </a:pPr>
            <a:r>
              <a:rPr lang="en-GB" sz="1400" dirty="0">
                <a:solidFill>
                  <a:schemeClr val="accent4">
                    <a:lumMod val="50000"/>
                  </a:schemeClr>
                </a:solidFill>
                <a:latin typeface="Century Gothic" panose="020B0502020202020204" pitchFamily="34" charset="0"/>
                <a:cs typeface="Calibri" panose="020F0502020204030204" pitchFamily="34" charset="0"/>
              </a:rPr>
              <a:t>Introduction or adaptation of federal policies</a:t>
            </a:r>
          </a:p>
          <a:p>
            <a:pPr marL="136525" indent="-136525">
              <a:spcAft>
                <a:spcPts val="600"/>
              </a:spcAft>
              <a:buFont typeface="Arial" panose="020B0604020202020204" pitchFamily="34" charset="0"/>
              <a:buChar char="•"/>
            </a:pPr>
            <a:r>
              <a:rPr lang="en-GB" sz="1400" dirty="0">
                <a:solidFill>
                  <a:schemeClr val="accent4">
                    <a:lumMod val="50000"/>
                  </a:schemeClr>
                </a:solidFill>
                <a:latin typeface="Century Gothic" panose="020B0502020202020204" pitchFamily="34" charset="0"/>
                <a:cs typeface="Calibri" panose="020F0502020204030204" pitchFamily="34" charset="0"/>
              </a:rPr>
              <a:t>New standards on pricing evidence</a:t>
            </a:r>
          </a:p>
          <a:p>
            <a:pPr marL="136525" indent="-136525">
              <a:spcAft>
                <a:spcPts val="600"/>
              </a:spcAft>
              <a:buFont typeface="Arial" panose="020B0604020202020204" pitchFamily="34" charset="0"/>
              <a:buChar char="•"/>
            </a:pPr>
            <a:r>
              <a:rPr lang="en-GB" sz="1400" dirty="0">
                <a:solidFill>
                  <a:schemeClr val="accent4">
                    <a:lumMod val="50000"/>
                  </a:schemeClr>
                </a:solidFill>
                <a:latin typeface="Century Gothic" panose="020B0502020202020204" pitchFamily="34" charset="0"/>
                <a:cs typeface="Calibri" panose="020F0502020204030204" pitchFamily="34" charset="0"/>
              </a:rPr>
              <a:t>Introduction of new gatekeeping by policy makers</a:t>
            </a:r>
          </a:p>
        </p:txBody>
      </p:sp>
      <p:sp>
        <p:nvSpPr>
          <p:cNvPr id="21" name="Rectangle: Rounded Corners 8">
            <a:extLst>
              <a:ext uri="{FF2B5EF4-FFF2-40B4-BE49-F238E27FC236}">
                <a16:creationId xmlns:a16="http://schemas.microsoft.com/office/drawing/2014/main" id="{9B8F3FCD-E571-232B-7C32-71C7A797ABCE}"/>
              </a:ext>
            </a:extLst>
          </p:cNvPr>
          <p:cNvSpPr/>
          <p:nvPr/>
        </p:nvSpPr>
        <p:spPr>
          <a:xfrm>
            <a:off x="9145988" y="2560320"/>
            <a:ext cx="2520000" cy="32004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72000" rIns="72000" rtlCol="0" anchor="t"/>
          <a:lstStyle/>
          <a:p>
            <a:pPr marL="136525" indent="-136525">
              <a:spcAft>
                <a:spcPts val="600"/>
              </a:spcAft>
              <a:buFont typeface="Arial" panose="020B0604020202020204" pitchFamily="34" charset="0"/>
              <a:buChar char="•"/>
            </a:pPr>
            <a:r>
              <a:rPr lang="en-GB" sz="1400" dirty="0">
                <a:solidFill>
                  <a:schemeClr val="accent4">
                    <a:lumMod val="50000"/>
                  </a:schemeClr>
                </a:solidFill>
                <a:latin typeface="Century Gothic" panose="020B0502020202020204" pitchFamily="34" charset="0"/>
                <a:cs typeface="Calibri" panose="020F0502020204030204" pitchFamily="34" charset="0"/>
              </a:rPr>
              <a:t>External expert generates new data that addresses a gap identified by the organization, or conflicts with established thinking</a:t>
            </a:r>
          </a:p>
          <a:p>
            <a:pPr marL="136525" indent="-136525">
              <a:spcAft>
                <a:spcPts val="600"/>
              </a:spcAft>
              <a:buFont typeface="Arial" panose="020B0604020202020204" pitchFamily="34" charset="0"/>
              <a:buChar char="•"/>
            </a:pPr>
            <a:r>
              <a:rPr lang="en-GB" sz="1400" dirty="0">
                <a:solidFill>
                  <a:schemeClr val="accent4">
                    <a:lumMod val="50000"/>
                  </a:schemeClr>
                </a:solidFill>
                <a:latin typeface="Century Gothic" panose="020B0502020202020204" pitchFamily="34" charset="0"/>
                <a:cs typeface="Calibri" panose="020F0502020204030204" pitchFamily="34" charset="0"/>
              </a:rPr>
              <a:t>New needs or concerns are raised by patients or healthcare professionals following more extensive experience of a product</a:t>
            </a:r>
          </a:p>
        </p:txBody>
      </p:sp>
      <p:sp>
        <p:nvSpPr>
          <p:cNvPr id="22" name="TextBox 21">
            <a:extLst>
              <a:ext uri="{FF2B5EF4-FFF2-40B4-BE49-F238E27FC236}">
                <a16:creationId xmlns:a16="http://schemas.microsoft.com/office/drawing/2014/main" id="{FBA51EBD-4700-4569-A2EB-253491C294B9}"/>
              </a:ext>
            </a:extLst>
          </p:cNvPr>
          <p:cNvSpPr txBox="1"/>
          <p:nvPr/>
        </p:nvSpPr>
        <p:spPr>
          <a:xfrm>
            <a:off x="3446229" y="1947752"/>
            <a:ext cx="2263391" cy="523220"/>
          </a:xfrm>
          <a:prstGeom prst="rect">
            <a:avLst/>
          </a:prstGeom>
          <a:noFill/>
        </p:spPr>
        <p:txBody>
          <a:bodyPr wrap="square" rtlCol="0">
            <a:spAutoFit/>
          </a:bodyPr>
          <a:lstStyle/>
          <a:p>
            <a:pPr algn="ctr"/>
            <a:r>
              <a:rPr lang="en-GB" sz="1400" b="1" dirty="0">
                <a:solidFill>
                  <a:schemeClr val="accent2"/>
                </a:solidFill>
                <a:latin typeface="+mj-lt"/>
              </a:rPr>
              <a:t>STANDARDS &amp; GUIDELINES</a:t>
            </a:r>
          </a:p>
        </p:txBody>
      </p:sp>
      <p:sp>
        <p:nvSpPr>
          <p:cNvPr id="23" name="TextBox 22">
            <a:extLst>
              <a:ext uri="{FF2B5EF4-FFF2-40B4-BE49-F238E27FC236}">
                <a16:creationId xmlns:a16="http://schemas.microsoft.com/office/drawing/2014/main" id="{E213F2B8-6DCF-902B-D3A3-1019AE195E6B}"/>
              </a:ext>
            </a:extLst>
          </p:cNvPr>
          <p:cNvSpPr txBox="1"/>
          <p:nvPr/>
        </p:nvSpPr>
        <p:spPr>
          <a:xfrm>
            <a:off x="6293932" y="2055474"/>
            <a:ext cx="2263391" cy="307777"/>
          </a:xfrm>
          <a:prstGeom prst="rect">
            <a:avLst/>
          </a:prstGeom>
          <a:noFill/>
        </p:spPr>
        <p:txBody>
          <a:bodyPr wrap="square" rtlCol="0">
            <a:spAutoFit/>
          </a:bodyPr>
          <a:lstStyle/>
          <a:p>
            <a:pPr algn="ctr"/>
            <a:r>
              <a:rPr lang="en-GB" sz="1400" b="1" dirty="0">
                <a:solidFill>
                  <a:schemeClr val="accent2"/>
                </a:solidFill>
                <a:latin typeface="+mj-lt"/>
              </a:rPr>
              <a:t>POLICY ENVIRONMENT</a:t>
            </a:r>
          </a:p>
        </p:txBody>
      </p:sp>
      <p:sp>
        <p:nvSpPr>
          <p:cNvPr id="24" name="TextBox 23">
            <a:extLst>
              <a:ext uri="{FF2B5EF4-FFF2-40B4-BE49-F238E27FC236}">
                <a16:creationId xmlns:a16="http://schemas.microsoft.com/office/drawing/2014/main" id="{75228AFF-30C2-E946-A7B6-8C3C3ACEAE43}"/>
              </a:ext>
            </a:extLst>
          </p:cNvPr>
          <p:cNvSpPr txBox="1"/>
          <p:nvPr/>
        </p:nvSpPr>
        <p:spPr>
          <a:xfrm>
            <a:off x="9174292" y="1947752"/>
            <a:ext cx="2263391" cy="523220"/>
          </a:xfrm>
          <a:prstGeom prst="rect">
            <a:avLst/>
          </a:prstGeom>
          <a:noFill/>
        </p:spPr>
        <p:txBody>
          <a:bodyPr wrap="square" rtlCol="0">
            <a:spAutoFit/>
          </a:bodyPr>
          <a:lstStyle/>
          <a:p>
            <a:pPr algn="ctr"/>
            <a:r>
              <a:rPr lang="en-GB" sz="1400" b="1" dirty="0">
                <a:solidFill>
                  <a:schemeClr val="accent2"/>
                </a:solidFill>
                <a:latin typeface="+mj-lt"/>
              </a:rPr>
              <a:t>INDEPENDENT RESEARCH OR VIEWS</a:t>
            </a:r>
          </a:p>
        </p:txBody>
      </p:sp>
    </p:spTree>
    <p:extLst>
      <p:ext uri="{BB962C8B-B14F-4D97-AF65-F5344CB8AC3E}">
        <p14:creationId xmlns:p14="http://schemas.microsoft.com/office/powerpoint/2010/main" val="1916004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Arc 51">
            <a:extLst>
              <a:ext uri="{FF2B5EF4-FFF2-40B4-BE49-F238E27FC236}">
                <a16:creationId xmlns:a16="http://schemas.microsoft.com/office/drawing/2014/main" id="{E885C0CC-7975-C3D2-E89E-FDCE4984166F}"/>
              </a:ext>
            </a:extLst>
          </p:cNvPr>
          <p:cNvSpPr/>
          <p:nvPr/>
        </p:nvSpPr>
        <p:spPr>
          <a:xfrm>
            <a:off x="4118919" y="2016350"/>
            <a:ext cx="3960000" cy="3960000"/>
          </a:xfrm>
          <a:prstGeom prst="arc">
            <a:avLst>
              <a:gd name="adj1" fmla="val 4211164"/>
              <a:gd name="adj2" fmla="val 6715499"/>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53" name="Arc 52">
            <a:extLst>
              <a:ext uri="{FF2B5EF4-FFF2-40B4-BE49-F238E27FC236}">
                <a16:creationId xmlns:a16="http://schemas.microsoft.com/office/drawing/2014/main" id="{FE8B0842-55DD-84C2-C7DD-9B05E2829FDA}"/>
              </a:ext>
            </a:extLst>
          </p:cNvPr>
          <p:cNvSpPr/>
          <p:nvPr/>
        </p:nvSpPr>
        <p:spPr>
          <a:xfrm>
            <a:off x="4115998" y="2016350"/>
            <a:ext cx="3960000" cy="3960000"/>
          </a:xfrm>
          <a:prstGeom prst="arc">
            <a:avLst>
              <a:gd name="adj1" fmla="val 7858016"/>
              <a:gd name="adj2" fmla="val 10190406"/>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50" name="Arc 49">
            <a:extLst>
              <a:ext uri="{FF2B5EF4-FFF2-40B4-BE49-F238E27FC236}">
                <a16:creationId xmlns:a16="http://schemas.microsoft.com/office/drawing/2014/main" id="{290608A3-880C-24AB-569D-91E171E7258A}"/>
              </a:ext>
            </a:extLst>
          </p:cNvPr>
          <p:cNvSpPr/>
          <p:nvPr/>
        </p:nvSpPr>
        <p:spPr>
          <a:xfrm>
            <a:off x="4118974" y="2014833"/>
            <a:ext cx="3960000" cy="3960000"/>
          </a:xfrm>
          <a:prstGeom prst="arc">
            <a:avLst>
              <a:gd name="adj1" fmla="val 18552120"/>
              <a:gd name="adj2" fmla="val 21059480"/>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51" name="Arc 50">
            <a:extLst>
              <a:ext uri="{FF2B5EF4-FFF2-40B4-BE49-F238E27FC236}">
                <a16:creationId xmlns:a16="http://schemas.microsoft.com/office/drawing/2014/main" id="{8D8BC71E-DAC9-3C96-C40B-58BCBABB294C}"/>
              </a:ext>
            </a:extLst>
          </p:cNvPr>
          <p:cNvSpPr/>
          <p:nvPr/>
        </p:nvSpPr>
        <p:spPr>
          <a:xfrm>
            <a:off x="4118974" y="2016350"/>
            <a:ext cx="3960000" cy="3960000"/>
          </a:xfrm>
          <a:prstGeom prst="arc">
            <a:avLst>
              <a:gd name="adj1" fmla="val 624274"/>
              <a:gd name="adj2" fmla="val 3000913"/>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3" name="Arc 2">
            <a:extLst>
              <a:ext uri="{FF2B5EF4-FFF2-40B4-BE49-F238E27FC236}">
                <a16:creationId xmlns:a16="http://schemas.microsoft.com/office/drawing/2014/main" id="{BCDCB9D7-9578-BC04-080E-4CC43B1042B4}"/>
              </a:ext>
            </a:extLst>
          </p:cNvPr>
          <p:cNvSpPr/>
          <p:nvPr/>
        </p:nvSpPr>
        <p:spPr>
          <a:xfrm>
            <a:off x="4118974" y="2023771"/>
            <a:ext cx="3960000" cy="3960000"/>
          </a:xfrm>
          <a:prstGeom prst="arc">
            <a:avLst>
              <a:gd name="adj1" fmla="val 14952686"/>
              <a:gd name="adj2" fmla="val 17433138"/>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33" name="Oval 32">
            <a:extLst>
              <a:ext uri="{FF2B5EF4-FFF2-40B4-BE49-F238E27FC236}">
                <a16:creationId xmlns:a16="http://schemas.microsoft.com/office/drawing/2014/main" id="{7C77B892-CC54-58C2-F976-F131669E6437}"/>
              </a:ext>
            </a:extLst>
          </p:cNvPr>
          <p:cNvSpPr/>
          <p:nvPr/>
        </p:nvSpPr>
        <p:spPr>
          <a:xfrm>
            <a:off x="6708011" y="1954106"/>
            <a:ext cx="720000" cy="7200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8" name="Oval 47">
            <a:extLst>
              <a:ext uri="{FF2B5EF4-FFF2-40B4-BE49-F238E27FC236}">
                <a16:creationId xmlns:a16="http://schemas.microsoft.com/office/drawing/2014/main" id="{29EAD022-A05E-AC24-6162-ACC7C56CC557}"/>
              </a:ext>
            </a:extLst>
          </p:cNvPr>
          <p:cNvSpPr/>
          <p:nvPr/>
        </p:nvSpPr>
        <p:spPr>
          <a:xfrm>
            <a:off x="4772964" y="1981067"/>
            <a:ext cx="720000" cy="7200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54" name="Graphic 53" descr="Arrow circle">
            <a:extLst>
              <a:ext uri="{FF2B5EF4-FFF2-40B4-BE49-F238E27FC236}">
                <a16:creationId xmlns:a16="http://schemas.microsoft.com/office/drawing/2014/main" id="{11B7AB0F-8058-20CA-D917-B3204DD20B8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1138086">
            <a:off x="4147544" y="2276547"/>
            <a:ext cx="3654068" cy="3386427"/>
          </a:xfrm>
          <a:prstGeom prst="rect">
            <a:avLst/>
          </a:prstGeom>
        </p:spPr>
      </p:pic>
      <p:sp>
        <p:nvSpPr>
          <p:cNvPr id="2" name="Title 1">
            <a:extLst>
              <a:ext uri="{FF2B5EF4-FFF2-40B4-BE49-F238E27FC236}">
                <a16:creationId xmlns:a16="http://schemas.microsoft.com/office/drawing/2014/main" id="{FE5548BB-5911-1F93-39B8-665D39B94A3B}"/>
              </a:ext>
            </a:extLst>
          </p:cNvPr>
          <p:cNvSpPr>
            <a:spLocks noGrp="1"/>
          </p:cNvSpPr>
          <p:nvPr>
            <p:ph type="title"/>
          </p:nvPr>
        </p:nvSpPr>
        <p:spPr/>
        <p:txBody>
          <a:bodyPr/>
          <a:lstStyle/>
          <a:p>
            <a:r>
              <a:rPr lang="en-GB" sz="2400" dirty="0"/>
              <a:t>IEPs should be built with adaptation in mind and enable mitigating strategies to be put in place when delays occur and lessons to be learned to apply to future plans</a:t>
            </a:r>
          </a:p>
        </p:txBody>
      </p:sp>
      <p:sp>
        <p:nvSpPr>
          <p:cNvPr id="19" name="TextBox 18">
            <a:extLst>
              <a:ext uri="{FF2B5EF4-FFF2-40B4-BE49-F238E27FC236}">
                <a16:creationId xmlns:a16="http://schemas.microsoft.com/office/drawing/2014/main" id="{ABA6DC91-1B44-4B63-D9C2-CC2FC37C7D30}"/>
              </a:ext>
            </a:extLst>
          </p:cNvPr>
          <p:cNvSpPr txBox="1"/>
          <p:nvPr/>
        </p:nvSpPr>
        <p:spPr>
          <a:xfrm>
            <a:off x="383873" y="6111440"/>
            <a:ext cx="10452586" cy="253916"/>
          </a:xfrm>
          <a:prstGeom prst="rect">
            <a:avLst/>
          </a:prstGeom>
          <a:noFill/>
        </p:spPr>
        <p:txBody>
          <a:bodyPr wrap="square">
            <a:spAutoFit/>
          </a:bodyPr>
          <a:lstStyle/>
          <a:p>
            <a:r>
              <a:rPr lang="en-GB" sz="1000" dirty="0">
                <a:solidFill>
                  <a:schemeClr val="accent4">
                    <a:lumMod val="50000"/>
                  </a:schemeClr>
                </a:solidFill>
                <a:latin typeface="+mj-lt"/>
              </a:rPr>
              <a:t>IEP; integrated evidence plan CSF, critical success factor</a:t>
            </a:r>
          </a:p>
        </p:txBody>
      </p:sp>
      <p:sp>
        <p:nvSpPr>
          <p:cNvPr id="20" name="TextBox 19">
            <a:extLst>
              <a:ext uri="{FF2B5EF4-FFF2-40B4-BE49-F238E27FC236}">
                <a16:creationId xmlns:a16="http://schemas.microsoft.com/office/drawing/2014/main" id="{2BB5755F-BDB4-FD68-7B91-6410C5978D11}"/>
              </a:ext>
            </a:extLst>
          </p:cNvPr>
          <p:cNvSpPr txBox="1"/>
          <p:nvPr/>
        </p:nvSpPr>
        <p:spPr>
          <a:xfrm>
            <a:off x="4551226" y="3293064"/>
            <a:ext cx="3098717" cy="1651991"/>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GB" sz="1600" b="1" u="none" strike="noStrike" kern="1200" cap="none" spc="0" normalizeH="0" baseline="0" noProof="0" dirty="0">
                <a:ln>
                  <a:noFill/>
                </a:ln>
                <a:solidFill>
                  <a:schemeClr val="accent6"/>
                </a:solidFill>
                <a:effectLst/>
                <a:uLnTx/>
                <a:uFillTx/>
                <a:latin typeface="Century Gothic" panose="020B0502020202020204" pitchFamily="34" charset="0"/>
                <a:ea typeface="Calibri" panose="020F0502020204030204" pitchFamily="34" charset="0"/>
                <a:cs typeface="Calibri" panose="020F0502020204030204" pitchFamily="34" charset="0"/>
              </a:rPr>
              <a:t>Ongoing insights capture to determine changes in need and the external environment that may impact the focus or </a:t>
            </a:r>
            <a:br>
              <a:rPr kumimoji="0" lang="en-GB" sz="1600" b="1" u="none" strike="noStrike" kern="1200" cap="none" spc="0" normalizeH="0" baseline="0" noProof="0" dirty="0">
                <a:ln>
                  <a:noFill/>
                </a:ln>
                <a:solidFill>
                  <a:schemeClr val="accent6"/>
                </a:solidFill>
                <a:effectLst/>
                <a:uLnTx/>
                <a:uFillTx/>
                <a:latin typeface="Century Gothic" panose="020B0502020202020204" pitchFamily="34" charset="0"/>
                <a:ea typeface="Calibri" panose="020F0502020204030204" pitchFamily="34" charset="0"/>
                <a:cs typeface="Calibri" panose="020F0502020204030204" pitchFamily="34" charset="0"/>
              </a:rPr>
            </a:br>
            <a:r>
              <a:rPr kumimoji="0" lang="en-GB" sz="1600" b="1" u="none" strike="noStrike" kern="1200" cap="none" spc="0" normalizeH="0" baseline="0" noProof="0" dirty="0">
                <a:ln>
                  <a:noFill/>
                </a:ln>
                <a:solidFill>
                  <a:schemeClr val="accent6"/>
                </a:solidFill>
                <a:effectLst/>
                <a:uLnTx/>
                <a:uFillTx/>
                <a:latin typeface="Century Gothic" panose="020B0502020202020204" pitchFamily="34" charset="0"/>
                <a:ea typeface="Calibri" panose="020F0502020204030204" pitchFamily="34" charset="0"/>
                <a:cs typeface="Calibri" panose="020F0502020204030204" pitchFamily="34" charset="0"/>
              </a:rPr>
              <a:t>delivery of </a:t>
            </a:r>
            <a:r>
              <a:rPr lang="en-GB" sz="1600" b="1" dirty="0">
                <a:solidFill>
                  <a:schemeClr val="accent6"/>
                </a:solidFill>
                <a:latin typeface="Century Gothic" panose="020B0502020202020204" pitchFamily="34" charset="0"/>
                <a:ea typeface="Calibri" panose="020F0502020204030204" pitchFamily="34" charset="0"/>
                <a:cs typeface="Calibri" panose="020F0502020204030204" pitchFamily="34" charset="0"/>
              </a:rPr>
              <a:t>the </a:t>
            </a:r>
            <a:r>
              <a:rPr kumimoji="0" lang="en-GB" sz="1600" b="1" u="none" strike="noStrike" kern="1200" cap="none" spc="0" normalizeH="0" baseline="0" noProof="0" dirty="0">
                <a:ln>
                  <a:noFill/>
                </a:ln>
                <a:solidFill>
                  <a:schemeClr val="accent6"/>
                </a:solidFill>
                <a:effectLst/>
                <a:uLnTx/>
                <a:uFillTx/>
                <a:latin typeface="Century Gothic" panose="020B0502020202020204" pitchFamily="34" charset="0"/>
                <a:ea typeface="Calibri" panose="020F0502020204030204" pitchFamily="34" charset="0"/>
                <a:cs typeface="Calibri" panose="020F0502020204030204" pitchFamily="34" charset="0"/>
              </a:rPr>
              <a:t>plan</a:t>
            </a:r>
          </a:p>
        </p:txBody>
      </p:sp>
      <p:sp>
        <p:nvSpPr>
          <p:cNvPr id="21" name="Rectangle 20">
            <a:extLst>
              <a:ext uri="{FF2B5EF4-FFF2-40B4-BE49-F238E27FC236}">
                <a16:creationId xmlns:a16="http://schemas.microsoft.com/office/drawing/2014/main" id="{7F726AC1-5C7D-E068-25BB-A2EFBD62655A}"/>
              </a:ext>
            </a:extLst>
          </p:cNvPr>
          <p:cNvSpPr/>
          <p:nvPr/>
        </p:nvSpPr>
        <p:spPr>
          <a:xfrm>
            <a:off x="7428011" y="1940994"/>
            <a:ext cx="2883159" cy="60499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400" b="1" dirty="0">
                <a:solidFill>
                  <a:schemeClr val="accent4">
                    <a:lumMod val="50000"/>
                  </a:schemeClr>
                </a:solidFill>
                <a:latin typeface="Century Gothic" panose="020B0502020202020204" pitchFamily="34" charset="0"/>
                <a:cs typeface="Calibri" panose="020F0502020204030204" pitchFamily="34" charset="0"/>
              </a:rPr>
              <a:t>Scenario plan for changes in evidence availability</a:t>
            </a:r>
          </a:p>
        </p:txBody>
      </p:sp>
      <p:sp>
        <p:nvSpPr>
          <p:cNvPr id="22" name="Rectangle 21">
            <a:extLst>
              <a:ext uri="{FF2B5EF4-FFF2-40B4-BE49-F238E27FC236}">
                <a16:creationId xmlns:a16="http://schemas.microsoft.com/office/drawing/2014/main" id="{98D17C1E-A482-19DB-3F24-791F4E34AF93}"/>
              </a:ext>
            </a:extLst>
          </p:cNvPr>
          <p:cNvSpPr/>
          <p:nvPr/>
        </p:nvSpPr>
        <p:spPr>
          <a:xfrm>
            <a:off x="2364383" y="2005159"/>
            <a:ext cx="2314905" cy="60499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GB" sz="1400" b="1" dirty="0">
                <a:solidFill>
                  <a:schemeClr val="accent4">
                    <a:lumMod val="50000"/>
                  </a:schemeClr>
                </a:solidFill>
                <a:latin typeface="Century Gothic" panose="020B0502020202020204" pitchFamily="34" charset="0"/>
                <a:cs typeface="Calibri" panose="020F0502020204030204" pitchFamily="34" charset="0"/>
              </a:rPr>
              <a:t>Agree overall IEP strategy and CSFs</a:t>
            </a:r>
          </a:p>
        </p:txBody>
      </p:sp>
      <p:sp>
        <p:nvSpPr>
          <p:cNvPr id="23" name="Rectangle 22">
            <a:extLst>
              <a:ext uri="{FF2B5EF4-FFF2-40B4-BE49-F238E27FC236}">
                <a16:creationId xmlns:a16="http://schemas.microsoft.com/office/drawing/2014/main" id="{03D6A101-9AC6-BEEF-C91C-127CB3A17549}"/>
              </a:ext>
            </a:extLst>
          </p:cNvPr>
          <p:cNvSpPr/>
          <p:nvPr/>
        </p:nvSpPr>
        <p:spPr>
          <a:xfrm>
            <a:off x="8407607" y="3673173"/>
            <a:ext cx="2883159" cy="60499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400" b="1" dirty="0">
                <a:solidFill>
                  <a:schemeClr val="accent4">
                    <a:lumMod val="50000"/>
                  </a:schemeClr>
                </a:solidFill>
                <a:latin typeface="Century Gothic" panose="020B0502020202020204" pitchFamily="34" charset="0"/>
                <a:cs typeface="Calibri" panose="020F0502020204030204" pitchFamily="34" charset="0"/>
              </a:rPr>
              <a:t>Ensure mechanisms for tracking progress</a:t>
            </a:r>
          </a:p>
        </p:txBody>
      </p:sp>
      <p:sp>
        <p:nvSpPr>
          <p:cNvPr id="24" name="Rectangle 23">
            <a:extLst>
              <a:ext uri="{FF2B5EF4-FFF2-40B4-BE49-F238E27FC236}">
                <a16:creationId xmlns:a16="http://schemas.microsoft.com/office/drawing/2014/main" id="{EA7E3FF7-A934-FA53-A6BB-ECB4D3098F4A}"/>
              </a:ext>
            </a:extLst>
          </p:cNvPr>
          <p:cNvSpPr/>
          <p:nvPr/>
        </p:nvSpPr>
        <p:spPr>
          <a:xfrm>
            <a:off x="7417025" y="5413322"/>
            <a:ext cx="3964787" cy="60499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400" b="1" dirty="0">
                <a:solidFill>
                  <a:schemeClr val="accent4">
                    <a:lumMod val="50000"/>
                  </a:schemeClr>
                </a:solidFill>
                <a:latin typeface="Century Gothic" panose="020B0502020202020204" pitchFamily="34" charset="0"/>
                <a:cs typeface="Calibri" panose="020F0502020204030204" pitchFamily="34" charset="0"/>
              </a:rPr>
              <a:t>Be prepared to change course if project is not delivering objectives</a:t>
            </a:r>
          </a:p>
        </p:txBody>
      </p:sp>
      <p:sp>
        <p:nvSpPr>
          <p:cNvPr id="25" name="Rectangle 24">
            <a:extLst>
              <a:ext uri="{FF2B5EF4-FFF2-40B4-BE49-F238E27FC236}">
                <a16:creationId xmlns:a16="http://schemas.microsoft.com/office/drawing/2014/main" id="{580065E2-B655-0273-314A-1E4EFC0B2855}"/>
              </a:ext>
            </a:extLst>
          </p:cNvPr>
          <p:cNvSpPr/>
          <p:nvPr/>
        </p:nvSpPr>
        <p:spPr>
          <a:xfrm>
            <a:off x="888077" y="5378209"/>
            <a:ext cx="3739292" cy="60499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GB" sz="1400" b="1" dirty="0">
                <a:solidFill>
                  <a:schemeClr val="accent4">
                    <a:lumMod val="50000"/>
                  </a:schemeClr>
                </a:solidFill>
                <a:latin typeface="Century Gothic" panose="020B0502020202020204" pitchFamily="34" charset="0"/>
                <a:cs typeface="Calibri" panose="020F0502020204030204" pitchFamily="34" charset="0"/>
              </a:rPr>
              <a:t>Debrief following project completion to maximize application of lessons learned</a:t>
            </a:r>
          </a:p>
        </p:txBody>
      </p:sp>
      <p:sp>
        <p:nvSpPr>
          <p:cNvPr id="26" name="Rectangle 25">
            <a:extLst>
              <a:ext uri="{FF2B5EF4-FFF2-40B4-BE49-F238E27FC236}">
                <a16:creationId xmlns:a16="http://schemas.microsoft.com/office/drawing/2014/main" id="{27AA8472-E6C1-3DFF-51AA-C4692FFD3FA3}"/>
              </a:ext>
            </a:extLst>
          </p:cNvPr>
          <p:cNvSpPr/>
          <p:nvPr/>
        </p:nvSpPr>
        <p:spPr>
          <a:xfrm>
            <a:off x="437606" y="3692151"/>
            <a:ext cx="3272143" cy="60499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GB" sz="1400" b="1" dirty="0">
                <a:solidFill>
                  <a:schemeClr val="accent1"/>
                </a:solidFill>
                <a:latin typeface="Century Gothic" panose="020B0502020202020204" pitchFamily="34" charset="0"/>
                <a:cs typeface="Calibri" panose="020F0502020204030204" pitchFamily="34" charset="0"/>
              </a:rPr>
              <a:t>Review and refine plan to continue to address highest priority needs</a:t>
            </a:r>
          </a:p>
        </p:txBody>
      </p:sp>
      <p:pic>
        <p:nvPicPr>
          <p:cNvPr id="27" name="Graphic 26" descr="Arrow: Clockwise curve with solid fill">
            <a:extLst>
              <a:ext uri="{FF2B5EF4-FFF2-40B4-BE49-F238E27FC236}">
                <a16:creationId xmlns:a16="http://schemas.microsoft.com/office/drawing/2014/main" id="{FB9700D6-A2FD-5167-21FB-056FE08F128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6472376">
            <a:off x="5789206" y="1418862"/>
            <a:ext cx="599017" cy="599017"/>
          </a:xfrm>
          <a:prstGeom prst="rect">
            <a:avLst/>
          </a:prstGeom>
        </p:spPr>
      </p:pic>
      <p:pic>
        <p:nvPicPr>
          <p:cNvPr id="28" name="Graphic 27" descr="Arrow: Clockwise curve with solid fill">
            <a:extLst>
              <a:ext uri="{FF2B5EF4-FFF2-40B4-BE49-F238E27FC236}">
                <a16:creationId xmlns:a16="http://schemas.microsoft.com/office/drawing/2014/main" id="{9F296E0B-120A-1A7A-C1FB-DF9BB0C146C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800000">
            <a:off x="7881516" y="2719626"/>
            <a:ext cx="599017" cy="599017"/>
          </a:xfrm>
          <a:prstGeom prst="rect">
            <a:avLst/>
          </a:prstGeom>
        </p:spPr>
      </p:pic>
      <p:pic>
        <p:nvPicPr>
          <p:cNvPr id="29" name="Graphic 28" descr="Arrow: Clockwise curve with solid fill">
            <a:extLst>
              <a:ext uri="{FF2B5EF4-FFF2-40B4-BE49-F238E27FC236}">
                <a16:creationId xmlns:a16="http://schemas.microsoft.com/office/drawing/2014/main" id="{38E71F37-44BF-9D02-22B2-9340C0F9FB8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3280273">
            <a:off x="7747185" y="4824447"/>
            <a:ext cx="599017" cy="599017"/>
          </a:xfrm>
          <a:prstGeom prst="rect">
            <a:avLst/>
          </a:prstGeom>
        </p:spPr>
      </p:pic>
      <p:pic>
        <p:nvPicPr>
          <p:cNvPr id="30" name="Graphic 29" descr="Arrow: Clockwise curve with solid fill">
            <a:extLst>
              <a:ext uri="{FF2B5EF4-FFF2-40B4-BE49-F238E27FC236}">
                <a16:creationId xmlns:a16="http://schemas.microsoft.com/office/drawing/2014/main" id="{0E313111-7A17-26C9-C446-9A134CB7538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7272376">
            <a:off x="5796490" y="5945690"/>
            <a:ext cx="599017" cy="599017"/>
          </a:xfrm>
          <a:prstGeom prst="rect">
            <a:avLst/>
          </a:prstGeom>
        </p:spPr>
      </p:pic>
      <p:pic>
        <p:nvPicPr>
          <p:cNvPr id="31" name="Graphic 30" descr="Arrow: Clockwise curve with solid fill">
            <a:extLst>
              <a:ext uri="{FF2B5EF4-FFF2-40B4-BE49-F238E27FC236}">
                <a16:creationId xmlns:a16="http://schemas.microsoft.com/office/drawing/2014/main" id="{0CF3D5D4-CBD2-25E0-18A3-1C49FE68D98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0689792">
            <a:off x="3839593" y="4853062"/>
            <a:ext cx="599017" cy="599017"/>
          </a:xfrm>
          <a:prstGeom prst="rect">
            <a:avLst/>
          </a:prstGeom>
        </p:spPr>
      </p:pic>
      <p:sp>
        <p:nvSpPr>
          <p:cNvPr id="36" name="Oval 35">
            <a:extLst>
              <a:ext uri="{FF2B5EF4-FFF2-40B4-BE49-F238E27FC236}">
                <a16:creationId xmlns:a16="http://schemas.microsoft.com/office/drawing/2014/main" id="{9045B023-9CC1-2698-9C00-FA18ED7147EB}"/>
              </a:ext>
            </a:extLst>
          </p:cNvPr>
          <p:cNvSpPr/>
          <p:nvPr/>
        </p:nvSpPr>
        <p:spPr>
          <a:xfrm>
            <a:off x="7682714" y="3642111"/>
            <a:ext cx="720000" cy="7200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37" name="Graphic 36" descr="Priorities outline">
            <a:extLst>
              <a:ext uri="{FF2B5EF4-FFF2-40B4-BE49-F238E27FC236}">
                <a16:creationId xmlns:a16="http://schemas.microsoft.com/office/drawing/2014/main" id="{1B2B2136-1143-B792-B1CD-C18CB3387E1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768504" y="2077270"/>
            <a:ext cx="504000" cy="504000"/>
          </a:xfrm>
          <a:prstGeom prst="rect">
            <a:avLst/>
          </a:prstGeom>
        </p:spPr>
      </p:pic>
      <p:sp>
        <p:nvSpPr>
          <p:cNvPr id="39" name="Oval 38">
            <a:extLst>
              <a:ext uri="{FF2B5EF4-FFF2-40B4-BE49-F238E27FC236}">
                <a16:creationId xmlns:a16="http://schemas.microsoft.com/office/drawing/2014/main" id="{53A678BC-26B8-9BE9-7FE6-075733F66F04}"/>
              </a:ext>
            </a:extLst>
          </p:cNvPr>
          <p:cNvSpPr/>
          <p:nvPr/>
        </p:nvSpPr>
        <p:spPr>
          <a:xfrm>
            <a:off x="6697025" y="5317289"/>
            <a:ext cx="720000" cy="7200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40" name="Graphic 39" descr="Blueprint outline">
            <a:extLst>
              <a:ext uri="{FF2B5EF4-FFF2-40B4-BE49-F238E27FC236}">
                <a16:creationId xmlns:a16="http://schemas.microsoft.com/office/drawing/2014/main" id="{6E604733-8B05-A03C-F928-919C5BA234C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862154" y="2089067"/>
            <a:ext cx="504000" cy="504000"/>
          </a:xfrm>
          <a:prstGeom prst="rect">
            <a:avLst/>
          </a:prstGeom>
        </p:spPr>
      </p:pic>
      <p:sp>
        <p:nvSpPr>
          <p:cNvPr id="42" name="Oval 41">
            <a:extLst>
              <a:ext uri="{FF2B5EF4-FFF2-40B4-BE49-F238E27FC236}">
                <a16:creationId xmlns:a16="http://schemas.microsoft.com/office/drawing/2014/main" id="{827C2A11-FC8C-2B66-4393-568B3147C186}"/>
              </a:ext>
            </a:extLst>
          </p:cNvPr>
          <p:cNvSpPr/>
          <p:nvPr/>
        </p:nvSpPr>
        <p:spPr>
          <a:xfrm>
            <a:off x="3786550" y="3634765"/>
            <a:ext cx="720000" cy="7200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5" name="Oval 44">
            <a:extLst>
              <a:ext uri="{FF2B5EF4-FFF2-40B4-BE49-F238E27FC236}">
                <a16:creationId xmlns:a16="http://schemas.microsoft.com/office/drawing/2014/main" id="{82C917A3-2894-0484-6B61-B0EE2B54CCD7}"/>
              </a:ext>
            </a:extLst>
          </p:cNvPr>
          <p:cNvSpPr/>
          <p:nvPr/>
        </p:nvSpPr>
        <p:spPr>
          <a:xfrm>
            <a:off x="4737351" y="5263771"/>
            <a:ext cx="720000" cy="7200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34" name="Graphic 33" descr="Research outline">
            <a:extLst>
              <a:ext uri="{FF2B5EF4-FFF2-40B4-BE49-F238E27FC236}">
                <a16:creationId xmlns:a16="http://schemas.microsoft.com/office/drawing/2014/main" id="{2CF6352D-6C8A-A3DE-1B00-44B25C7A64A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832573" y="3767561"/>
            <a:ext cx="504000" cy="504000"/>
          </a:xfrm>
          <a:prstGeom prst="rect">
            <a:avLst/>
          </a:prstGeom>
        </p:spPr>
      </p:pic>
      <p:pic>
        <p:nvPicPr>
          <p:cNvPr id="56" name="Graphic 55" descr="Playbook outline">
            <a:extLst>
              <a:ext uri="{FF2B5EF4-FFF2-40B4-BE49-F238E27FC236}">
                <a16:creationId xmlns:a16="http://schemas.microsoft.com/office/drawing/2014/main" id="{8E8E41E8-2F99-E5B1-991C-D7912786046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763136" y="5384585"/>
            <a:ext cx="576000" cy="576000"/>
          </a:xfrm>
          <a:prstGeom prst="rect">
            <a:avLst/>
          </a:prstGeom>
        </p:spPr>
      </p:pic>
      <p:pic>
        <p:nvPicPr>
          <p:cNvPr id="5" name="Graphic 4" descr="Idea outline">
            <a:extLst>
              <a:ext uri="{FF2B5EF4-FFF2-40B4-BE49-F238E27FC236}">
                <a16:creationId xmlns:a16="http://schemas.microsoft.com/office/drawing/2014/main" id="{A082029C-08DB-38F0-0950-BBCECA5BD69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825638" y="5351121"/>
            <a:ext cx="576000" cy="576000"/>
          </a:xfrm>
          <a:prstGeom prst="rect">
            <a:avLst/>
          </a:prstGeom>
        </p:spPr>
      </p:pic>
      <p:pic>
        <p:nvPicPr>
          <p:cNvPr id="7" name="Graphic 6" descr="Repeat outline">
            <a:extLst>
              <a:ext uri="{FF2B5EF4-FFF2-40B4-BE49-F238E27FC236}">
                <a16:creationId xmlns:a16="http://schemas.microsoft.com/office/drawing/2014/main" id="{9A9F63FA-22A3-A92C-2E31-844E397A945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837762" y="3691217"/>
            <a:ext cx="576000" cy="576000"/>
          </a:xfrm>
          <a:prstGeom prst="rect">
            <a:avLst/>
          </a:prstGeom>
        </p:spPr>
      </p:pic>
    </p:spTree>
    <p:extLst>
      <p:ext uri="{BB962C8B-B14F-4D97-AF65-F5344CB8AC3E}">
        <p14:creationId xmlns:p14="http://schemas.microsoft.com/office/powerpoint/2010/main" val="604762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a:extLst>
              <a:ext uri="{FF2B5EF4-FFF2-40B4-BE49-F238E27FC236}">
                <a16:creationId xmlns:a16="http://schemas.microsoft.com/office/drawing/2014/main" id="{11283503-BE3E-DC4E-A234-CE890D9DEC44}"/>
              </a:ext>
            </a:extLst>
          </p:cNvPr>
          <p:cNvSpPr txBox="1">
            <a:spLocks/>
          </p:cNvSpPr>
          <p:nvPr/>
        </p:nvSpPr>
        <p:spPr bwMode="auto">
          <a:xfrm>
            <a:off x="436880" y="2498502"/>
            <a:ext cx="10627360" cy="2089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000" kern="1200">
                <a:solidFill>
                  <a:schemeClr val="accent4">
                    <a:lumMod val="50000"/>
                  </a:schemeClr>
                </a:solidFill>
                <a:latin typeface="Century Gothic" panose="020B0502020202020204" pitchFamily="34" charset="0"/>
                <a:ea typeface="ＭＳ Ｐゴシック" charset="-128"/>
                <a:cs typeface="+mn-cs"/>
              </a:defRPr>
            </a:lvl1pPr>
            <a:lvl2pPr marL="742950" indent="-285750" algn="l" defTabSz="457200" rtl="0" eaLnBrk="1" fontAlgn="base" hangingPunct="1">
              <a:spcBef>
                <a:spcPct val="20000"/>
              </a:spcBef>
              <a:spcAft>
                <a:spcPct val="0"/>
              </a:spcAft>
              <a:buFont typeface="Arial" charset="0"/>
              <a:buChar char="–"/>
              <a:defRPr sz="1400" kern="1200">
                <a:solidFill>
                  <a:schemeClr val="accent4">
                    <a:lumMod val="50000"/>
                  </a:schemeClr>
                </a:solidFill>
                <a:latin typeface="Century Gothic" panose="020B0502020202020204" pitchFamily="34" charset="0"/>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1200" kern="1200">
                <a:solidFill>
                  <a:schemeClr val="accent4">
                    <a:lumMod val="50000"/>
                  </a:schemeClr>
                </a:solidFill>
                <a:latin typeface="Century Gothic" panose="020B0502020202020204" pitchFamily="34" charset="0"/>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1100" kern="1200">
                <a:solidFill>
                  <a:schemeClr val="accent4">
                    <a:lumMod val="50000"/>
                  </a:schemeClr>
                </a:solidFill>
                <a:latin typeface="Century Gothic" panose="020B0502020202020204" pitchFamily="34" charset="0"/>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1050" kern="1200">
                <a:solidFill>
                  <a:schemeClr val="accent4">
                    <a:lumMod val="50000"/>
                  </a:schemeClr>
                </a:solidFill>
                <a:latin typeface="Century Gothic" panose="020B0502020202020204" pitchFamily="34" charset="0"/>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3200" b="1" dirty="0"/>
              <a:t>Strategic Integrated Evidence Generation Planning </a:t>
            </a:r>
          </a:p>
          <a:p>
            <a:pPr marL="0" indent="0">
              <a:buNone/>
            </a:pPr>
            <a:r>
              <a:rPr lang="en-GB" sz="1800" dirty="0"/>
              <a:t>Guidance Document</a:t>
            </a:r>
          </a:p>
        </p:txBody>
      </p:sp>
    </p:spTree>
    <p:extLst>
      <p:ext uri="{BB962C8B-B14F-4D97-AF65-F5344CB8AC3E}">
        <p14:creationId xmlns:p14="http://schemas.microsoft.com/office/powerpoint/2010/main" val="642592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CBCBBA7-10BA-0374-9D59-47D3AA3EF61A}"/>
              </a:ext>
            </a:extLst>
          </p:cNvPr>
          <p:cNvGrpSpPr/>
          <p:nvPr/>
        </p:nvGrpSpPr>
        <p:grpSpPr>
          <a:xfrm>
            <a:off x="4024525" y="0"/>
            <a:ext cx="8167475" cy="6666807"/>
            <a:chOff x="4024525" y="0"/>
            <a:chExt cx="8167475" cy="6666807"/>
          </a:xfrm>
        </p:grpSpPr>
        <p:sp>
          <p:nvSpPr>
            <p:cNvPr id="3" name="Rectangle 2">
              <a:extLst>
                <a:ext uri="{FF2B5EF4-FFF2-40B4-BE49-F238E27FC236}">
                  <a16:creationId xmlns:a16="http://schemas.microsoft.com/office/drawing/2014/main" id="{458259C0-C8C5-D3AF-0C63-88BC327C6736}"/>
                </a:ext>
              </a:extLst>
            </p:cNvPr>
            <p:cNvSpPr/>
            <p:nvPr/>
          </p:nvSpPr>
          <p:spPr>
            <a:xfrm>
              <a:off x="4024525" y="0"/>
              <a:ext cx="8167475" cy="66668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Rolls of blueprints">
              <a:extLst>
                <a:ext uri="{FF2B5EF4-FFF2-40B4-BE49-F238E27FC236}">
                  <a16:creationId xmlns:a16="http://schemas.microsoft.com/office/drawing/2014/main" id="{9802A1F4-475C-7776-30B8-D7FC13B0321F}"/>
                </a:ext>
              </a:extLst>
            </p:cNvPr>
            <p:cNvPicPr>
              <a:picLocks noChangeAspect="1"/>
            </p:cNvPicPr>
            <p:nvPr/>
          </p:nvPicPr>
          <p:blipFill rotWithShape="1">
            <a:blip r:embed="rId2">
              <a:grayscl/>
              <a:alphaModFix amt="60000"/>
              <a:extLst>
                <a:ext uri="{BEBA8EAE-BF5A-486C-A8C5-ECC9F3942E4B}">
                  <a14:imgProps xmlns:a14="http://schemas.microsoft.com/office/drawing/2010/main">
                    <a14:imgLayer r:embed="rId3">
                      <a14:imgEffect>
                        <a14:sharpenSoften amount="25000"/>
                      </a14:imgEffect>
                      <a14:imgEffect>
                        <a14:saturation sat="0"/>
                      </a14:imgEffect>
                    </a14:imgLayer>
                  </a14:imgProps>
                </a:ext>
              </a:extLst>
            </a:blip>
            <a:srcRect l="32845" r="-1"/>
            <a:stretch/>
          </p:blipFill>
          <p:spPr>
            <a:xfrm>
              <a:off x="5455920" y="0"/>
              <a:ext cx="6736079" cy="6666805"/>
            </a:xfrm>
            <a:prstGeom prst="rect">
              <a:avLst/>
            </a:prstGeom>
          </p:spPr>
        </p:pic>
        <p:sp>
          <p:nvSpPr>
            <p:cNvPr id="5" name="Rectangle 4">
              <a:extLst>
                <a:ext uri="{FF2B5EF4-FFF2-40B4-BE49-F238E27FC236}">
                  <a16:creationId xmlns:a16="http://schemas.microsoft.com/office/drawing/2014/main" id="{79AB576B-B2F2-33AC-E263-AC9E4AD9BF69}"/>
                </a:ext>
              </a:extLst>
            </p:cNvPr>
            <p:cNvSpPr/>
            <p:nvPr/>
          </p:nvSpPr>
          <p:spPr bwMode="gray">
            <a:xfrm rot="5400000">
              <a:off x="5018117" y="437803"/>
              <a:ext cx="6666807" cy="5791201"/>
            </a:xfrm>
            <a:prstGeom prst="rect">
              <a:avLst/>
            </a:prstGeom>
            <a:gradFill>
              <a:gsLst>
                <a:gs pos="0">
                  <a:schemeClr val="accent1">
                    <a:lumMod val="0"/>
                    <a:lumOff val="100000"/>
                    <a:alpha val="0"/>
                  </a:schemeClr>
                </a:gs>
                <a:gs pos="85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grpSp>
      <p:sp>
        <p:nvSpPr>
          <p:cNvPr id="14" name="TextBox 13">
            <a:extLst>
              <a:ext uri="{FF2B5EF4-FFF2-40B4-BE49-F238E27FC236}">
                <a16:creationId xmlns:a16="http://schemas.microsoft.com/office/drawing/2014/main" id="{2E1CC067-0E50-430F-8E59-8B67E70F9358}"/>
              </a:ext>
            </a:extLst>
          </p:cNvPr>
          <p:cNvSpPr txBox="1"/>
          <p:nvPr/>
        </p:nvSpPr>
        <p:spPr>
          <a:xfrm>
            <a:off x="497839" y="2736502"/>
            <a:ext cx="6693263" cy="954107"/>
          </a:xfrm>
          <a:prstGeom prst="rect">
            <a:avLst/>
          </a:prstGeom>
          <a:noFill/>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srgbClr val="E7E7E7">
                    <a:lumMod val="50000"/>
                  </a:srgbClr>
                </a:solidFill>
                <a:effectLst/>
                <a:uLnTx/>
                <a:uFillTx/>
                <a:latin typeface="Century Gothic" panose="020B0502020202020204" pitchFamily="34" charset="0"/>
                <a:ea typeface="ＭＳ Ｐゴシック" charset="-128"/>
                <a:cs typeface="+mn-cs"/>
              </a:rPr>
              <a:t>How can we ensure our evidence is meaningful for our stakeholders?</a:t>
            </a:r>
            <a:endParaRPr kumimoji="0" lang="en-GB" sz="1800" u="none" strike="noStrike" kern="1200" cap="none" spc="0" normalizeH="0" baseline="0" noProof="0" dirty="0">
              <a:ln>
                <a:noFill/>
              </a:ln>
              <a:solidFill>
                <a:srgbClr val="000000"/>
              </a:solidFill>
              <a:effectLst/>
              <a:uLnTx/>
              <a:uFillTx/>
              <a:latin typeface="Century Gothic" panose="020B0502020202020204" pitchFamily="34" charset="0"/>
              <a:ea typeface="ＭＳ Ｐゴシック" charset="-128"/>
              <a:cs typeface="+mn-cs"/>
            </a:endParaRPr>
          </a:p>
        </p:txBody>
      </p:sp>
    </p:spTree>
    <p:extLst>
      <p:ext uri="{BB962C8B-B14F-4D97-AF65-F5344CB8AC3E}">
        <p14:creationId xmlns:p14="http://schemas.microsoft.com/office/powerpoint/2010/main" val="3260949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A0F7B-485A-4B3F-941B-D620AB2EA926}"/>
              </a:ext>
            </a:extLst>
          </p:cNvPr>
          <p:cNvSpPr>
            <a:spLocks noGrp="1"/>
          </p:cNvSpPr>
          <p:nvPr>
            <p:ph type="title"/>
          </p:nvPr>
        </p:nvSpPr>
        <p:spPr/>
        <p:txBody>
          <a:bodyPr anchor="ctr"/>
          <a:lstStyle/>
          <a:p>
            <a:r>
              <a:rPr lang="en-GB" sz="2600" dirty="0"/>
              <a:t>Creating evidence of true value stems from asking the right questions</a:t>
            </a:r>
          </a:p>
        </p:txBody>
      </p:sp>
      <p:sp>
        <p:nvSpPr>
          <p:cNvPr id="3" name="Content Placeholder 2">
            <a:extLst>
              <a:ext uri="{FF2B5EF4-FFF2-40B4-BE49-F238E27FC236}">
                <a16:creationId xmlns:a16="http://schemas.microsoft.com/office/drawing/2014/main" id="{3A09B786-E7A6-4ACC-8FBA-A40A1EF5265D}"/>
              </a:ext>
            </a:extLst>
          </p:cNvPr>
          <p:cNvSpPr>
            <a:spLocks noGrp="1"/>
          </p:cNvSpPr>
          <p:nvPr>
            <p:ph idx="1"/>
          </p:nvPr>
        </p:nvSpPr>
        <p:spPr>
          <a:xfrm>
            <a:off x="1666240" y="1771693"/>
            <a:ext cx="7112000" cy="4525963"/>
          </a:xfrm>
        </p:spPr>
        <p:txBody>
          <a:bodyPr/>
          <a:lstStyle/>
          <a:p>
            <a:pPr marL="0" indent="0">
              <a:spcBef>
                <a:spcPts val="1800"/>
              </a:spcBef>
              <a:spcAft>
                <a:spcPts val="600"/>
              </a:spcAft>
              <a:buNone/>
            </a:pPr>
            <a:r>
              <a:rPr lang="en-GB" sz="1600" b="1" dirty="0">
                <a:solidFill>
                  <a:schemeClr val="accent1"/>
                </a:solidFill>
                <a:cs typeface="Calibri" panose="020F0502020204030204" pitchFamily="34" charset="0"/>
              </a:rPr>
              <a:t>WHO: </a:t>
            </a:r>
            <a:r>
              <a:rPr lang="en-GB" sz="1600" dirty="0">
                <a:cs typeface="Calibri" panose="020F0502020204030204" pitchFamily="34" charset="0"/>
              </a:rPr>
              <a:t>In order to develop an effective evidence generation plan, you need to have a comprehensive understanding of </a:t>
            </a:r>
            <a:r>
              <a:rPr lang="en-GB" sz="1600" b="1" dirty="0">
                <a:cs typeface="Calibri" panose="020F0502020204030204" pitchFamily="34" charset="0"/>
              </a:rPr>
              <a:t>who the primary stakeholders are</a:t>
            </a:r>
            <a:r>
              <a:rPr lang="en-GB" sz="1600" dirty="0">
                <a:cs typeface="Calibri" panose="020F0502020204030204" pitchFamily="34" charset="0"/>
              </a:rPr>
              <a:t>, as well as who else will value the information.</a:t>
            </a:r>
          </a:p>
          <a:p>
            <a:pPr marL="0" indent="0">
              <a:spcBef>
                <a:spcPts val="1800"/>
              </a:spcBef>
              <a:spcAft>
                <a:spcPts val="600"/>
              </a:spcAft>
              <a:buNone/>
            </a:pPr>
            <a:r>
              <a:rPr lang="en-GB" sz="1600" b="1" dirty="0">
                <a:solidFill>
                  <a:schemeClr val="accent1"/>
                </a:solidFill>
                <a:cs typeface="Calibri" panose="020F0502020204030204" pitchFamily="34" charset="0"/>
              </a:rPr>
              <a:t>WHY: </a:t>
            </a:r>
            <a:r>
              <a:rPr lang="en-GB" sz="1600" dirty="0">
                <a:cs typeface="Calibri" panose="020F0502020204030204" pitchFamily="34" charset="0"/>
              </a:rPr>
              <a:t>You should have a clear idea as to </a:t>
            </a:r>
            <a:r>
              <a:rPr lang="en-GB" sz="1600" b="1" dirty="0">
                <a:cs typeface="Calibri" panose="020F0502020204030204" pitchFamily="34" charset="0"/>
              </a:rPr>
              <a:t>why the information will be of particular value</a:t>
            </a:r>
            <a:r>
              <a:rPr lang="en-GB" sz="1600" dirty="0">
                <a:cs typeface="Calibri" panose="020F0502020204030204" pitchFamily="34" charset="0"/>
              </a:rPr>
              <a:t> to the target audience, and </a:t>
            </a:r>
            <a:r>
              <a:rPr lang="en-GB" sz="1600" b="1" dirty="0">
                <a:cs typeface="Calibri" panose="020F0502020204030204" pitchFamily="34" charset="0"/>
              </a:rPr>
              <a:t>how it will affect their decisions or practice</a:t>
            </a:r>
            <a:r>
              <a:rPr lang="en-GB" sz="1600" dirty="0">
                <a:cs typeface="Calibri" panose="020F0502020204030204" pitchFamily="34" charset="0"/>
              </a:rPr>
              <a:t>. </a:t>
            </a:r>
          </a:p>
          <a:p>
            <a:pPr marL="0" indent="0">
              <a:spcBef>
                <a:spcPts val="1800"/>
              </a:spcBef>
              <a:spcAft>
                <a:spcPts val="600"/>
              </a:spcAft>
              <a:buNone/>
            </a:pPr>
            <a:r>
              <a:rPr lang="en-GB" sz="1600" b="1" dirty="0">
                <a:solidFill>
                  <a:schemeClr val="accent1"/>
                </a:solidFill>
                <a:cs typeface="Calibri" panose="020F0502020204030204" pitchFamily="34" charset="0"/>
              </a:rPr>
              <a:t>WHEN: </a:t>
            </a:r>
            <a:r>
              <a:rPr lang="en-GB" sz="1600" dirty="0">
                <a:cs typeface="Calibri" panose="020F0502020204030204" pitchFamily="34" charset="0"/>
              </a:rPr>
              <a:t>Be as specific as possible regarding </a:t>
            </a:r>
            <a:r>
              <a:rPr lang="en-GB" sz="1600" b="1" dirty="0">
                <a:cs typeface="Calibri" panose="020F0502020204030204" pitchFamily="34" charset="0"/>
              </a:rPr>
              <a:t>what particular information is needed and by when</a:t>
            </a:r>
            <a:r>
              <a:rPr lang="en-GB" sz="1600" dirty="0">
                <a:cs typeface="Calibri" panose="020F0502020204030204" pitchFamily="34" charset="0"/>
              </a:rPr>
              <a:t>, to allow the most appropriate approach to be designed to ensure the evidence will be available at the right time.</a:t>
            </a:r>
          </a:p>
          <a:p>
            <a:pPr marL="0" indent="0">
              <a:spcBef>
                <a:spcPts val="1800"/>
              </a:spcBef>
              <a:spcAft>
                <a:spcPts val="600"/>
              </a:spcAft>
              <a:buNone/>
            </a:pPr>
            <a:r>
              <a:rPr lang="en-GB" sz="1600" b="1" dirty="0">
                <a:solidFill>
                  <a:schemeClr val="accent1"/>
                </a:solidFill>
                <a:cs typeface="Calibri" panose="020F0502020204030204" pitchFamily="34" charset="0"/>
              </a:rPr>
              <a:t>WHAT IF: </a:t>
            </a:r>
            <a:r>
              <a:rPr lang="en-GB" sz="1600" dirty="0">
                <a:cs typeface="Calibri" panose="020F0502020204030204" pitchFamily="34" charset="0"/>
              </a:rPr>
              <a:t>Consider what the implications will be of not providing the identified evidence within the desired timeframe. Activities do not always go to plan, so it is important to you </a:t>
            </a:r>
            <a:r>
              <a:rPr lang="en-GB" sz="1600" b="1" dirty="0">
                <a:cs typeface="Calibri" panose="020F0502020204030204" pitchFamily="34" charset="0"/>
              </a:rPr>
              <a:t>build an approach that can accommodate change</a:t>
            </a:r>
            <a:r>
              <a:rPr lang="en-GB" sz="1600" dirty="0">
                <a:cs typeface="Calibri" panose="020F0502020204030204" pitchFamily="34" charset="0"/>
              </a:rPr>
              <a:t>.</a:t>
            </a:r>
          </a:p>
        </p:txBody>
      </p:sp>
      <p:pic>
        <p:nvPicPr>
          <p:cNvPr id="5" name="Graphic 4" descr="Badge Question Mark outline">
            <a:extLst>
              <a:ext uri="{FF2B5EF4-FFF2-40B4-BE49-F238E27FC236}">
                <a16:creationId xmlns:a16="http://schemas.microsoft.com/office/drawing/2014/main" id="{462FCF8D-8708-4316-9B18-F900D426C50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00064" y="2377440"/>
            <a:ext cx="2788920" cy="2788920"/>
          </a:xfrm>
          <a:prstGeom prst="rect">
            <a:avLst/>
          </a:prstGeom>
        </p:spPr>
      </p:pic>
      <p:sp>
        <p:nvSpPr>
          <p:cNvPr id="4" name="Oval 3">
            <a:extLst>
              <a:ext uri="{FF2B5EF4-FFF2-40B4-BE49-F238E27FC236}">
                <a16:creationId xmlns:a16="http://schemas.microsoft.com/office/drawing/2014/main" id="{61F1B173-3EEF-44CA-A8F1-9C0A0D7741DA}"/>
              </a:ext>
            </a:extLst>
          </p:cNvPr>
          <p:cNvSpPr/>
          <p:nvPr/>
        </p:nvSpPr>
        <p:spPr>
          <a:xfrm>
            <a:off x="796416" y="1829745"/>
            <a:ext cx="648000" cy="648000"/>
          </a:xfrm>
          <a:prstGeom prst="ellipse">
            <a:avLst/>
          </a:prstGeom>
          <a:solidFill>
            <a:schemeClr val="accent1"/>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7" name="Graphic 6" descr="Users with solid fill">
            <a:extLst>
              <a:ext uri="{FF2B5EF4-FFF2-40B4-BE49-F238E27FC236}">
                <a16:creationId xmlns:a16="http://schemas.microsoft.com/office/drawing/2014/main" id="{E377C8FA-AA34-4EC7-8839-A3C2A430CB8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2416" y="1871998"/>
            <a:ext cx="576000" cy="576000"/>
          </a:xfrm>
          <a:prstGeom prst="rect">
            <a:avLst/>
          </a:prstGeom>
        </p:spPr>
      </p:pic>
      <p:sp>
        <p:nvSpPr>
          <p:cNvPr id="13" name="Oval 12">
            <a:extLst>
              <a:ext uri="{FF2B5EF4-FFF2-40B4-BE49-F238E27FC236}">
                <a16:creationId xmlns:a16="http://schemas.microsoft.com/office/drawing/2014/main" id="{8A8BF619-C8AF-4E10-86AF-27AA5F7A2489}"/>
              </a:ext>
            </a:extLst>
          </p:cNvPr>
          <p:cNvSpPr/>
          <p:nvPr/>
        </p:nvSpPr>
        <p:spPr>
          <a:xfrm>
            <a:off x="796416" y="2864011"/>
            <a:ext cx="648000" cy="648000"/>
          </a:xfrm>
          <a:prstGeom prst="ellipse">
            <a:avLst/>
          </a:prstGeom>
          <a:solidFill>
            <a:schemeClr val="accent1"/>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FC8C9E9D-D949-487F-A9B0-56B8BB614133}"/>
              </a:ext>
            </a:extLst>
          </p:cNvPr>
          <p:cNvSpPr/>
          <p:nvPr/>
        </p:nvSpPr>
        <p:spPr>
          <a:xfrm>
            <a:off x="796416" y="3890559"/>
            <a:ext cx="648000" cy="648000"/>
          </a:xfrm>
          <a:prstGeom prst="ellipse">
            <a:avLst/>
          </a:prstGeom>
          <a:solidFill>
            <a:schemeClr val="accent1"/>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E31DD542-AD14-4292-BD39-CCCBB2BAA14B}"/>
              </a:ext>
            </a:extLst>
          </p:cNvPr>
          <p:cNvSpPr/>
          <p:nvPr/>
        </p:nvSpPr>
        <p:spPr>
          <a:xfrm>
            <a:off x="796416" y="5095212"/>
            <a:ext cx="648000" cy="648000"/>
          </a:xfrm>
          <a:prstGeom prst="ellipse">
            <a:avLst/>
          </a:prstGeom>
          <a:solidFill>
            <a:schemeClr val="accent1"/>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7" name="Graphic 16" descr="Folder Search with solid fill">
            <a:extLst>
              <a:ext uri="{FF2B5EF4-FFF2-40B4-BE49-F238E27FC236}">
                <a16:creationId xmlns:a16="http://schemas.microsoft.com/office/drawing/2014/main" id="{05040E91-F2CC-4640-8C84-092ED166A26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8096" y="3952689"/>
            <a:ext cx="576000" cy="576000"/>
          </a:xfrm>
          <a:prstGeom prst="rect">
            <a:avLst/>
          </a:prstGeom>
        </p:spPr>
      </p:pic>
      <p:pic>
        <p:nvPicPr>
          <p:cNvPr id="21" name="Graphic 20" descr="Playbook with solid fill">
            <a:extLst>
              <a:ext uri="{FF2B5EF4-FFF2-40B4-BE49-F238E27FC236}">
                <a16:creationId xmlns:a16="http://schemas.microsoft.com/office/drawing/2014/main" id="{C233B297-BF32-4E39-B63D-735DE7AF8A0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16736" y="5141372"/>
            <a:ext cx="576000" cy="576000"/>
          </a:xfrm>
          <a:prstGeom prst="rect">
            <a:avLst/>
          </a:prstGeom>
        </p:spPr>
      </p:pic>
      <p:pic>
        <p:nvPicPr>
          <p:cNvPr id="25" name="Graphic 24" descr="Route (Two Pins With A Path) with solid fill">
            <a:extLst>
              <a:ext uri="{FF2B5EF4-FFF2-40B4-BE49-F238E27FC236}">
                <a16:creationId xmlns:a16="http://schemas.microsoft.com/office/drawing/2014/main" id="{81D1B236-4786-484C-B336-FC66BEC40E3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96416" y="2899281"/>
            <a:ext cx="576000" cy="576000"/>
          </a:xfrm>
          <a:prstGeom prst="rect">
            <a:avLst/>
          </a:prstGeom>
        </p:spPr>
      </p:pic>
    </p:spTree>
    <p:extLst>
      <p:ext uri="{BB962C8B-B14F-4D97-AF65-F5344CB8AC3E}">
        <p14:creationId xmlns:p14="http://schemas.microsoft.com/office/powerpoint/2010/main" val="3419636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sosceles Triangle 5">
            <a:extLst>
              <a:ext uri="{FF2B5EF4-FFF2-40B4-BE49-F238E27FC236}">
                <a16:creationId xmlns:a16="http://schemas.microsoft.com/office/drawing/2014/main" id="{7950F3C4-54A9-4C5D-BBC0-8DBADE56E4DD}"/>
              </a:ext>
            </a:extLst>
          </p:cNvPr>
          <p:cNvSpPr/>
          <p:nvPr/>
        </p:nvSpPr>
        <p:spPr>
          <a:xfrm rot="16200000">
            <a:off x="590008" y="2999489"/>
            <a:ext cx="3974669" cy="1418112"/>
          </a:xfrm>
          <a:prstGeom prst="triangle">
            <a:avLst/>
          </a:prstGeom>
          <a:gradFill>
            <a:gsLst>
              <a:gs pos="0">
                <a:schemeClr val="bg1"/>
              </a:gs>
              <a:gs pos="100000">
                <a:schemeClr val="accent3"/>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5EFA91FA-2A91-F0AE-662D-C72EBC553A79}"/>
              </a:ext>
            </a:extLst>
          </p:cNvPr>
          <p:cNvSpPr/>
          <p:nvPr/>
        </p:nvSpPr>
        <p:spPr>
          <a:xfrm>
            <a:off x="1004286" y="2770494"/>
            <a:ext cx="1728000" cy="172417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E0AC7F0-4B7E-4CFF-906B-20BC390D48E5}"/>
              </a:ext>
            </a:extLst>
          </p:cNvPr>
          <p:cNvSpPr>
            <a:spLocks noGrp="1"/>
          </p:cNvSpPr>
          <p:nvPr>
            <p:ph type="title"/>
          </p:nvPr>
        </p:nvSpPr>
        <p:spPr/>
        <p:txBody>
          <a:bodyPr anchor="ctr"/>
          <a:lstStyle/>
          <a:p>
            <a:r>
              <a:rPr lang="en-GB" sz="2600" dirty="0"/>
              <a:t>Answering key questions: Who?</a:t>
            </a:r>
          </a:p>
        </p:txBody>
      </p:sp>
      <p:sp>
        <p:nvSpPr>
          <p:cNvPr id="3" name="Content Placeholder 2">
            <a:extLst>
              <a:ext uri="{FF2B5EF4-FFF2-40B4-BE49-F238E27FC236}">
                <a16:creationId xmlns:a16="http://schemas.microsoft.com/office/drawing/2014/main" id="{E2163CD6-C6C0-4AE9-A257-EAFF8B2B1B54}"/>
              </a:ext>
            </a:extLst>
          </p:cNvPr>
          <p:cNvSpPr>
            <a:spLocks noGrp="1"/>
          </p:cNvSpPr>
          <p:nvPr>
            <p:ph idx="1"/>
          </p:nvPr>
        </p:nvSpPr>
        <p:spPr>
          <a:xfrm>
            <a:off x="3637280" y="1669023"/>
            <a:ext cx="7985760" cy="982737"/>
          </a:xfrm>
        </p:spPr>
        <p:txBody>
          <a:bodyPr/>
          <a:lstStyle/>
          <a:p>
            <a:pPr marL="0" indent="0">
              <a:buNone/>
            </a:pPr>
            <a:r>
              <a:rPr lang="en-GB" sz="1600" b="1" dirty="0">
                <a:solidFill>
                  <a:schemeClr val="accent1"/>
                </a:solidFill>
                <a:cs typeface="Calibri" panose="020F0502020204030204" pitchFamily="34" charset="0"/>
              </a:rPr>
              <a:t>Internal colleagues</a:t>
            </a:r>
          </a:p>
          <a:p>
            <a:r>
              <a:rPr lang="en-GB" sz="1200" dirty="0">
                <a:cs typeface="Calibri" panose="020F0502020204030204" pitchFamily="34" charset="0"/>
              </a:rPr>
              <a:t>Is there a need to evolve marketing messaging, e.g. a new competitive threat?</a:t>
            </a:r>
          </a:p>
          <a:p>
            <a:r>
              <a:rPr lang="en-GB" sz="1200" dirty="0">
                <a:cs typeface="Calibri" panose="020F0502020204030204" pitchFamily="34" charset="0"/>
              </a:rPr>
              <a:t>Are teams struggling to respond effectively to queries encountered?</a:t>
            </a:r>
          </a:p>
          <a:p>
            <a:r>
              <a:rPr lang="en-GB" sz="1200" dirty="0">
                <a:cs typeface="Calibri" panose="020F0502020204030204" pitchFamily="34" charset="0"/>
              </a:rPr>
              <a:t>Could success on a strategic imperative be made more likely with additional evidence?</a:t>
            </a:r>
          </a:p>
        </p:txBody>
      </p:sp>
      <p:pic>
        <p:nvPicPr>
          <p:cNvPr id="5" name="Graphic 4" descr="Users with solid fill">
            <a:extLst>
              <a:ext uri="{FF2B5EF4-FFF2-40B4-BE49-F238E27FC236}">
                <a16:creationId xmlns:a16="http://schemas.microsoft.com/office/drawing/2014/main" id="{45C01B7D-645F-420F-B86B-4D1723ABF84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7301" y="2831890"/>
            <a:ext cx="1545610" cy="1662779"/>
          </a:xfrm>
          <a:prstGeom prst="rect">
            <a:avLst/>
          </a:prstGeom>
        </p:spPr>
      </p:pic>
      <p:sp>
        <p:nvSpPr>
          <p:cNvPr id="7" name="Content Placeholder 2">
            <a:extLst>
              <a:ext uri="{FF2B5EF4-FFF2-40B4-BE49-F238E27FC236}">
                <a16:creationId xmlns:a16="http://schemas.microsoft.com/office/drawing/2014/main" id="{054E55AC-1202-46E7-B1E9-6FD3952C33FA}"/>
              </a:ext>
            </a:extLst>
          </p:cNvPr>
          <p:cNvSpPr txBox="1">
            <a:spLocks/>
          </p:cNvSpPr>
          <p:nvPr/>
        </p:nvSpPr>
        <p:spPr bwMode="auto">
          <a:xfrm>
            <a:off x="3637280" y="2876483"/>
            <a:ext cx="7985760" cy="98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000" kern="1200">
                <a:solidFill>
                  <a:schemeClr val="accent4">
                    <a:lumMod val="50000"/>
                  </a:schemeClr>
                </a:solidFill>
                <a:latin typeface="Century Gothic" panose="020B0502020202020204" pitchFamily="34" charset="0"/>
                <a:ea typeface="ＭＳ Ｐゴシック" charset="-128"/>
                <a:cs typeface="+mn-cs"/>
              </a:defRPr>
            </a:lvl1pPr>
            <a:lvl2pPr marL="742950" indent="-285750" algn="l" defTabSz="457200" rtl="0" eaLnBrk="1" fontAlgn="base" hangingPunct="1">
              <a:spcBef>
                <a:spcPct val="20000"/>
              </a:spcBef>
              <a:spcAft>
                <a:spcPct val="0"/>
              </a:spcAft>
              <a:buFont typeface="Arial" charset="0"/>
              <a:buChar char="–"/>
              <a:defRPr sz="1400" kern="1200">
                <a:solidFill>
                  <a:schemeClr val="accent4">
                    <a:lumMod val="50000"/>
                  </a:schemeClr>
                </a:solidFill>
                <a:latin typeface="Century Gothic" panose="020B0502020202020204" pitchFamily="34" charset="0"/>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1200" kern="1200">
                <a:solidFill>
                  <a:schemeClr val="accent4">
                    <a:lumMod val="50000"/>
                  </a:schemeClr>
                </a:solidFill>
                <a:latin typeface="Century Gothic" panose="020B0502020202020204" pitchFamily="34" charset="0"/>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1100" kern="1200">
                <a:solidFill>
                  <a:schemeClr val="accent4">
                    <a:lumMod val="50000"/>
                  </a:schemeClr>
                </a:solidFill>
                <a:latin typeface="Century Gothic" panose="020B0502020202020204" pitchFamily="34" charset="0"/>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1050" kern="1200">
                <a:solidFill>
                  <a:schemeClr val="accent4">
                    <a:lumMod val="50000"/>
                  </a:schemeClr>
                </a:solidFill>
                <a:latin typeface="Century Gothic" panose="020B0502020202020204" pitchFamily="34" charset="0"/>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GB" sz="1600" b="1" dirty="0">
                <a:solidFill>
                  <a:schemeClr val="accent1"/>
                </a:solidFill>
                <a:cs typeface="Calibri" panose="020F0502020204030204" pitchFamily="34" charset="0"/>
              </a:rPr>
              <a:t>Healthcare professionals</a:t>
            </a:r>
          </a:p>
          <a:p>
            <a:r>
              <a:rPr lang="en-GB" sz="1200" dirty="0">
                <a:cs typeface="Calibri" panose="020F0502020204030204" pitchFamily="34" charset="0"/>
              </a:rPr>
              <a:t>Is there information that would help improve the use of the product and patient outcomes?</a:t>
            </a:r>
          </a:p>
          <a:p>
            <a:r>
              <a:rPr lang="en-GB" sz="1200" dirty="0">
                <a:cs typeface="Calibri" panose="020F0502020204030204" pitchFamily="34" charset="0"/>
              </a:rPr>
              <a:t>Are there any gaps in terms of HCP’s understanding of patient needs and experience?</a:t>
            </a:r>
          </a:p>
          <a:p>
            <a:r>
              <a:rPr lang="en-GB" sz="1200" dirty="0">
                <a:cs typeface="Calibri" panose="020F0502020204030204" pitchFamily="34" charset="0"/>
              </a:rPr>
              <a:t>Are there any within-label sub-populations that may benefit specifically from the product?</a:t>
            </a:r>
          </a:p>
        </p:txBody>
      </p:sp>
      <p:sp>
        <p:nvSpPr>
          <p:cNvPr id="8" name="Content Placeholder 2">
            <a:extLst>
              <a:ext uri="{FF2B5EF4-FFF2-40B4-BE49-F238E27FC236}">
                <a16:creationId xmlns:a16="http://schemas.microsoft.com/office/drawing/2014/main" id="{A66287A8-0371-4EEA-A0FA-C403931295E8}"/>
              </a:ext>
            </a:extLst>
          </p:cNvPr>
          <p:cNvSpPr txBox="1">
            <a:spLocks/>
          </p:cNvSpPr>
          <p:nvPr/>
        </p:nvSpPr>
        <p:spPr bwMode="auto">
          <a:xfrm>
            <a:off x="3637280" y="4083943"/>
            <a:ext cx="7985760" cy="792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000" kern="1200">
                <a:solidFill>
                  <a:schemeClr val="accent4">
                    <a:lumMod val="50000"/>
                  </a:schemeClr>
                </a:solidFill>
                <a:latin typeface="Century Gothic" panose="020B0502020202020204" pitchFamily="34" charset="0"/>
                <a:ea typeface="ＭＳ Ｐゴシック" charset="-128"/>
                <a:cs typeface="+mn-cs"/>
              </a:defRPr>
            </a:lvl1pPr>
            <a:lvl2pPr marL="742950" indent="-285750" algn="l" defTabSz="457200" rtl="0" eaLnBrk="1" fontAlgn="base" hangingPunct="1">
              <a:spcBef>
                <a:spcPct val="20000"/>
              </a:spcBef>
              <a:spcAft>
                <a:spcPct val="0"/>
              </a:spcAft>
              <a:buFont typeface="Arial" charset="0"/>
              <a:buChar char="–"/>
              <a:defRPr sz="1400" kern="1200">
                <a:solidFill>
                  <a:schemeClr val="accent4">
                    <a:lumMod val="50000"/>
                  </a:schemeClr>
                </a:solidFill>
                <a:latin typeface="Century Gothic" panose="020B0502020202020204" pitchFamily="34" charset="0"/>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1200" kern="1200">
                <a:solidFill>
                  <a:schemeClr val="accent4">
                    <a:lumMod val="50000"/>
                  </a:schemeClr>
                </a:solidFill>
                <a:latin typeface="Century Gothic" panose="020B0502020202020204" pitchFamily="34" charset="0"/>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1100" kern="1200">
                <a:solidFill>
                  <a:schemeClr val="accent4">
                    <a:lumMod val="50000"/>
                  </a:schemeClr>
                </a:solidFill>
                <a:latin typeface="Century Gothic" panose="020B0502020202020204" pitchFamily="34" charset="0"/>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1050" kern="1200">
                <a:solidFill>
                  <a:schemeClr val="accent4">
                    <a:lumMod val="50000"/>
                  </a:schemeClr>
                </a:solidFill>
                <a:latin typeface="Century Gothic" panose="020B0502020202020204" pitchFamily="34" charset="0"/>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GB" sz="1600" b="1" dirty="0">
                <a:solidFill>
                  <a:schemeClr val="accent1"/>
                </a:solidFill>
                <a:cs typeface="Calibri" panose="020F0502020204030204" pitchFamily="34" charset="0"/>
              </a:rPr>
              <a:t>Payers/regulators</a:t>
            </a:r>
          </a:p>
          <a:p>
            <a:r>
              <a:rPr lang="en-GB" sz="1200" dirty="0">
                <a:cs typeface="Calibri" panose="020F0502020204030204" pitchFamily="34" charset="0"/>
              </a:rPr>
              <a:t>What information are payers likely to need to be convinced of the value of our product to practice?</a:t>
            </a:r>
          </a:p>
          <a:p>
            <a:r>
              <a:rPr lang="en-GB" sz="1200" dirty="0">
                <a:cs typeface="Calibri" panose="020F0502020204030204" pitchFamily="34" charset="0"/>
              </a:rPr>
              <a:t>Are there specific local requirements to enable approval, access of adoption?  </a:t>
            </a:r>
          </a:p>
        </p:txBody>
      </p:sp>
      <p:sp>
        <p:nvSpPr>
          <p:cNvPr id="9" name="Content Placeholder 2">
            <a:extLst>
              <a:ext uri="{FF2B5EF4-FFF2-40B4-BE49-F238E27FC236}">
                <a16:creationId xmlns:a16="http://schemas.microsoft.com/office/drawing/2014/main" id="{AAED981F-AA21-4517-8CF5-95A828FEF7B4}"/>
              </a:ext>
            </a:extLst>
          </p:cNvPr>
          <p:cNvSpPr txBox="1">
            <a:spLocks/>
          </p:cNvSpPr>
          <p:nvPr/>
        </p:nvSpPr>
        <p:spPr bwMode="auto">
          <a:xfrm>
            <a:off x="3637280" y="5101144"/>
            <a:ext cx="7985760" cy="792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000" kern="1200">
                <a:solidFill>
                  <a:schemeClr val="accent4">
                    <a:lumMod val="50000"/>
                  </a:schemeClr>
                </a:solidFill>
                <a:latin typeface="Century Gothic" panose="020B0502020202020204" pitchFamily="34" charset="0"/>
                <a:ea typeface="ＭＳ Ｐゴシック" charset="-128"/>
                <a:cs typeface="+mn-cs"/>
              </a:defRPr>
            </a:lvl1pPr>
            <a:lvl2pPr marL="742950" indent="-285750" algn="l" defTabSz="457200" rtl="0" eaLnBrk="1" fontAlgn="base" hangingPunct="1">
              <a:spcBef>
                <a:spcPct val="20000"/>
              </a:spcBef>
              <a:spcAft>
                <a:spcPct val="0"/>
              </a:spcAft>
              <a:buFont typeface="Arial" charset="0"/>
              <a:buChar char="–"/>
              <a:defRPr sz="1400" kern="1200">
                <a:solidFill>
                  <a:schemeClr val="accent4">
                    <a:lumMod val="50000"/>
                  </a:schemeClr>
                </a:solidFill>
                <a:latin typeface="Century Gothic" panose="020B0502020202020204" pitchFamily="34" charset="0"/>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1200" kern="1200">
                <a:solidFill>
                  <a:schemeClr val="accent4">
                    <a:lumMod val="50000"/>
                  </a:schemeClr>
                </a:solidFill>
                <a:latin typeface="Century Gothic" panose="020B0502020202020204" pitchFamily="34" charset="0"/>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1100" kern="1200">
                <a:solidFill>
                  <a:schemeClr val="accent4">
                    <a:lumMod val="50000"/>
                  </a:schemeClr>
                </a:solidFill>
                <a:latin typeface="Century Gothic" panose="020B0502020202020204" pitchFamily="34" charset="0"/>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1050" kern="1200">
                <a:solidFill>
                  <a:schemeClr val="accent4">
                    <a:lumMod val="50000"/>
                  </a:schemeClr>
                </a:solidFill>
                <a:latin typeface="Century Gothic" panose="020B0502020202020204" pitchFamily="34" charset="0"/>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GB" sz="1600" b="1" dirty="0">
                <a:solidFill>
                  <a:schemeClr val="accent1"/>
                </a:solidFill>
                <a:cs typeface="Calibri" panose="020F0502020204030204" pitchFamily="34" charset="0"/>
              </a:rPr>
              <a:t>Patients/caregivers</a:t>
            </a:r>
          </a:p>
          <a:p>
            <a:r>
              <a:rPr lang="en-GB" sz="1200" dirty="0">
                <a:cs typeface="Calibri" panose="020F0502020204030204" pitchFamily="34" charset="0"/>
              </a:rPr>
              <a:t>Is there evidence that could aid better compliance with treatment by patients and caregivers?</a:t>
            </a:r>
          </a:p>
          <a:p>
            <a:r>
              <a:rPr lang="en-GB" sz="1200" dirty="0">
                <a:cs typeface="Calibri" panose="020F0502020204030204" pitchFamily="34" charset="0"/>
              </a:rPr>
              <a:t>Are patients views fully understood to enable shared decision making?</a:t>
            </a:r>
          </a:p>
        </p:txBody>
      </p:sp>
    </p:spTree>
    <p:extLst>
      <p:ext uri="{BB962C8B-B14F-4D97-AF65-F5344CB8AC3E}">
        <p14:creationId xmlns:p14="http://schemas.microsoft.com/office/powerpoint/2010/main" val="3663852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sosceles Triangle 5">
            <a:extLst>
              <a:ext uri="{FF2B5EF4-FFF2-40B4-BE49-F238E27FC236}">
                <a16:creationId xmlns:a16="http://schemas.microsoft.com/office/drawing/2014/main" id="{7950F3C4-54A9-4C5D-BBC0-8DBADE56E4DD}"/>
              </a:ext>
            </a:extLst>
          </p:cNvPr>
          <p:cNvSpPr/>
          <p:nvPr/>
        </p:nvSpPr>
        <p:spPr>
          <a:xfrm rot="16200000">
            <a:off x="590008" y="2999489"/>
            <a:ext cx="3974669" cy="1418112"/>
          </a:xfrm>
          <a:prstGeom prst="triangle">
            <a:avLst/>
          </a:prstGeom>
          <a:gradFill>
            <a:gsLst>
              <a:gs pos="0">
                <a:schemeClr val="bg1"/>
              </a:gs>
              <a:gs pos="100000">
                <a:schemeClr val="accent3"/>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E0AC7F0-4B7E-4CFF-906B-20BC390D48E5}"/>
              </a:ext>
            </a:extLst>
          </p:cNvPr>
          <p:cNvSpPr>
            <a:spLocks noGrp="1"/>
          </p:cNvSpPr>
          <p:nvPr>
            <p:ph type="title"/>
          </p:nvPr>
        </p:nvSpPr>
        <p:spPr/>
        <p:txBody>
          <a:bodyPr anchor="ctr"/>
          <a:lstStyle/>
          <a:p>
            <a:r>
              <a:rPr lang="en-GB" sz="2600" dirty="0"/>
              <a:t>Answering key questions: Why?</a:t>
            </a:r>
          </a:p>
        </p:txBody>
      </p:sp>
      <p:sp>
        <p:nvSpPr>
          <p:cNvPr id="10" name="Content Placeholder 9">
            <a:extLst>
              <a:ext uri="{FF2B5EF4-FFF2-40B4-BE49-F238E27FC236}">
                <a16:creationId xmlns:a16="http://schemas.microsoft.com/office/drawing/2014/main" id="{7DF4CB6C-9935-4CDF-9E80-BED5172BA292}"/>
              </a:ext>
            </a:extLst>
          </p:cNvPr>
          <p:cNvSpPr>
            <a:spLocks noGrp="1"/>
          </p:cNvSpPr>
          <p:nvPr>
            <p:ph idx="1"/>
          </p:nvPr>
        </p:nvSpPr>
        <p:spPr>
          <a:xfrm>
            <a:off x="3210560" y="1788160"/>
            <a:ext cx="8209280" cy="4419600"/>
          </a:xfrm>
        </p:spPr>
        <p:txBody>
          <a:bodyPr/>
          <a:lstStyle/>
          <a:p>
            <a:pPr marL="0" indent="0">
              <a:spcBef>
                <a:spcPts val="600"/>
              </a:spcBef>
              <a:spcAft>
                <a:spcPts val="600"/>
              </a:spcAft>
              <a:buNone/>
            </a:pPr>
            <a:r>
              <a:rPr lang="en-GB" sz="1600" b="1" dirty="0">
                <a:cs typeface="Calibri" panose="020F0502020204030204" pitchFamily="34" charset="0"/>
              </a:rPr>
              <a:t>Given the time, and financial and personnel investment required to generate evidence, it is of critical importance that it will be of significant clinical interest and/or patient benefit</a:t>
            </a:r>
          </a:p>
          <a:p>
            <a:pPr>
              <a:spcBef>
                <a:spcPts val="600"/>
              </a:spcBef>
              <a:spcAft>
                <a:spcPts val="600"/>
              </a:spcAft>
            </a:pPr>
            <a:r>
              <a:rPr lang="en-GB" sz="1200" b="1" dirty="0">
                <a:solidFill>
                  <a:schemeClr val="accent1"/>
                </a:solidFill>
                <a:cs typeface="Calibri" panose="020F0502020204030204" pitchFamily="34" charset="0"/>
              </a:rPr>
              <a:t>For internal teams</a:t>
            </a:r>
            <a:r>
              <a:rPr lang="en-GB" sz="1200" dirty="0">
                <a:cs typeface="Calibri" panose="020F0502020204030204" pitchFamily="34" charset="0"/>
              </a:rPr>
              <a:t>, new data should enable your product to be differentiated from the competition to a greater extent, support teams to better communicate the benefits, or reinforce the commitment of the organisation to enhance understanding of a disease</a:t>
            </a:r>
          </a:p>
          <a:p>
            <a:pPr>
              <a:spcBef>
                <a:spcPts val="600"/>
              </a:spcBef>
              <a:spcAft>
                <a:spcPts val="600"/>
              </a:spcAft>
            </a:pPr>
            <a:r>
              <a:rPr lang="en-GB" sz="1200" b="1" dirty="0">
                <a:solidFill>
                  <a:schemeClr val="accent1"/>
                </a:solidFill>
                <a:cs typeface="Calibri" panose="020F0502020204030204" pitchFamily="34" charset="0"/>
              </a:rPr>
              <a:t>For healthcare professionals</a:t>
            </a:r>
            <a:r>
              <a:rPr lang="en-GB" sz="1200" dirty="0">
                <a:cs typeface="Calibri" panose="020F0502020204030204" pitchFamily="34" charset="0"/>
              </a:rPr>
              <a:t>, valued evidence could be that which provides new insights that support better patient selection for a therapy, or sequencing or dose optimisation of treatment, or enhances knowledge of the disease or patients’ experience of care</a:t>
            </a:r>
          </a:p>
          <a:p>
            <a:pPr>
              <a:spcBef>
                <a:spcPts val="600"/>
              </a:spcBef>
              <a:spcAft>
                <a:spcPts val="600"/>
              </a:spcAft>
            </a:pPr>
            <a:r>
              <a:rPr lang="en-GB" sz="1200" b="1" dirty="0">
                <a:solidFill>
                  <a:schemeClr val="accent1"/>
                </a:solidFill>
                <a:cs typeface="Calibri" panose="020F0502020204030204" pitchFamily="34" charset="0"/>
              </a:rPr>
              <a:t>For payers</a:t>
            </a:r>
            <a:r>
              <a:rPr lang="en-GB" sz="1200" dirty="0">
                <a:cs typeface="Calibri" panose="020F0502020204030204" pitchFamily="34" charset="0"/>
              </a:rPr>
              <a:t>, any evidence to show how a specific approach is reducing disease burden in specific populations, including those not covered within standard RCTs, and where there are efficiencies in care provision associated with the product would be beneficial, and </a:t>
            </a:r>
            <a:r>
              <a:rPr lang="en-US" sz="1200" dirty="0">
                <a:cs typeface="Calibri" panose="020F0502020204030204" pitchFamily="34" charset="0"/>
              </a:rPr>
              <a:t>ensure access for the greatest number of patients who would benefit</a:t>
            </a:r>
          </a:p>
          <a:p>
            <a:pPr>
              <a:spcBef>
                <a:spcPts val="600"/>
              </a:spcBef>
              <a:spcAft>
                <a:spcPts val="600"/>
              </a:spcAft>
            </a:pPr>
            <a:r>
              <a:rPr lang="en-GB" sz="1200" b="1" dirty="0">
                <a:solidFill>
                  <a:schemeClr val="accent1"/>
                </a:solidFill>
                <a:cs typeface="Calibri" panose="020F0502020204030204" pitchFamily="34" charset="0"/>
              </a:rPr>
              <a:t>For patients and caregivers</a:t>
            </a:r>
            <a:r>
              <a:rPr lang="en-GB" sz="1200" dirty="0">
                <a:cs typeface="Calibri" panose="020F0502020204030204" pitchFamily="34" charset="0"/>
              </a:rPr>
              <a:t>, evidence that would allow their views to be heard to a greater extent will help drive better experience and outcomes. Any data to support their ability to take a greater role in self-management would also be empowering</a:t>
            </a:r>
            <a:endParaRPr lang="en-GB" sz="1400" dirty="0">
              <a:cs typeface="Calibri" panose="020F0502020204030204" pitchFamily="34" charset="0"/>
            </a:endParaRPr>
          </a:p>
        </p:txBody>
      </p:sp>
      <p:sp>
        <p:nvSpPr>
          <p:cNvPr id="4" name="Oval 3">
            <a:extLst>
              <a:ext uri="{FF2B5EF4-FFF2-40B4-BE49-F238E27FC236}">
                <a16:creationId xmlns:a16="http://schemas.microsoft.com/office/drawing/2014/main" id="{2E25AE6C-65C6-4189-AA3E-4A273F84F71C}"/>
              </a:ext>
            </a:extLst>
          </p:cNvPr>
          <p:cNvSpPr/>
          <p:nvPr/>
        </p:nvSpPr>
        <p:spPr>
          <a:xfrm>
            <a:off x="1004286" y="2770494"/>
            <a:ext cx="1728000" cy="172417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1" name="Graphic 10" descr="Route (Two Pins With A Path) with solid fill">
            <a:extLst>
              <a:ext uri="{FF2B5EF4-FFF2-40B4-BE49-F238E27FC236}">
                <a16:creationId xmlns:a16="http://schemas.microsoft.com/office/drawing/2014/main" id="{1245E6FA-A907-455F-AA19-ECA3479D396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4636" y="2913094"/>
            <a:ext cx="1454787" cy="1454787"/>
          </a:xfrm>
          <a:prstGeom prst="rect">
            <a:avLst/>
          </a:prstGeom>
        </p:spPr>
      </p:pic>
      <p:sp>
        <p:nvSpPr>
          <p:cNvPr id="3" name="TextBox 2">
            <a:extLst>
              <a:ext uri="{FF2B5EF4-FFF2-40B4-BE49-F238E27FC236}">
                <a16:creationId xmlns:a16="http://schemas.microsoft.com/office/drawing/2014/main" id="{F6616D87-063C-4223-D242-9BC9B965DEF2}"/>
              </a:ext>
            </a:extLst>
          </p:cNvPr>
          <p:cNvSpPr txBox="1"/>
          <p:nvPr/>
        </p:nvSpPr>
        <p:spPr>
          <a:xfrm>
            <a:off x="3637073" y="5695880"/>
            <a:ext cx="7681894" cy="338554"/>
          </a:xfrm>
          <a:prstGeom prst="rect">
            <a:avLst/>
          </a:prstGeom>
          <a:solidFill>
            <a:schemeClr val="accent3">
              <a:lumMod val="20000"/>
              <a:lumOff val="80000"/>
            </a:schemeClr>
          </a:solidFill>
        </p:spPr>
        <p:txBody>
          <a:bodyPr wrap="square">
            <a:spAutoFit/>
          </a:bodyPr>
          <a:lstStyle/>
          <a:p>
            <a:pPr marR="0" lvl="0" algn="ctr" defTabSz="457200" rtl="0" eaLnBrk="1" fontAlgn="base" latinLnBrk="0" hangingPunct="1">
              <a:lnSpc>
                <a:spcPct val="100000"/>
              </a:lnSpc>
              <a:spcBef>
                <a:spcPct val="20000"/>
              </a:spcBef>
              <a:spcAft>
                <a:spcPct val="0"/>
              </a:spcAft>
              <a:buClrTx/>
              <a:buSzTx/>
              <a:tabLst/>
              <a:defRPr/>
            </a:pPr>
            <a:r>
              <a:rPr kumimoji="0" lang="en-GB" sz="1600" b="1" u="none" strike="noStrike" kern="1200" cap="none" spc="0" normalizeH="0" baseline="0" noProof="0" dirty="0">
                <a:ln>
                  <a:noFill/>
                </a:ln>
                <a:solidFill>
                  <a:schemeClr val="accent1"/>
                </a:solidFill>
                <a:effectLst/>
                <a:uLnTx/>
                <a:uFillTx/>
                <a:latin typeface="Century Gothic" panose="020B0502020202020204" pitchFamily="34" charset="0"/>
                <a:ea typeface="ＭＳ Ｐゴシック" charset="-128"/>
                <a:cs typeface="Calibri" panose="020F0502020204030204" pitchFamily="34" charset="0"/>
              </a:rPr>
              <a:t>Consider whether a single study or activity could address multiple needs</a:t>
            </a:r>
          </a:p>
        </p:txBody>
      </p:sp>
    </p:spTree>
    <p:extLst>
      <p:ext uri="{BB962C8B-B14F-4D97-AF65-F5344CB8AC3E}">
        <p14:creationId xmlns:p14="http://schemas.microsoft.com/office/powerpoint/2010/main" val="3315614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sosceles Triangle 5">
            <a:extLst>
              <a:ext uri="{FF2B5EF4-FFF2-40B4-BE49-F238E27FC236}">
                <a16:creationId xmlns:a16="http://schemas.microsoft.com/office/drawing/2014/main" id="{7950F3C4-54A9-4C5D-BBC0-8DBADE56E4DD}"/>
              </a:ext>
            </a:extLst>
          </p:cNvPr>
          <p:cNvSpPr/>
          <p:nvPr/>
        </p:nvSpPr>
        <p:spPr>
          <a:xfrm rot="16200000">
            <a:off x="590008" y="2999489"/>
            <a:ext cx="3974669" cy="1418112"/>
          </a:xfrm>
          <a:prstGeom prst="triangle">
            <a:avLst/>
          </a:prstGeom>
          <a:gradFill>
            <a:gsLst>
              <a:gs pos="0">
                <a:schemeClr val="bg1"/>
              </a:gs>
              <a:gs pos="100000">
                <a:schemeClr val="accent3"/>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a:extLst>
              <a:ext uri="{FF2B5EF4-FFF2-40B4-BE49-F238E27FC236}">
                <a16:creationId xmlns:a16="http://schemas.microsoft.com/office/drawing/2014/main" id="{263CF535-7E26-B9B3-DC81-2CD4F4C11A8A}"/>
              </a:ext>
            </a:extLst>
          </p:cNvPr>
          <p:cNvSpPr/>
          <p:nvPr/>
        </p:nvSpPr>
        <p:spPr>
          <a:xfrm>
            <a:off x="1004286" y="2770494"/>
            <a:ext cx="1728000" cy="172417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E0AC7F0-4B7E-4CFF-906B-20BC390D48E5}"/>
              </a:ext>
            </a:extLst>
          </p:cNvPr>
          <p:cNvSpPr>
            <a:spLocks noGrp="1"/>
          </p:cNvSpPr>
          <p:nvPr>
            <p:ph type="title"/>
          </p:nvPr>
        </p:nvSpPr>
        <p:spPr/>
        <p:txBody>
          <a:bodyPr anchor="ctr"/>
          <a:lstStyle/>
          <a:p>
            <a:r>
              <a:rPr lang="en-GB" sz="2600" dirty="0"/>
              <a:t>Answering key questions: When?</a:t>
            </a:r>
          </a:p>
        </p:txBody>
      </p:sp>
      <p:sp>
        <p:nvSpPr>
          <p:cNvPr id="10" name="Content Placeholder 9">
            <a:extLst>
              <a:ext uri="{FF2B5EF4-FFF2-40B4-BE49-F238E27FC236}">
                <a16:creationId xmlns:a16="http://schemas.microsoft.com/office/drawing/2014/main" id="{7DF4CB6C-9935-4CDF-9E80-BED5172BA292}"/>
              </a:ext>
            </a:extLst>
          </p:cNvPr>
          <p:cNvSpPr>
            <a:spLocks noGrp="1"/>
          </p:cNvSpPr>
          <p:nvPr>
            <p:ph idx="1"/>
          </p:nvPr>
        </p:nvSpPr>
        <p:spPr>
          <a:xfrm>
            <a:off x="3210560" y="1808480"/>
            <a:ext cx="8321040" cy="3821611"/>
          </a:xfrm>
        </p:spPr>
        <p:txBody>
          <a:bodyPr anchor="ctr"/>
          <a:lstStyle/>
          <a:p>
            <a:pPr>
              <a:spcBef>
                <a:spcPts val="1200"/>
              </a:spcBef>
              <a:spcAft>
                <a:spcPts val="600"/>
              </a:spcAft>
            </a:pPr>
            <a:r>
              <a:rPr lang="en-GB" sz="1400" dirty="0">
                <a:cs typeface="Calibri" panose="020F0502020204030204" pitchFamily="34" charset="0"/>
              </a:rPr>
              <a:t>In order to identify when specific evidence is needed, you first need to consider </a:t>
            </a:r>
            <a:r>
              <a:rPr lang="en-GB" sz="1400" b="1" dirty="0">
                <a:cs typeface="Calibri" panose="020F0502020204030204" pitchFamily="34" charset="0"/>
              </a:rPr>
              <a:t>what change you are looking to achieve</a:t>
            </a:r>
            <a:r>
              <a:rPr lang="en-GB" sz="1400" dirty="0">
                <a:cs typeface="Calibri" panose="020F0502020204030204" pitchFamily="34" charset="0"/>
              </a:rPr>
              <a:t> </a:t>
            </a:r>
          </a:p>
          <a:p>
            <a:pPr>
              <a:spcBef>
                <a:spcPts val="1200"/>
              </a:spcBef>
              <a:spcAft>
                <a:spcPts val="600"/>
              </a:spcAft>
            </a:pPr>
            <a:r>
              <a:rPr lang="en-GB" sz="1400" b="1" dirty="0">
                <a:cs typeface="Calibri" panose="020F0502020204030204" pitchFamily="34" charset="0"/>
              </a:rPr>
              <a:t>Are you seeking to inform a belief or behaviour </a:t>
            </a:r>
            <a:r>
              <a:rPr lang="en-GB" sz="1400" dirty="0">
                <a:cs typeface="Calibri" panose="020F0502020204030204" pitchFamily="34" charset="0"/>
              </a:rPr>
              <a:t>of a small number of individuals from one stakeholder groups, or the opinions and practice of many?</a:t>
            </a:r>
          </a:p>
          <a:p>
            <a:pPr>
              <a:spcBef>
                <a:spcPts val="1200"/>
              </a:spcBef>
              <a:spcAft>
                <a:spcPts val="600"/>
              </a:spcAft>
            </a:pPr>
            <a:r>
              <a:rPr lang="en-GB" sz="1400" b="1" dirty="0">
                <a:cs typeface="Calibri" panose="020F0502020204030204" pitchFamily="34" charset="0"/>
              </a:rPr>
              <a:t>Consider whether a single new piece of data</a:t>
            </a:r>
            <a:r>
              <a:rPr lang="en-GB" sz="1400" dirty="0">
                <a:cs typeface="Calibri" panose="020F0502020204030204" pitchFamily="34" charset="0"/>
              </a:rPr>
              <a:t>, or an analysis of an established body of information, </a:t>
            </a:r>
            <a:r>
              <a:rPr lang="en-GB" sz="1400" b="1" dirty="0">
                <a:cs typeface="Calibri" panose="020F0502020204030204" pitchFamily="34" charset="0"/>
              </a:rPr>
              <a:t>will be sufficient to achieve the change you are looking for </a:t>
            </a:r>
            <a:r>
              <a:rPr lang="en-GB" sz="1400" dirty="0">
                <a:cs typeface="Calibri" panose="020F0502020204030204" pitchFamily="34" charset="0"/>
              </a:rPr>
              <a:t>or whether there will need to be other supporting initiatives required to achieve your goal</a:t>
            </a:r>
          </a:p>
          <a:p>
            <a:pPr>
              <a:spcBef>
                <a:spcPts val="1200"/>
              </a:spcBef>
              <a:spcAft>
                <a:spcPts val="600"/>
              </a:spcAft>
            </a:pPr>
            <a:r>
              <a:rPr lang="en-GB" sz="1400" dirty="0">
                <a:cs typeface="Calibri" panose="020F0502020204030204" pitchFamily="34" charset="0"/>
              </a:rPr>
              <a:t>Evaluate </a:t>
            </a:r>
            <a:r>
              <a:rPr lang="en-GB" sz="1400" b="1" dirty="0">
                <a:cs typeface="Calibri" panose="020F0502020204030204" pitchFamily="34" charset="0"/>
              </a:rPr>
              <a:t>what insights </a:t>
            </a:r>
            <a:r>
              <a:rPr lang="en-GB" sz="1400" dirty="0">
                <a:cs typeface="Calibri" panose="020F0502020204030204" pitchFamily="34" charset="0"/>
              </a:rPr>
              <a:t>you have that </a:t>
            </a:r>
            <a:r>
              <a:rPr lang="en-GB" sz="1400" b="1" dirty="0">
                <a:cs typeface="Calibri" panose="020F0502020204030204" pitchFamily="34" charset="0"/>
              </a:rPr>
              <a:t>lead you to believe that the evidence you </a:t>
            </a:r>
            <a:br>
              <a:rPr lang="en-GB" sz="1400" b="1" dirty="0">
                <a:cs typeface="Calibri" panose="020F0502020204030204" pitchFamily="34" charset="0"/>
              </a:rPr>
            </a:br>
            <a:r>
              <a:rPr lang="en-GB" sz="1400" b="1" dirty="0">
                <a:cs typeface="Calibri" panose="020F0502020204030204" pitchFamily="34" charset="0"/>
              </a:rPr>
              <a:t>have identified will be sufficient </a:t>
            </a:r>
            <a:r>
              <a:rPr lang="en-GB" sz="1400" dirty="0">
                <a:cs typeface="Calibri" panose="020F0502020204030204" pitchFamily="34" charset="0"/>
              </a:rPr>
              <a:t>to affect the change you are looking for in the </a:t>
            </a:r>
            <a:br>
              <a:rPr lang="en-GB" sz="1400" dirty="0">
                <a:cs typeface="Calibri" panose="020F0502020204030204" pitchFamily="34" charset="0"/>
              </a:rPr>
            </a:br>
            <a:r>
              <a:rPr lang="en-GB" sz="1400" dirty="0">
                <a:cs typeface="Calibri" panose="020F0502020204030204" pitchFamily="34" charset="0"/>
              </a:rPr>
              <a:t>desired timeframe</a:t>
            </a:r>
          </a:p>
          <a:p>
            <a:pPr>
              <a:spcBef>
                <a:spcPts val="1200"/>
              </a:spcBef>
              <a:spcAft>
                <a:spcPts val="600"/>
              </a:spcAft>
            </a:pPr>
            <a:r>
              <a:rPr lang="en-GB" sz="1400" b="1" dirty="0">
                <a:cs typeface="Calibri" panose="020F0502020204030204" pitchFamily="34" charset="0"/>
              </a:rPr>
              <a:t>Determine whether there is a specific sequencing </a:t>
            </a:r>
            <a:r>
              <a:rPr lang="en-GB" sz="1400" dirty="0">
                <a:cs typeface="Calibri" panose="020F0502020204030204" pitchFamily="34" charset="0"/>
              </a:rPr>
              <a:t>in which the information is required in order to have the greatest impact</a:t>
            </a:r>
          </a:p>
        </p:txBody>
      </p:sp>
      <p:pic>
        <p:nvPicPr>
          <p:cNvPr id="8" name="Graphic 7" descr="Folder Search with solid fill">
            <a:extLst>
              <a:ext uri="{FF2B5EF4-FFF2-40B4-BE49-F238E27FC236}">
                <a16:creationId xmlns:a16="http://schemas.microsoft.com/office/drawing/2014/main" id="{BA509B6C-0AAA-4FED-9A8A-ACCE5E01C2D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5166" y="2839301"/>
            <a:ext cx="1627200" cy="1627200"/>
          </a:xfrm>
          <a:prstGeom prst="rect">
            <a:avLst/>
          </a:prstGeom>
        </p:spPr>
      </p:pic>
    </p:spTree>
    <p:extLst>
      <p:ext uri="{BB962C8B-B14F-4D97-AF65-F5344CB8AC3E}">
        <p14:creationId xmlns:p14="http://schemas.microsoft.com/office/powerpoint/2010/main" val="606922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sosceles Triangle 5">
            <a:extLst>
              <a:ext uri="{FF2B5EF4-FFF2-40B4-BE49-F238E27FC236}">
                <a16:creationId xmlns:a16="http://schemas.microsoft.com/office/drawing/2014/main" id="{7950F3C4-54A9-4C5D-BBC0-8DBADE56E4DD}"/>
              </a:ext>
            </a:extLst>
          </p:cNvPr>
          <p:cNvSpPr/>
          <p:nvPr/>
        </p:nvSpPr>
        <p:spPr>
          <a:xfrm rot="16200000">
            <a:off x="590008" y="2999489"/>
            <a:ext cx="3974669" cy="1418112"/>
          </a:xfrm>
          <a:prstGeom prst="triangle">
            <a:avLst/>
          </a:prstGeom>
          <a:gradFill>
            <a:gsLst>
              <a:gs pos="0">
                <a:schemeClr val="bg1"/>
              </a:gs>
              <a:gs pos="100000">
                <a:schemeClr val="accent3"/>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1D377DCD-7D27-A856-8A11-7D6215F57D3F}"/>
              </a:ext>
            </a:extLst>
          </p:cNvPr>
          <p:cNvSpPr/>
          <p:nvPr/>
        </p:nvSpPr>
        <p:spPr>
          <a:xfrm>
            <a:off x="1004286" y="2770494"/>
            <a:ext cx="1728000" cy="172417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E0AC7F0-4B7E-4CFF-906B-20BC390D48E5}"/>
              </a:ext>
            </a:extLst>
          </p:cNvPr>
          <p:cNvSpPr>
            <a:spLocks noGrp="1"/>
          </p:cNvSpPr>
          <p:nvPr>
            <p:ph type="title"/>
          </p:nvPr>
        </p:nvSpPr>
        <p:spPr/>
        <p:txBody>
          <a:bodyPr anchor="ctr"/>
          <a:lstStyle/>
          <a:p>
            <a:r>
              <a:rPr lang="en-GB" sz="2600" dirty="0"/>
              <a:t>Answering key questions: What if?</a:t>
            </a:r>
          </a:p>
        </p:txBody>
      </p:sp>
      <p:sp>
        <p:nvSpPr>
          <p:cNvPr id="10" name="Content Placeholder 9">
            <a:extLst>
              <a:ext uri="{FF2B5EF4-FFF2-40B4-BE49-F238E27FC236}">
                <a16:creationId xmlns:a16="http://schemas.microsoft.com/office/drawing/2014/main" id="{7DF4CB6C-9935-4CDF-9E80-BED5172BA292}"/>
              </a:ext>
            </a:extLst>
          </p:cNvPr>
          <p:cNvSpPr>
            <a:spLocks noGrp="1"/>
          </p:cNvSpPr>
          <p:nvPr>
            <p:ph idx="1"/>
          </p:nvPr>
        </p:nvSpPr>
        <p:spPr>
          <a:xfrm>
            <a:off x="3210560" y="1874004"/>
            <a:ext cx="8321040" cy="3668382"/>
          </a:xfrm>
        </p:spPr>
        <p:txBody>
          <a:bodyPr/>
          <a:lstStyle/>
          <a:p>
            <a:pPr>
              <a:spcBef>
                <a:spcPts val="600"/>
              </a:spcBef>
              <a:spcAft>
                <a:spcPts val="0"/>
              </a:spcAft>
            </a:pPr>
            <a:r>
              <a:rPr lang="en-GB" sz="1400" dirty="0">
                <a:cs typeface="Calibri" panose="020F0502020204030204" pitchFamily="34" charset="0"/>
              </a:rPr>
              <a:t>If you are not confident that your preferred method is likely to provide the evidence at the ideal time, consider alternative options </a:t>
            </a:r>
          </a:p>
          <a:p>
            <a:pPr>
              <a:spcBef>
                <a:spcPts val="600"/>
              </a:spcBef>
              <a:spcAft>
                <a:spcPts val="0"/>
              </a:spcAft>
            </a:pPr>
            <a:r>
              <a:rPr lang="en-GB" sz="1400" dirty="0">
                <a:cs typeface="Calibri" panose="020F0502020204030204" pitchFamily="34" charset="0"/>
              </a:rPr>
              <a:t>Even if not as comprehensive, if other approaches will generate information of value </a:t>
            </a:r>
            <a:br>
              <a:rPr lang="en-GB" sz="1400" dirty="0">
                <a:cs typeface="Calibri" panose="020F0502020204030204" pitchFamily="34" charset="0"/>
              </a:rPr>
            </a:br>
            <a:r>
              <a:rPr lang="en-GB" sz="1400" dirty="0">
                <a:cs typeface="Calibri" panose="020F0502020204030204" pitchFamily="34" charset="0"/>
              </a:rPr>
              <a:t>in a shorter time, they should be explored with key stakeholders to select the most effective tactic</a:t>
            </a:r>
          </a:p>
          <a:p>
            <a:pPr>
              <a:spcBef>
                <a:spcPts val="600"/>
              </a:spcBef>
              <a:spcAft>
                <a:spcPts val="0"/>
              </a:spcAft>
            </a:pPr>
            <a:r>
              <a:rPr lang="en-GB" sz="1400" dirty="0">
                <a:cs typeface="Calibri" panose="020F0502020204030204" pitchFamily="34" charset="0"/>
              </a:rPr>
              <a:t>Consider the overall investment, both financial and time, of different approaches, </a:t>
            </a:r>
            <a:br>
              <a:rPr lang="en-GB" sz="1400" dirty="0">
                <a:cs typeface="Calibri" panose="020F0502020204030204" pitchFamily="34" charset="0"/>
              </a:rPr>
            </a:br>
            <a:r>
              <a:rPr lang="en-GB" sz="1400" dirty="0">
                <a:cs typeface="Calibri" panose="020F0502020204030204" pitchFamily="34" charset="0"/>
              </a:rPr>
              <a:t>and determine what the most efficient mechanism is to address the evidence gap you have identified</a:t>
            </a:r>
          </a:p>
          <a:p>
            <a:pPr>
              <a:spcBef>
                <a:spcPts val="600"/>
              </a:spcBef>
              <a:spcAft>
                <a:spcPts val="0"/>
              </a:spcAft>
            </a:pPr>
            <a:r>
              <a:rPr lang="en-GB" sz="1400" dirty="0">
                <a:cs typeface="Calibri" panose="020F0502020204030204" pitchFamily="34" charset="0"/>
              </a:rPr>
              <a:t>Assess whether you will be able to track your progress to addressing the knowledge gap in real time, gain early readouts and make adjustments to the process in real time, to improve the value of the evidence generated</a:t>
            </a:r>
          </a:p>
          <a:p>
            <a:pPr>
              <a:spcBef>
                <a:spcPts val="600"/>
              </a:spcBef>
              <a:spcAft>
                <a:spcPts val="0"/>
              </a:spcAft>
            </a:pPr>
            <a:r>
              <a:rPr lang="en-GB" sz="1400" dirty="0">
                <a:cs typeface="Calibri" panose="020F0502020204030204" pitchFamily="34" charset="0"/>
              </a:rPr>
              <a:t>Consider what actions you will take if your method of generation does not provide the evidence you need to address the gap identified</a:t>
            </a:r>
          </a:p>
        </p:txBody>
      </p:sp>
      <p:pic>
        <p:nvPicPr>
          <p:cNvPr id="7" name="Graphic 6" descr="Playbook with solid fill">
            <a:extLst>
              <a:ext uri="{FF2B5EF4-FFF2-40B4-BE49-F238E27FC236}">
                <a16:creationId xmlns:a16="http://schemas.microsoft.com/office/drawing/2014/main" id="{9EFE78DE-B119-4B0C-BBA8-D3919BE68A2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24206" y="2818981"/>
            <a:ext cx="1627200" cy="1627200"/>
          </a:xfrm>
          <a:prstGeom prst="rect">
            <a:avLst/>
          </a:prstGeom>
        </p:spPr>
      </p:pic>
      <p:sp>
        <p:nvSpPr>
          <p:cNvPr id="3" name="TextBox 2">
            <a:extLst>
              <a:ext uri="{FF2B5EF4-FFF2-40B4-BE49-F238E27FC236}">
                <a16:creationId xmlns:a16="http://schemas.microsoft.com/office/drawing/2014/main" id="{2B46BE80-08F0-453D-15C1-A98740E89220}"/>
              </a:ext>
            </a:extLst>
          </p:cNvPr>
          <p:cNvSpPr txBox="1"/>
          <p:nvPr/>
        </p:nvSpPr>
        <p:spPr>
          <a:xfrm>
            <a:off x="3286400" y="5326746"/>
            <a:ext cx="8245200" cy="584775"/>
          </a:xfrm>
          <a:prstGeom prst="rect">
            <a:avLst/>
          </a:prstGeom>
          <a:solidFill>
            <a:schemeClr val="accent3">
              <a:lumMod val="20000"/>
              <a:lumOff val="80000"/>
            </a:schemeClr>
          </a:solidFill>
        </p:spPr>
        <p:txBody>
          <a:bodyPr wrap="square">
            <a:spAutoFit/>
          </a:bodyPr>
          <a:lstStyle/>
          <a:p>
            <a:pPr marR="0" lvl="0" algn="ctr" defTabSz="457200" rtl="0" eaLnBrk="1" fontAlgn="base" latinLnBrk="0" hangingPunct="1">
              <a:lnSpc>
                <a:spcPct val="100000"/>
              </a:lnSpc>
              <a:spcBef>
                <a:spcPct val="20000"/>
              </a:spcBef>
              <a:spcAft>
                <a:spcPct val="0"/>
              </a:spcAft>
              <a:buClrTx/>
              <a:buSzTx/>
              <a:tabLst/>
              <a:defRPr/>
            </a:pPr>
            <a:r>
              <a:rPr lang="en-GB" sz="1600" b="1" dirty="0">
                <a:solidFill>
                  <a:schemeClr val="accent1"/>
                </a:solidFill>
                <a:latin typeface="Century Gothic" panose="020B0502020202020204" pitchFamily="34" charset="0"/>
                <a:cs typeface="Calibri" panose="020F0502020204030204" pitchFamily="34" charset="0"/>
              </a:rPr>
              <a:t>Consider whether </a:t>
            </a:r>
            <a:r>
              <a:rPr kumimoji="0" lang="en-GB" sz="1600" b="1" u="none" strike="noStrike" kern="1200" cap="none" spc="0" normalizeH="0" baseline="0" noProof="0" dirty="0">
                <a:ln>
                  <a:noFill/>
                </a:ln>
                <a:solidFill>
                  <a:schemeClr val="accent1"/>
                </a:solidFill>
                <a:effectLst/>
                <a:uLnTx/>
                <a:uFillTx/>
                <a:latin typeface="Century Gothic" panose="020B0502020202020204" pitchFamily="34" charset="0"/>
                <a:ea typeface="ＭＳ Ｐゴシック" charset="-128"/>
                <a:cs typeface="Calibri" panose="020F0502020204030204" pitchFamily="34" charset="0"/>
              </a:rPr>
              <a:t>your organization is the best group to generate the evidence, or whether a lead by an independent institutions may be more appropriate</a:t>
            </a:r>
          </a:p>
        </p:txBody>
      </p:sp>
    </p:spTree>
    <p:extLst>
      <p:ext uri="{BB962C8B-B14F-4D97-AF65-F5344CB8AC3E}">
        <p14:creationId xmlns:p14="http://schemas.microsoft.com/office/powerpoint/2010/main" val="95703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1313932-4671-4DCC-7B0B-53BA9D3856DE}"/>
              </a:ext>
            </a:extLst>
          </p:cNvPr>
          <p:cNvSpPr txBox="1"/>
          <p:nvPr/>
        </p:nvSpPr>
        <p:spPr>
          <a:xfrm>
            <a:off x="751114" y="1928326"/>
            <a:ext cx="11443056" cy="858140"/>
          </a:xfrm>
          <a:custGeom>
            <a:avLst/>
            <a:gdLst>
              <a:gd name="connsiteX0" fmla="*/ 0 w 12198096"/>
              <a:gd name="connsiteY0" fmla="*/ 0 h 827323"/>
              <a:gd name="connsiteX1" fmla="*/ 0 w 12198096"/>
              <a:gd name="connsiteY1" fmla="*/ 0 h 827323"/>
              <a:gd name="connsiteX2" fmla="*/ 12198096 w 12198096"/>
              <a:gd name="connsiteY2" fmla="*/ 0 h 827323"/>
              <a:gd name="connsiteX3" fmla="*/ 12198096 w 12198096"/>
              <a:gd name="connsiteY3" fmla="*/ 0 h 827323"/>
              <a:gd name="connsiteX4" fmla="*/ 12198096 w 12198096"/>
              <a:gd name="connsiteY4" fmla="*/ 827323 h 827323"/>
              <a:gd name="connsiteX5" fmla="*/ 12198096 w 12198096"/>
              <a:gd name="connsiteY5" fmla="*/ 827323 h 827323"/>
              <a:gd name="connsiteX6" fmla="*/ 0 w 12198096"/>
              <a:gd name="connsiteY6" fmla="*/ 827323 h 827323"/>
              <a:gd name="connsiteX7" fmla="*/ 0 w 12198096"/>
              <a:gd name="connsiteY7" fmla="*/ 827323 h 827323"/>
              <a:gd name="connsiteX8" fmla="*/ 0 w 12198096"/>
              <a:gd name="connsiteY8" fmla="*/ 0 h 827323"/>
              <a:gd name="connsiteX0" fmla="*/ 581025 w 12198096"/>
              <a:gd name="connsiteY0" fmla="*/ 0 h 827323"/>
              <a:gd name="connsiteX1" fmla="*/ 0 w 12198096"/>
              <a:gd name="connsiteY1" fmla="*/ 0 h 827323"/>
              <a:gd name="connsiteX2" fmla="*/ 12198096 w 12198096"/>
              <a:gd name="connsiteY2" fmla="*/ 0 h 827323"/>
              <a:gd name="connsiteX3" fmla="*/ 12198096 w 12198096"/>
              <a:gd name="connsiteY3" fmla="*/ 0 h 827323"/>
              <a:gd name="connsiteX4" fmla="*/ 12198096 w 12198096"/>
              <a:gd name="connsiteY4" fmla="*/ 827323 h 827323"/>
              <a:gd name="connsiteX5" fmla="*/ 12198096 w 12198096"/>
              <a:gd name="connsiteY5" fmla="*/ 827323 h 827323"/>
              <a:gd name="connsiteX6" fmla="*/ 0 w 12198096"/>
              <a:gd name="connsiteY6" fmla="*/ 827323 h 827323"/>
              <a:gd name="connsiteX7" fmla="*/ 0 w 12198096"/>
              <a:gd name="connsiteY7" fmla="*/ 827323 h 827323"/>
              <a:gd name="connsiteX8" fmla="*/ 581025 w 12198096"/>
              <a:gd name="connsiteY8" fmla="*/ 0 h 82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8096" h="827323">
                <a:moveTo>
                  <a:pt x="581025" y="0"/>
                </a:moveTo>
                <a:lnTo>
                  <a:pt x="0" y="0"/>
                </a:lnTo>
                <a:lnTo>
                  <a:pt x="12198096" y="0"/>
                </a:lnTo>
                <a:lnTo>
                  <a:pt x="12198096" y="0"/>
                </a:lnTo>
                <a:lnTo>
                  <a:pt x="12198096" y="827323"/>
                </a:lnTo>
                <a:lnTo>
                  <a:pt x="12198096" y="827323"/>
                </a:lnTo>
                <a:lnTo>
                  <a:pt x="0" y="827323"/>
                </a:lnTo>
                <a:lnTo>
                  <a:pt x="0" y="827323"/>
                </a:lnTo>
                <a:lnTo>
                  <a:pt x="581025" y="0"/>
                </a:lnTo>
                <a:close/>
              </a:path>
            </a:pathLst>
          </a:custGeom>
          <a:solidFill>
            <a:schemeClr val="accent2"/>
          </a:solidFill>
          <a:ln>
            <a:noFill/>
          </a:ln>
        </p:spPr>
        <p:style>
          <a:lnRef idx="2">
            <a:schemeClr val="accent1"/>
          </a:lnRef>
          <a:fillRef idx="1">
            <a:schemeClr val="lt1"/>
          </a:fillRef>
          <a:effectRef idx="0">
            <a:schemeClr val="accent1"/>
          </a:effectRef>
          <a:fontRef idx="minor">
            <a:schemeClr val="dk1"/>
          </a:fontRef>
        </p:style>
        <p:txBody>
          <a:bodyPr wrap="square" lIns="1080000" tIns="91440" rIns="324000" bIns="91440" rtlCol="0" anchor="ctr" anchorCtr="0">
            <a:noAutofit/>
          </a:bodyPr>
          <a:lstStyle/>
          <a:p>
            <a:pPr defTabSz="457200">
              <a:defRPr/>
            </a:pPr>
            <a:r>
              <a:rPr lang="en-US" sz="1600" kern="600" spc="30" dirty="0">
                <a:solidFill>
                  <a:srgbClr val="000000"/>
                </a:solidFill>
                <a:latin typeface="Century Gothic" panose="020B0502020202020204" pitchFamily="34" charset="0"/>
              </a:rPr>
              <a:t>Once you have identified your primary and other audiences, it is important to determine what their baseline is, in terms of knowledge and belief, and what are their trusted sources of information that influence their views</a:t>
            </a:r>
          </a:p>
        </p:txBody>
      </p:sp>
      <p:sp>
        <p:nvSpPr>
          <p:cNvPr id="2" name="Title 1">
            <a:extLst>
              <a:ext uri="{FF2B5EF4-FFF2-40B4-BE49-F238E27FC236}">
                <a16:creationId xmlns:a16="http://schemas.microsoft.com/office/drawing/2014/main" id="{2D1A0F7B-485A-4B3F-941B-D620AB2EA926}"/>
              </a:ext>
            </a:extLst>
          </p:cNvPr>
          <p:cNvSpPr>
            <a:spLocks noGrp="1"/>
          </p:cNvSpPr>
          <p:nvPr>
            <p:ph type="title"/>
          </p:nvPr>
        </p:nvSpPr>
        <p:spPr/>
        <p:txBody>
          <a:bodyPr/>
          <a:lstStyle/>
          <a:p>
            <a:r>
              <a:rPr lang="en-GB" sz="2400" dirty="0"/>
              <a:t>Understanding your external stakeholders enables you to focus on areas that will have the most impact</a:t>
            </a:r>
          </a:p>
        </p:txBody>
      </p:sp>
      <p:sp>
        <p:nvSpPr>
          <p:cNvPr id="18" name="TextBox 17">
            <a:extLst>
              <a:ext uri="{FF2B5EF4-FFF2-40B4-BE49-F238E27FC236}">
                <a16:creationId xmlns:a16="http://schemas.microsoft.com/office/drawing/2014/main" id="{B020F386-FC9A-B588-EF11-330E0F87358D}"/>
              </a:ext>
            </a:extLst>
          </p:cNvPr>
          <p:cNvSpPr txBox="1"/>
          <p:nvPr/>
        </p:nvSpPr>
        <p:spPr>
          <a:xfrm>
            <a:off x="802050" y="3030522"/>
            <a:ext cx="10830424" cy="2185214"/>
          </a:xfrm>
          <a:prstGeom prst="rect">
            <a:avLst/>
          </a:prstGeom>
          <a:noFill/>
        </p:spPr>
        <p:txBody>
          <a:bodyPr wrap="square">
            <a:spAutoFit/>
          </a:bodyPr>
          <a:lstStyle/>
          <a:p>
            <a:pPr marL="285750" indent="-285750">
              <a:spcBef>
                <a:spcPts val="600"/>
              </a:spcBef>
              <a:spcAft>
                <a:spcPts val="600"/>
              </a:spcAft>
              <a:buFont typeface="Arial" panose="020B0604020202020204" pitchFamily="34" charset="0"/>
              <a:buChar char="•"/>
            </a:pPr>
            <a:r>
              <a:rPr lang="en-GB" sz="1600" dirty="0">
                <a:solidFill>
                  <a:schemeClr val="accent4">
                    <a:lumMod val="50000"/>
                  </a:schemeClr>
                </a:solidFill>
                <a:latin typeface="Century Gothic" panose="020B0502020202020204" pitchFamily="34" charset="0"/>
              </a:rPr>
              <a:t>What do they need in order to fulfil their role in the process of approval, access, adoption and optimization of experience with your product?</a:t>
            </a:r>
          </a:p>
          <a:p>
            <a:pPr marL="285750" indent="-285750">
              <a:spcBef>
                <a:spcPts val="600"/>
              </a:spcBef>
              <a:spcAft>
                <a:spcPts val="600"/>
              </a:spcAft>
              <a:buFont typeface="Arial" panose="020B0604020202020204" pitchFamily="34" charset="0"/>
              <a:buChar char="•"/>
            </a:pPr>
            <a:r>
              <a:rPr lang="en-GB" sz="1600" dirty="0">
                <a:solidFill>
                  <a:schemeClr val="accent4">
                    <a:lumMod val="50000"/>
                  </a:schemeClr>
                </a:solidFill>
                <a:latin typeface="Century Gothic" panose="020B0502020202020204" pitchFamily="34" charset="0"/>
              </a:rPr>
              <a:t>What is their baseline information, knowledge, belief and behaviour?</a:t>
            </a:r>
          </a:p>
          <a:p>
            <a:pPr marL="285750" indent="-285750">
              <a:spcBef>
                <a:spcPts val="600"/>
              </a:spcBef>
              <a:spcAft>
                <a:spcPts val="600"/>
              </a:spcAft>
              <a:buFont typeface="Arial" panose="020B0604020202020204" pitchFamily="34" charset="0"/>
              <a:buChar char="•"/>
            </a:pPr>
            <a:r>
              <a:rPr lang="en-GB" sz="1600" dirty="0">
                <a:solidFill>
                  <a:schemeClr val="accent4">
                    <a:lumMod val="50000"/>
                  </a:schemeClr>
                </a:solidFill>
                <a:latin typeface="Century Gothic" panose="020B0502020202020204" pitchFamily="34" charset="0"/>
              </a:rPr>
              <a:t>What would they find compelling in terms of specific evidence to be available?</a:t>
            </a:r>
          </a:p>
          <a:p>
            <a:pPr marL="285750" indent="-285750">
              <a:spcBef>
                <a:spcPts val="600"/>
              </a:spcBef>
              <a:spcAft>
                <a:spcPts val="600"/>
              </a:spcAft>
              <a:buFont typeface="Arial" panose="020B0604020202020204" pitchFamily="34" charset="0"/>
              <a:buChar char="•"/>
            </a:pPr>
            <a:r>
              <a:rPr lang="en-GB" sz="1600" dirty="0">
                <a:solidFill>
                  <a:schemeClr val="accent4">
                    <a:lumMod val="50000"/>
                  </a:schemeClr>
                </a:solidFill>
                <a:latin typeface="Century Gothic" panose="020B0502020202020204" pitchFamily="34" charset="0"/>
              </a:rPr>
              <a:t>What is your goal in terms of their target knowledge, information and belief/behaviour</a:t>
            </a:r>
          </a:p>
          <a:p>
            <a:pPr marL="285750" indent="-285750">
              <a:spcBef>
                <a:spcPts val="600"/>
              </a:spcBef>
              <a:spcAft>
                <a:spcPts val="600"/>
              </a:spcAft>
              <a:buFont typeface="Arial" panose="020B0604020202020204" pitchFamily="34" charset="0"/>
              <a:buChar char="•"/>
            </a:pPr>
            <a:r>
              <a:rPr lang="en-GB" sz="1600" dirty="0">
                <a:solidFill>
                  <a:schemeClr val="accent4">
                    <a:lumMod val="50000"/>
                  </a:schemeClr>
                </a:solidFill>
                <a:latin typeface="Century Gothic" panose="020B0502020202020204" pitchFamily="34" charset="0"/>
              </a:rPr>
              <a:t>How will you measure whether the evidence you have generated has addressed any gaps that existed?</a:t>
            </a:r>
          </a:p>
        </p:txBody>
      </p:sp>
    </p:spTree>
    <p:extLst>
      <p:ext uri="{BB962C8B-B14F-4D97-AF65-F5344CB8AC3E}">
        <p14:creationId xmlns:p14="http://schemas.microsoft.com/office/powerpoint/2010/main" val="2635991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AB1A8-6DDA-46E8-9053-2DC210DF279B}"/>
              </a:ext>
            </a:extLst>
          </p:cNvPr>
          <p:cNvSpPr>
            <a:spLocks noGrp="1"/>
          </p:cNvSpPr>
          <p:nvPr>
            <p:ph type="title"/>
          </p:nvPr>
        </p:nvSpPr>
        <p:spPr/>
        <p:txBody>
          <a:bodyPr/>
          <a:lstStyle/>
          <a:p>
            <a:r>
              <a:rPr lang="en-GB" sz="2400" dirty="0"/>
              <a:t>Start with the end in mind: The value of evidence generated can only be fully realised if it is available at the right time</a:t>
            </a:r>
          </a:p>
        </p:txBody>
      </p:sp>
      <p:sp>
        <p:nvSpPr>
          <p:cNvPr id="13" name="TextBox 12">
            <a:extLst>
              <a:ext uri="{FF2B5EF4-FFF2-40B4-BE49-F238E27FC236}">
                <a16:creationId xmlns:a16="http://schemas.microsoft.com/office/drawing/2014/main" id="{29C8027B-DAE2-49F5-949E-7397CE98A132}"/>
              </a:ext>
            </a:extLst>
          </p:cNvPr>
          <p:cNvSpPr txBox="1"/>
          <p:nvPr/>
        </p:nvSpPr>
        <p:spPr>
          <a:xfrm>
            <a:off x="596349" y="2768572"/>
            <a:ext cx="6940920" cy="338554"/>
          </a:xfrm>
          <a:prstGeom prst="rect">
            <a:avLst/>
          </a:prstGeom>
          <a:noFill/>
        </p:spPr>
        <p:txBody>
          <a:bodyPr wrap="square">
            <a:spAutoFit/>
          </a:bodyPr>
          <a:lstStyle/>
          <a:p>
            <a:pPr marR="0" lvl="0" algn="l" defTabSz="457200" rtl="0" eaLnBrk="1" fontAlgn="base" latinLnBrk="0" hangingPunct="1">
              <a:lnSpc>
                <a:spcPct val="100000"/>
              </a:lnSpc>
              <a:spcBef>
                <a:spcPct val="20000"/>
              </a:spcBef>
              <a:spcAft>
                <a:spcPct val="0"/>
              </a:spcAft>
              <a:buClrTx/>
              <a:buSzTx/>
              <a:tabLst/>
              <a:defRPr/>
            </a:pPr>
            <a:r>
              <a:rPr kumimoji="0" lang="en-GB" sz="1600" b="1" u="none" strike="noStrike" kern="1200" cap="none" spc="0" normalizeH="0" baseline="0" noProof="0" dirty="0">
                <a:ln>
                  <a:noFill/>
                </a:ln>
                <a:solidFill>
                  <a:schemeClr val="accent1"/>
                </a:solidFill>
                <a:effectLst/>
                <a:uLnTx/>
                <a:uFillTx/>
                <a:latin typeface="Century Gothic" panose="020B0502020202020204" pitchFamily="34" charset="0"/>
                <a:cs typeface="Calibri" panose="020F0502020204030204" pitchFamily="34" charset="0"/>
              </a:rPr>
              <a:t>Key questions to consider as you develop your timeline</a:t>
            </a:r>
          </a:p>
        </p:txBody>
      </p:sp>
      <p:sp>
        <p:nvSpPr>
          <p:cNvPr id="14" name="Rectangle: Rounded Corners 13">
            <a:extLst>
              <a:ext uri="{FF2B5EF4-FFF2-40B4-BE49-F238E27FC236}">
                <a16:creationId xmlns:a16="http://schemas.microsoft.com/office/drawing/2014/main" id="{D9714BCD-9E75-4C93-9FFF-EEF1B506C20C}"/>
              </a:ext>
            </a:extLst>
          </p:cNvPr>
          <p:cNvSpPr/>
          <p:nvPr/>
        </p:nvSpPr>
        <p:spPr bwMode="gray">
          <a:xfrm>
            <a:off x="1161441" y="4553303"/>
            <a:ext cx="9803676" cy="48959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300"/>
              </a:spcBef>
              <a:spcAft>
                <a:spcPts val="600"/>
              </a:spcAft>
              <a:buClrTx/>
              <a:buSzTx/>
              <a:buFontTx/>
              <a:buNone/>
              <a:tabLst/>
              <a:defRPr/>
            </a:pPr>
            <a:r>
              <a:rPr kumimoji="0" lang="en-GB" sz="1400" u="none" strike="noStrike" kern="1200" cap="none" spc="0" normalizeH="0" baseline="0" noProof="0" dirty="0">
                <a:ln>
                  <a:noFill/>
                </a:ln>
                <a:solidFill>
                  <a:schemeClr val="accent4">
                    <a:lumMod val="50000"/>
                  </a:schemeClr>
                </a:solidFill>
                <a:effectLst/>
                <a:uLnTx/>
                <a:uFillTx/>
                <a:latin typeface="Century Gothic" panose="020B0502020202020204" pitchFamily="34" charset="0"/>
                <a:cs typeface="Calibri" panose="020F0502020204030204" pitchFamily="34" charset="0"/>
              </a:rPr>
              <a:t>What activities are likely to compete for resources and time and at what stages? What bottlenecks are there expected to be? How can these be avoided?</a:t>
            </a:r>
          </a:p>
        </p:txBody>
      </p:sp>
      <p:sp>
        <p:nvSpPr>
          <p:cNvPr id="15" name="Rectangle: Rounded Corners 14">
            <a:extLst>
              <a:ext uri="{FF2B5EF4-FFF2-40B4-BE49-F238E27FC236}">
                <a16:creationId xmlns:a16="http://schemas.microsoft.com/office/drawing/2014/main" id="{0E1B7B49-B901-431B-80B2-7A737549865C}"/>
              </a:ext>
            </a:extLst>
          </p:cNvPr>
          <p:cNvSpPr/>
          <p:nvPr/>
        </p:nvSpPr>
        <p:spPr bwMode="gray">
          <a:xfrm>
            <a:off x="1161441" y="3214910"/>
            <a:ext cx="9803676" cy="48959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300"/>
              </a:spcBef>
              <a:spcAft>
                <a:spcPts val="600"/>
              </a:spcAft>
              <a:buClrTx/>
              <a:buSzTx/>
              <a:buFontTx/>
              <a:buNone/>
              <a:tabLst/>
              <a:defRPr/>
            </a:pPr>
            <a:r>
              <a:rPr kumimoji="0" lang="en-GB" sz="1400" u="none" strike="noStrike" kern="1200" cap="none" spc="0" normalizeH="0" baseline="0" noProof="0" dirty="0">
                <a:ln>
                  <a:noFill/>
                </a:ln>
                <a:solidFill>
                  <a:schemeClr val="accent4">
                    <a:lumMod val="50000"/>
                  </a:schemeClr>
                </a:solidFill>
                <a:effectLst/>
                <a:uLnTx/>
                <a:uFillTx/>
                <a:latin typeface="Century Gothic" panose="020B0502020202020204" pitchFamily="34" charset="0"/>
                <a:cs typeface="Calibri" panose="020F0502020204030204" pitchFamily="34" charset="0"/>
              </a:rPr>
              <a:t>In what timeframe will the evidence have greatest impact? Will our preferred choice of approach generate what is needed in time? Be realistic! </a:t>
            </a:r>
          </a:p>
        </p:txBody>
      </p:sp>
      <p:sp>
        <p:nvSpPr>
          <p:cNvPr id="16" name="Rectangle: Rounded Corners 15">
            <a:extLst>
              <a:ext uri="{FF2B5EF4-FFF2-40B4-BE49-F238E27FC236}">
                <a16:creationId xmlns:a16="http://schemas.microsoft.com/office/drawing/2014/main" id="{64A6606F-1BD4-41E4-86B8-D2D9F71BAF5C}"/>
              </a:ext>
            </a:extLst>
          </p:cNvPr>
          <p:cNvSpPr/>
          <p:nvPr/>
        </p:nvSpPr>
        <p:spPr bwMode="gray">
          <a:xfrm>
            <a:off x="1161441" y="3867031"/>
            <a:ext cx="9803676" cy="48959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300"/>
              </a:spcBef>
              <a:spcAft>
                <a:spcPts val="600"/>
              </a:spcAft>
              <a:buClrTx/>
              <a:buSzTx/>
              <a:buFontTx/>
              <a:buNone/>
              <a:tabLst/>
              <a:defRPr/>
            </a:pPr>
            <a:r>
              <a:rPr kumimoji="0" lang="en-GB" sz="1400" u="none" strike="noStrike" kern="1200" cap="none" spc="0" normalizeH="0" baseline="0" noProof="0" dirty="0">
                <a:ln>
                  <a:noFill/>
                </a:ln>
                <a:solidFill>
                  <a:schemeClr val="accent4">
                    <a:lumMod val="50000"/>
                  </a:schemeClr>
                </a:solidFill>
                <a:effectLst/>
                <a:uLnTx/>
                <a:uFillTx/>
                <a:latin typeface="Century Gothic" panose="020B0502020202020204" pitchFamily="34" charset="0"/>
                <a:cs typeface="Calibri" panose="020F0502020204030204" pitchFamily="34" charset="0"/>
              </a:rPr>
              <a:t>What decision points and milestones will there be? Who are the primary internal and external stakeholders and at what stages do they need to be involved? </a:t>
            </a:r>
          </a:p>
        </p:txBody>
      </p:sp>
      <p:sp>
        <p:nvSpPr>
          <p:cNvPr id="17" name="Rectangle: Rounded Corners 16">
            <a:extLst>
              <a:ext uri="{FF2B5EF4-FFF2-40B4-BE49-F238E27FC236}">
                <a16:creationId xmlns:a16="http://schemas.microsoft.com/office/drawing/2014/main" id="{A55D9DD1-3BB0-4EC9-92BE-56C357F4D2AE}"/>
              </a:ext>
            </a:extLst>
          </p:cNvPr>
          <p:cNvSpPr/>
          <p:nvPr/>
        </p:nvSpPr>
        <p:spPr bwMode="gray">
          <a:xfrm>
            <a:off x="1161441" y="5210361"/>
            <a:ext cx="9803676" cy="48959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300"/>
              </a:spcBef>
              <a:spcAft>
                <a:spcPts val="600"/>
              </a:spcAft>
              <a:buClrTx/>
              <a:buSzTx/>
              <a:buFontTx/>
              <a:buNone/>
              <a:tabLst/>
              <a:defRPr/>
            </a:pPr>
            <a:r>
              <a:rPr kumimoji="0" lang="en-GB" sz="1400" u="none" strike="noStrike" kern="1200" cap="none" spc="0" normalizeH="0" baseline="0" noProof="0" dirty="0">
                <a:ln>
                  <a:noFill/>
                </a:ln>
                <a:solidFill>
                  <a:schemeClr val="accent4">
                    <a:lumMod val="50000"/>
                  </a:schemeClr>
                </a:solidFill>
                <a:effectLst/>
                <a:uLnTx/>
                <a:uFillTx/>
                <a:latin typeface="Century Gothic" panose="020B0502020202020204" pitchFamily="34" charset="0"/>
                <a:cs typeface="Calibri" panose="020F0502020204030204" pitchFamily="34" charset="0"/>
              </a:rPr>
              <a:t>How frequently do we need to </a:t>
            </a:r>
            <a:r>
              <a:rPr lang="en-GB" sz="1400" dirty="0">
                <a:solidFill>
                  <a:schemeClr val="accent4">
                    <a:lumMod val="50000"/>
                  </a:schemeClr>
                </a:solidFill>
                <a:latin typeface="Century Gothic" panose="020B0502020202020204" pitchFamily="34" charset="0"/>
                <a:cs typeface="Calibri" panose="020F0502020204030204" pitchFamily="34" charset="0"/>
              </a:rPr>
              <a:t>track</a:t>
            </a:r>
            <a:r>
              <a:rPr kumimoji="0" lang="en-GB" sz="1400" u="none" strike="noStrike" kern="1200" cap="none" spc="0" normalizeH="0" baseline="0" noProof="0" dirty="0">
                <a:ln>
                  <a:noFill/>
                </a:ln>
                <a:solidFill>
                  <a:schemeClr val="accent4">
                    <a:lumMod val="50000"/>
                  </a:schemeClr>
                </a:solidFill>
                <a:effectLst/>
                <a:uLnTx/>
                <a:uFillTx/>
                <a:latin typeface="Century Gothic" panose="020B0502020202020204" pitchFamily="34" charset="0"/>
                <a:cs typeface="Calibri" panose="020F0502020204030204" pitchFamily="34" charset="0"/>
              </a:rPr>
              <a:t> our progress to identify if and why milestones are not being met? Who do we need to communicate progress to and at what stage? </a:t>
            </a:r>
          </a:p>
        </p:txBody>
      </p:sp>
      <p:sp>
        <p:nvSpPr>
          <p:cNvPr id="18" name="Rectangle: Rounded Corners 17">
            <a:extLst>
              <a:ext uri="{FF2B5EF4-FFF2-40B4-BE49-F238E27FC236}">
                <a16:creationId xmlns:a16="http://schemas.microsoft.com/office/drawing/2014/main" id="{96F9B6CA-8FBB-4F47-A54B-5FB48480B3BC}"/>
              </a:ext>
            </a:extLst>
          </p:cNvPr>
          <p:cNvSpPr/>
          <p:nvPr/>
        </p:nvSpPr>
        <p:spPr bwMode="gray">
          <a:xfrm>
            <a:off x="768402" y="3301417"/>
            <a:ext cx="304800" cy="3048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FFFFFF"/>
              </a:solidFill>
              <a:effectLst/>
              <a:uLnTx/>
              <a:uFillTx/>
              <a:latin typeface="Century Gothic" panose="020B0502020202020204" pitchFamily="34" charset="0"/>
              <a:cs typeface="Calibri" panose="020F0502020204030204" pitchFamily="34" charset="0"/>
            </a:endParaRPr>
          </a:p>
        </p:txBody>
      </p:sp>
      <p:sp>
        <p:nvSpPr>
          <p:cNvPr id="19" name="Rectangle: Rounded Corners 18">
            <a:extLst>
              <a:ext uri="{FF2B5EF4-FFF2-40B4-BE49-F238E27FC236}">
                <a16:creationId xmlns:a16="http://schemas.microsoft.com/office/drawing/2014/main" id="{69AA0C53-FD91-45CD-A869-54B81B7F6994}"/>
              </a:ext>
            </a:extLst>
          </p:cNvPr>
          <p:cNvSpPr/>
          <p:nvPr/>
        </p:nvSpPr>
        <p:spPr bwMode="gray">
          <a:xfrm>
            <a:off x="768402" y="3959429"/>
            <a:ext cx="304800" cy="3048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FFFFFF"/>
              </a:solidFill>
              <a:effectLst/>
              <a:uLnTx/>
              <a:uFillTx/>
              <a:latin typeface="Century Gothic" panose="020B0502020202020204" pitchFamily="34" charset="0"/>
              <a:cs typeface="Calibri" panose="020F0502020204030204" pitchFamily="34" charset="0"/>
            </a:endParaRPr>
          </a:p>
        </p:txBody>
      </p:sp>
      <p:sp>
        <p:nvSpPr>
          <p:cNvPr id="20" name="Rectangle: Rounded Corners 19">
            <a:extLst>
              <a:ext uri="{FF2B5EF4-FFF2-40B4-BE49-F238E27FC236}">
                <a16:creationId xmlns:a16="http://schemas.microsoft.com/office/drawing/2014/main" id="{6DE353E8-EC95-4F7B-A4A6-1F8A339F600E}"/>
              </a:ext>
            </a:extLst>
          </p:cNvPr>
          <p:cNvSpPr/>
          <p:nvPr/>
        </p:nvSpPr>
        <p:spPr bwMode="gray">
          <a:xfrm>
            <a:off x="768402" y="4645701"/>
            <a:ext cx="304800" cy="3048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FFFFFF"/>
              </a:solidFill>
              <a:effectLst/>
              <a:uLnTx/>
              <a:uFillTx/>
              <a:latin typeface="Century Gothic" panose="020B0502020202020204" pitchFamily="34" charset="0"/>
              <a:cs typeface="Calibri" panose="020F0502020204030204" pitchFamily="34" charset="0"/>
            </a:endParaRPr>
          </a:p>
        </p:txBody>
      </p:sp>
      <p:sp>
        <p:nvSpPr>
          <p:cNvPr id="21" name="Rectangle: Rounded Corners 20">
            <a:extLst>
              <a:ext uri="{FF2B5EF4-FFF2-40B4-BE49-F238E27FC236}">
                <a16:creationId xmlns:a16="http://schemas.microsoft.com/office/drawing/2014/main" id="{30B9584C-3F4F-4FB2-A915-4881338B76EE}"/>
              </a:ext>
            </a:extLst>
          </p:cNvPr>
          <p:cNvSpPr/>
          <p:nvPr/>
        </p:nvSpPr>
        <p:spPr bwMode="gray">
          <a:xfrm>
            <a:off x="768402" y="5302759"/>
            <a:ext cx="304800" cy="3048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FFFFFF"/>
              </a:solidFill>
              <a:effectLst/>
              <a:uLnTx/>
              <a:uFillTx/>
              <a:latin typeface="Century Gothic" panose="020B050202020202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90D1A019-EB41-38D7-C6F7-9D392144260C}"/>
              </a:ext>
            </a:extLst>
          </p:cNvPr>
          <p:cNvSpPr txBox="1"/>
          <p:nvPr/>
        </p:nvSpPr>
        <p:spPr>
          <a:xfrm>
            <a:off x="751114" y="1734650"/>
            <a:ext cx="11443056" cy="858140"/>
          </a:xfrm>
          <a:custGeom>
            <a:avLst/>
            <a:gdLst>
              <a:gd name="connsiteX0" fmla="*/ 0 w 12198096"/>
              <a:gd name="connsiteY0" fmla="*/ 0 h 827323"/>
              <a:gd name="connsiteX1" fmla="*/ 0 w 12198096"/>
              <a:gd name="connsiteY1" fmla="*/ 0 h 827323"/>
              <a:gd name="connsiteX2" fmla="*/ 12198096 w 12198096"/>
              <a:gd name="connsiteY2" fmla="*/ 0 h 827323"/>
              <a:gd name="connsiteX3" fmla="*/ 12198096 w 12198096"/>
              <a:gd name="connsiteY3" fmla="*/ 0 h 827323"/>
              <a:gd name="connsiteX4" fmla="*/ 12198096 w 12198096"/>
              <a:gd name="connsiteY4" fmla="*/ 827323 h 827323"/>
              <a:gd name="connsiteX5" fmla="*/ 12198096 w 12198096"/>
              <a:gd name="connsiteY5" fmla="*/ 827323 h 827323"/>
              <a:gd name="connsiteX6" fmla="*/ 0 w 12198096"/>
              <a:gd name="connsiteY6" fmla="*/ 827323 h 827323"/>
              <a:gd name="connsiteX7" fmla="*/ 0 w 12198096"/>
              <a:gd name="connsiteY7" fmla="*/ 827323 h 827323"/>
              <a:gd name="connsiteX8" fmla="*/ 0 w 12198096"/>
              <a:gd name="connsiteY8" fmla="*/ 0 h 827323"/>
              <a:gd name="connsiteX0" fmla="*/ 581025 w 12198096"/>
              <a:gd name="connsiteY0" fmla="*/ 0 h 827323"/>
              <a:gd name="connsiteX1" fmla="*/ 0 w 12198096"/>
              <a:gd name="connsiteY1" fmla="*/ 0 h 827323"/>
              <a:gd name="connsiteX2" fmla="*/ 12198096 w 12198096"/>
              <a:gd name="connsiteY2" fmla="*/ 0 h 827323"/>
              <a:gd name="connsiteX3" fmla="*/ 12198096 w 12198096"/>
              <a:gd name="connsiteY3" fmla="*/ 0 h 827323"/>
              <a:gd name="connsiteX4" fmla="*/ 12198096 w 12198096"/>
              <a:gd name="connsiteY4" fmla="*/ 827323 h 827323"/>
              <a:gd name="connsiteX5" fmla="*/ 12198096 w 12198096"/>
              <a:gd name="connsiteY5" fmla="*/ 827323 h 827323"/>
              <a:gd name="connsiteX6" fmla="*/ 0 w 12198096"/>
              <a:gd name="connsiteY6" fmla="*/ 827323 h 827323"/>
              <a:gd name="connsiteX7" fmla="*/ 0 w 12198096"/>
              <a:gd name="connsiteY7" fmla="*/ 827323 h 827323"/>
              <a:gd name="connsiteX8" fmla="*/ 581025 w 12198096"/>
              <a:gd name="connsiteY8" fmla="*/ 0 h 82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8096" h="827323">
                <a:moveTo>
                  <a:pt x="581025" y="0"/>
                </a:moveTo>
                <a:lnTo>
                  <a:pt x="0" y="0"/>
                </a:lnTo>
                <a:lnTo>
                  <a:pt x="12198096" y="0"/>
                </a:lnTo>
                <a:lnTo>
                  <a:pt x="12198096" y="0"/>
                </a:lnTo>
                <a:lnTo>
                  <a:pt x="12198096" y="827323"/>
                </a:lnTo>
                <a:lnTo>
                  <a:pt x="12198096" y="827323"/>
                </a:lnTo>
                <a:lnTo>
                  <a:pt x="0" y="827323"/>
                </a:lnTo>
                <a:lnTo>
                  <a:pt x="0" y="827323"/>
                </a:lnTo>
                <a:lnTo>
                  <a:pt x="581025" y="0"/>
                </a:lnTo>
                <a:close/>
              </a:path>
            </a:pathLst>
          </a:custGeom>
          <a:solidFill>
            <a:schemeClr val="accent2"/>
          </a:solidFill>
          <a:ln>
            <a:noFill/>
          </a:ln>
        </p:spPr>
        <p:style>
          <a:lnRef idx="2">
            <a:schemeClr val="accent1"/>
          </a:lnRef>
          <a:fillRef idx="1">
            <a:schemeClr val="lt1"/>
          </a:fillRef>
          <a:effectRef idx="0">
            <a:schemeClr val="accent1"/>
          </a:effectRef>
          <a:fontRef idx="minor">
            <a:schemeClr val="dk1"/>
          </a:fontRef>
        </p:style>
        <p:txBody>
          <a:bodyPr wrap="square" lIns="1080000" tIns="91440" rIns="324000" bIns="91440" rtlCol="0" anchor="ctr" anchorCtr="0">
            <a:noAutofit/>
          </a:bodyPr>
          <a:lstStyle/>
          <a:p>
            <a:pPr defTabSz="457200">
              <a:defRPr/>
            </a:pPr>
            <a:r>
              <a:rPr lang="en-US" sz="1600" kern="600" spc="30" dirty="0">
                <a:solidFill>
                  <a:srgbClr val="000000"/>
                </a:solidFill>
                <a:latin typeface="Century Gothic" panose="020B0502020202020204" pitchFamily="34" charset="0"/>
              </a:rPr>
              <a:t>Creating a comprehensive timeline for individual evidence generation activities is essential to determine the most appropriate approach to achieve the desired objectives</a:t>
            </a:r>
          </a:p>
        </p:txBody>
      </p:sp>
    </p:spTree>
    <p:extLst>
      <p:ext uri="{BB962C8B-B14F-4D97-AF65-F5344CB8AC3E}">
        <p14:creationId xmlns:p14="http://schemas.microsoft.com/office/powerpoint/2010/main" val="555650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8866E10-2258-5A17-7930-A11003B03287}"/>
              </a:ext>
            </a:extLst>
          </p:cNvPr>
          <p:cNvGrpSpPr/>
          <p:nvPr/>
        </p:nvGrpSpPr>
        <p:grpSpPr>
          <a:xfrm>
            <a:off x="4024525" y="0"/>
            <a:ext cx="8167475" cy="6666807"/>
            <a:chOff x="4024525" y="0"/>
            <a:chExt cx="8167475" cy="6666807"/>
          </a:xfrm>
        </p:grpSpPr>
        <p:sp>
          <p:nvSpPr>
            <p:cNvPr id="3" name="Rectangle 2">
              <a:extLst>
                <a:ext uri="{FF2B5EF4-FFF2-40B4-BE49-F238E27FC236}">
                  <a16:creationId xmlns:a16="http://schemas.microsoft.com/office/drawing/2014/main" id="{0BCDF2CC-ED36-B240-4DC9-01991630D78D}"/>
                </a:ext>
              </a:extLst>
            </p:cNvPr>
            <p:cNvSpPr/>
            <p:nvPr/>
          </p:nvSpPr>
          <p:spPr>
            <a:xfrm>
              <a:off x="4024525" y="0"/>
              <a:ext cx="8167475" cy="66668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Rolls of blueprints">
              <a:extLst>
                <a:ext uri="{FF2B5EF4-FFF2-40B4-BE49-F238E27FC236}">
                  <a16:creationId xmlns:a16="http://schemas.microsoft.com/office/drawing/2014/main" id="{DA7B2374-E76C-BA09-9C54-4A2DFEF9EF84}"/>
                </a:ext>
              </a:extLst>
            </p:cNvPr>
            <p:cNvPicPr>
              <a:picLocks noChangeAspect="1"/>
            </p:cNvPicPr>
            <p:nvPr/>
          </p:nvPicPr>
          <p:blipFill rotWithShape="1">
            <a:blip r:embed="rId2">
              <a:grayscl/>
              <a:alphaModFix amt="60000"/>
              <a:extLst>
                <a:ext uri="{BEBA8EAE-BF5A-486C-A8C5-ECC9F3942E4B}">
                  <a14:imgProps xmlns:a14="http://schemas.microsoft.com/office/drawing/2010/main">
                    <a14:imgLayer r:embed="rId3">
                      <a14:imgEffect>
                        <a14:sharpenSoften amount="25000"/>
                      </a14:imgEffect>
                      <a14:imgEffect>
                        <a14:saturation sat="0"/>
                      </a14:imgEffect>
                    </a14:imgLayer>
                  </a14:imgProps>
                </a:ext>
              </a:extLst>
            </a:blip>
            <a:srcRect l="32845" r="-1"/>
            <a:stretch/>
          </p:blipFill>
          <p:spPr>
            <a:xfrm>
              <a:off x="5455920" y="0"/>
              <a:ext cx="6736079" cy="6666805"/>
            </a:xfrm>
            <a:prstGeom prst="rect">
              <a:avLst/>
            </a:prstGeom>
          </p:spPr>
        </p:pic>
        <p:sp>
          <p:nvSpPr>
            <p:cNvPr id="5" name="Rectangle 4">
              <a:extLst>
                <a:ext uri="{FF2B5EF4-FFF2-40B4-BE49-F238E27FC236}">
                  <a16:creationId xmlns:a16="http://schemas.microsoft.com/office/drawing/2014/main" id="{FA3DE11D-E7CF-510A-8778-230D5B2CD83E}"/>
                </a:ext>
              </a:extLst>
            </p:cNvPr>
            <p:cNvSpPr/>
            <p:nvPr/>
          </p:nvSpPr>
          <p:spPr bwMode="gray">
            <a:xfrm rot="5400000">
              <a:off x="5018117" y="437803"/>
              <a:ext cx="6666807" cy="5791201"/>
            </a:xfrm>
            <a:prstGeom prst="rect">
              <a:avLst/>
            </a:prstGeom>
            <a:gradFill>
              <a:gsLst>
                <a:gs pos="0">
                  <a:schemeClr val="accent1">
                    <a:lumMod val="0"/>
                    <a:lumOff val="100000"/>
                    <a:alpha val="0"/>
                  </a:schemeClr>
                </a:gs>
                <a:gs pos="85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grpSp>
      <p:sp>
        <p:nvSpPr>
          <p:cNvPr id="14" name="TextBox 13">
            <a:extLst>
              <a:ext uri="{FF2B5EF4-FFF2-40B4-BE49-F238E27FC236}">
                <a16:creationId xmlns:a16="http://schemas.microsoft.com/office/drawing/2014/main" id="{2E1CC067-0E50-430F-8E59-8B67E70F9358}"/>
              </a:ext>
            </a:extLst>
          </p:cNvPr>
          <p:cNvSpPr txBox="1"/>
          <p:nvPr/>
        </p:nvSpPr>
        <p:spPr>
          <a:xfrm>
            <a:off x="497840" y="2736502"/>
            <a:ext cx="6096000" cy="954107"/>
          </a:xfrm>
          <a:prstGeom prst="rect">
            <a:avLst/>
          </a:prstGeom>
          <a:noFill/>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GB" sz="2800" dirty="0">
                <a:solidFill>
                  <a:srgbClr val="E7E7E7">
                    <a:lumMod val="50000"/>
                  </a:srgbClr>
                </a:solidFill>
                <a:latin typeface="Century Gothic" panose="020B0502020202020204" pitchFamily="34" charset="0"/>
              </a:rPr>
              <a:t>How should evidence gaps </a:t>
            </a:r>
            <a:br>
              <a:rPr lang="en-GB" sz="2800" dirty="0">
                <a:solidFill>
                  <a:srgbClr val="E7E7E7">
                    <a:lumMod val="50000"/>
                  </a:srgbClr>
                </a:solidFill>
                <a:latin typeface="Century Gothic" panose="020B0502020202020204" pitchFamily="34" charset="0"/>
              </a:rPr>
            </a:br>
            <a:r>
              <a:rPr lang="en-GB" sz="2800" dirty="0">
                <a:solidFill>
                  <a:srgbClr val="E7E7E7">
                    <a:lumMod val="50000"/>
                  </a:srgbClr>
                </a:solidFill>
                <a:latin typeface="Century Gothic" panose="020B0502020202020204" pitchFamily="34" charset="0"/>
              </a:rPr>
              <a:t>be prioritized</a:t>
            </a:r>
            <a:r>
              <a:rPr kumimoji="0" lang="en-GB" sz="2800" b="0" i="0" u="none" strike="noStrike" kern="1200" cap="none" spc="0" normalizeH="0" baseline="0" noProof="0" dirty="0">
                <a:ln>
                  <a:noFill/>
                </a:ln>
                <a:solidFill>
                  <a:srgbClr val="E7E7E7">
                    <a:lumMod val="50000"/>
                  </a:srgbClr>
                </a:solidFill>
                <a:effectLst/>
                <a:uLnTx/>
                <a:uFillTx/>
                <a:latin typeface="Century Gothic" panose="020B0502020202020204" pitchFamily="34" charset="0"/>
                <a:ea typeface="ＭＳ Ｐゴシック" charset="-128"/>
                <a:cs typeface="+mn-cs"/>
              </a:rPr>
              <a:t>?</a:t>
            </a:r>
            <a:endParaRPr kumimoji="0" lang="en-GB" sz="1800" u="none" strike="noStrike" kern="1200" cap="none" spc="0" normalizeH="0" baseline="0" noProof="0" dirty="0">
              <a:ln>
                <a:noFill/>
              </a:ln>
              <a:solidFill>
                <a:srgbClr val="000000"/>
              </a:solidFill>
              <a:effectLst/>
              <a:uLnTx/>
              <a:uFillTx/>
              <a:latin typeface="Century Gothic" panose="020B0502020202020204" pitchFamily="34" charset="0"/>
              <a:ea typeface="ＭＳ Ｐゴシック" charset="-128"/>
              <a:cs typeface="+mn-cs"/>
            </a:endParaRPr>
          </a:p>
        </p:txBody>
      </p:sp>
    </p:spTree>
    <p:extLst>
      <p:ext uri="{BB962C8B-B14F-4D97-AF65-F5344CB8AC3E}">
        <p14:creationId xmlns:p14="http://schemas.microsoft.com/office/powerpoint/2010/main" val="2173490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F17FB0F-ADE2-4085-81FE-F3DA5B9E48FB}"/>
              </a:ext>
            </a:extLst>
          </p:cNvPr>
          <p:cNvSpPr/>
          <p:nvPr/>
        </p:nvSpPr>
        <p:spPr>
          <a:xfrm>
            <a:off x="6172173" y="2412996"/>
            <a:ext cx="5929631" cy="785319"/>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AF280D0-0AA3-4C58-BAF5-CF884A86C0F0}"/>
              </a:ext>
            </a:extLst>
          </p:cNvPr>
          <p:cNvSpPr>
            <a:spLocks noGrp="1"/>
          </p:cNvSpPr>
          <p:nvPr>
            <p:ph type="title"/>
          </p:nvPr>
        </p:nvSpPr>
        <p:spPr>
          <a:xfrm>
            <a:off x="596349" y="24559"/>
            <a:ext cx="9144000" cy="1399830"/>
          </a:xfrm>
        </p:spPr>
        <p:txBody>
          <a:bodyPr/>
          <a:lstStyle/>
          <a:p>
            <a:r>
              <a:rPr lang="en-GB" sz="2400" dirty="0"/>
              <a:t>Evidence generation can require a high degree of investment of time and resource, so it is important to focus on areas where a true need exists</a:t>
            </a:r>
          </a:p>
        </p:txBody>
      </p:sp>
      <p:sp>
        <p:nvSpPr>
          <p:cNvPr id="5" name="Rectangle 4">
            <a:extLst>
              <a:ext uri="{FF2B5EF4-FFF2-40B4-BE49-F238E27FC236}">
                <a16:creationId xmlns:a16="http://schemas.microsoft.com/office/drawing/2014/main" id="{3E3B2CD6-2B13-4E4A-ADC6-1C1AB16F632D}"/>
              </a:ext>
            </a:extLst>
          </p:cNvPr>
          <p:cNvSpPr/>
          <p:nvPr/>
        </p:nvSpPr>
        <p:spPr>
          <a:xfrm>
            <a:off x="655740" y="1717040"/>
            <a:ext cx="4317476" cy="4278811"/>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t"/>
          <a:lstStyle/>
          <a:p>
            <a:pPr>
              <a:spcBef>
                <a:spcPts val="600"/>
              </a:spcBef>
              <a:spcAft>
                <a:spcPts val="600"/>
              </a:spcAft>
            </a:pPr>
            <a:endParaRPr lang="en-GB" sz="1600" dirty="0">
              <a:solidFill>
                <a:schemeClr val="bg1"/>
              </a:solidFill>
              <a:latin typeface="Century Gothic" panose="020B0502020202020204" pitchFamily="34" charset="0"/>
              <a:cs typeface="Calibri" panose="020F0502020204030204" pitchFamily="34" charset="0"/>
            </a:endParaRPr>
          </a:p>
        </p:txBody>
      </p:sp>
      <p:sp>
        <p:nvSpPr>
          <p:cNvPr id="6" name="Content Placeholder 2">
            <a:extLst>
              <a:ext uri="{FF2B5EF4-FFF2-40B4-BE49-F238E27FC236}">
                <a16:creationId xmlns:a16="http://schemas.microsoft.com/office/drawing/2014/main" id="{B49E3C3B-B45B-4398-88EA-77F395FE6D18}"/>
              </a:ext>
            </a:extLst>
          </p:cNvPr>
          <p:cNvSpPr>
            <a:spLocks noGrp="1"/>
          </p:cNvSpPr>
          <p:nvPr>
            <p:ph idx="1"/>
          </p:nvPr>
        </p:nvSpPr>
        <p:spPr>
          <a:xfrm>
            <a:off x="754891" y="4920081"/>
            <a:ext cx="4111023" cy="1075770"/>
          </a:xfrm>
        </p:spPr>
        <p:txBody>
          <a:bodyPr/>
          <a:lstStyle/>
          <a:p>
            <a:pPr marL="0" indent="0">
              <a:spcBef>
                <a:spcPts val="600"/>
              </a:spcBef>
              <a:spcAft>
                <a:spcPts val="600"/>
              </a:spcAft>
              <a:buNone/>
            </a:pPr>
            <a:r>
              <a:rPr lang="en-GB" sz="1200" dirty="0">
                <a:solidFill>
                  <a:schemeClr val="bg1"/>
                </a:solidFill>
                <a:cs typeface="Calibri" panose="020F0502020204030204" pitchFamily="34" charset="0"/>
              </a:rPr>
              <a:t>While researching some may enable us to design disease management approaches that achieve better overall outcomes, others may yield information that has no direct on strategy, practice or on patient care</a:t>
            </a:r>
          </a:p>
        </p:txBody>
      </p:sp>
      <p:sp>
        <p:nvSpPr>
          <p:cNvPr id="7" name="TextBox 6">
            <a:extLst>
              <a:ext uri="{FF2B5EF4-FFF2-40B4-BE49-F238E27FC236}">
                <a16:creationId xmlns:a16="http://schemas.microsoft.com/office/drawing/2014/main" id="{AF80A707-7A4D-4F8D-B07F-3E8A55568613}"/>
              </a:ext>
            </a:extLst>
          </p:cNvPr>
          <p:cNvSpPr txBox="1"/>
          <p:nvPr/>
        </p:nvSpPr>
        <p:spPr>
          <a:xfrm>
            <a:off x="828054" y="3102660"/>
            <a:ext cx="4037860" cy="1246495"/>
          </a:xfrm>
          <a:prstGeom prst="wedgeRectCallout">
            <a:avLst>
              <a:gd name="adj1" fmla="val -21699"/>
              <a:gd name="adj2" fmla="val 83951"/>
            </a:avLst>
          </a:prstGeom>
          <a:solidFill>
            <a:schemeClr val="bg1"/>
          </a:solidFill>
        </p:spPr>
        <p:txBody>
          <a:bodyPr wrap="square">
            <a:spAutoFit/>
          </a:bodyPr>
          <a:lstStyle/>
          <a:p>
            <a:pPr marL="0" marR="0" lvl="0" indent="0" defTabSz="457200" rtl="0" eaLnBrk="1" fontAlgn="base" latinLnBrk="0" hangingPunct="1">
              <a:lnSpc>
                <a:spcPct val="100000"/>
              </a:lnSpc>
              <a:spcBef>
                <a:spcPts val="600"/>
              </a:spcBef>
              <a:spcAft>
                <a:spcPts val="1200"/>
              </a:spcAft>
              <a:buClrTx/>
              <a:buSzTx/>
              <a:buNone/>
              <a:tabLst/>
              <a:defRPr/>
            </a:pPr>
            <a:r>
              <a:rPr lang="en-GB" sz="1200" dirty="0">
                <a:solidFill>
                  <a:schemeClr val="accent4">
                    <a:lumMod val="50000"/>
                  </a:schemeClr>
                </a:solidFill>
                <a:latin typeface="+mj-lt"/>
              </a:rPr>
              <a:t>E.g. W</a:t>
            </a:r>
            <a:r>
              <a:rPr kumimoji="0" lang="en-GB" sz="1200" i="0" u="none" strike="noStrike" kern="1200" cap="none" spc="0" normalizeH="0" baseline="0" noProof="0" dirty="0" err="1">
                <a:ln>
                  <a:noFill/>
                </a:ln>
                <a:solidFill>
                  <a:schemeClr val="accent4">
                    <a:lumMod val="50000"/>
                  </a:schemeClr>
                </a:solidFill>
                <a:effectLst/>
                <a:uLnTx/>
                <a:uFillTx/>
                <a:latin typeface="+mj-lt"/>
              </a:rPr>
              <a:t>hy</a:t>
            </a:r>
            <a:r>
              <a:rPr kumimoji="0" lang="en-GB" sz="1200" i="0" u="none" strike="noStrike" kern="1200" cap="none" spc="0" normalizeH="0" baseline="0" noProof="0" dirty="0">
                <a:ln>
                  <a:noFill/>
                </a:ln>
                <a:solidFill>
                  <a:schemeClr val="accent4">
                    <a:lumMod val="50000"/>
                  </a:schemeClr>
                </a:solidFill>
                <a:effectLst/>
                <a:uLnTx/>
                <a:uFillTx/>
                <a:latin typeface="+mj-lt"/>
              </a:rPr>
              <a:t> does a therapy work in some individuals and not others, when the disease markers and patient profiles are similar?</a:t>
            </a:r>
          </a:p>
          <a:p>
            <a:pPr marL="0" marR="0" lvl="0" indent="0" defTabSz="457200" rtl="0" eaLnBrk="1" fontAlgn="base" latinLnBrk="0" hangingPunct="1">
              <a:lnSpc>
                <a:spcPct val="100000"/>
              </a:lnSpc>
              <a:spcBef>
                <a:spcPts val="600"/>
              </a:spcBef>
              <a:spcAft>
                <a:spcPts val="1200"/>
              </a:spcAft>
              <a:buClrTx/>
              <a:buSzTx/>
              <a:buNone/>
              <a:tabLst/>
              <a:defRPr/>
            </a:pPr>
            <a:r>
              <a:rPr lang="en-GB" sz="1200" dirty="0">
                <a:solidFill>
                  <a:schemeClr val="accent4">
                    <a:lumMod val="50000"/>
                  </a:schemeClr>
                </a:solidFill>
                <a:latin typeface="+mj-lt"/>
              </a:rPr>
              <a:t>Why does a patient respond differently to two therapies with the same mechanism of action?</a:t>
            </a:r>
          </a:p>
        </p:txBody>
      </p:sp>
      <p:sp>
        <p:nvSpPr>
          <p:cNvPr id="8" name="TextBox 7">
            <a:extLst>
              <a:ext uri="{FF2B5EF4-FFF2-40B4-BE49-F238E27FC236}">
                <a16:creationId xmlns:a16="http://schemas.microsoft.com/office/drawing/2014/main" id="{D7B877FF-5E0E-476B-BA7F-2D63DE77B438}"/>
              </a:ext>
            </a:extLst>
          </p:cNvPr>
          <p:cNvSpPr txBox="1"/>
          <p:nvPr/>
        </p:nvSpPr>
        <p:spPr>
          <a:xfrm>
            <a:off x="754891" y="1816479"/>
            <a:ext cx="4317476" cy="1015663"/>
          </a:xfrm>
          <a:prstGeom prst="rect">
            <a:avLst/>
          </a:prstGeom>
          <a:noFill/>
        </p:spPr>
        <p:txBody>
          <a:bodyPr wrap="square">
            <a:spAutoFit/>
          </a:bodyPr>
          <a:lstStyle/>
          <a:p>
            <a:pPr>
              <a:spcBef>
                <a:spcPts val="600"/>
              </a:spcBef>
              <a:spcAft>
                <a:spcPts val="600"/>
              </a:spcAft>
            </a:pPr>
            <a:r>
              <a:rPr lang="en-GB" sz="1200" dirty="0">
                <a:solidFill>
                  <a:schemeClr val="bg1"/>
                </a:solidFill>
                <a:latin typeface="Century Gothic" panose="020B0502020202020204" pitchFamily="34" charset="0"/>
                <a:cs typeface="Calibri" panose="020F0502020204030204" pitchFamily="34" charset="0"/>
              </a:rPr>
              <a:t>There are commonly gaps in our knowledge in our understanding of mechanisms of disease and actions of therapies, even when the product has been on the market for some time; the importance of filling these gaps, however, can vary significantly</a:t>
            </a:r>
          </a:p>
        </p:txBody>
      </p:sp>
      <p:sp>
        <p:nvSpPr>
          <p:cNvPr id="9" name="Content Placeholder 9">
            <a:extLst>
              <a:ext uri="{FF2B5EF4-FFF2-40B4-BE49-F238E27FC236}">
                <a16:creationId xmlns:a16="http://schemas.microsoft.com/office/drawing/2014/main" id="{F004F54E-92C6-4A82-AE8C-D0C6CA49FD92}"/>
              </a:ext>
            </a:extLst>
          </p:cNvPr>
          <p:cNvSpPr txBox="1">
            <a:spLocks/>
          </p:cNvSpPr>
          <p:nvPr/>
        </p:nvSpPr>
        <p:spPr bwMode="auto">
          <a:xfrm>
            <a:off x="5347270" y="1695270"/>
            <a:ext cx="6754534" cy="33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000" kern="1200">
                <a:solidFill>
                  <a:schemeClr val="accent4">
                    <a:lumMod val="50000"/>
                  </a:schemeClr>
                </a:solidFill>
                <a:latin typeface="Century Gothic" panose="020B0502020202020204" pitchFamily="34" charset="0"/>
                <a:ea typeface="ＭＳ Ｐゴシック" charset="-128"/>
                <a:cs typeface="+mn-cs"/>
              </a:defRPr>
            </a:lvl1pPr>
            <a:lvl2pPr marL="742950" indent="-285750" algn="l" defTabSz="457200" rtl="0" eaLnBrk="1" fontAlgn="base" hangingPunct="1">
              <a:spcBef>
                <a:spcPct val="20000"/>
              </a:spcBef>
              <a:spcAft>
                <a:spcPct val="0"/>
              </a:spcAft>
              <a:buFont typeface="Arial" charset="0"/>
              <a:buChar char="–"/>
              <a:defRPr sz="1400" kern="1200">
                <a:solidFill>
                  <a:schemeClr val="accent4">
                    <a:lumMod val="50000"/>
                  </a:schemeClr>
                </a:solidFill>
                <a:latin typeface="Century Gothic" panose="020B0502020202020204" pitchFamily="34" charset="0"/>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1200" kern="1200">
                <a:solidFill>
                  <a:schemeClr val="accent4">
                    <a:lumMod val="50000"/>
                  </a:schemeClr>
                </a:solidFill>
                <a:latin typeface="Century Gothic" panose="020B0502020202020204" pitchFamily="34" charset="0"/>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1100" kern="1200">
                <a:solidFill>
                  <a:schemeClr val="accent4">
                    <a:lumMod val="50000"/>
                  </a:schemeClr>
                </a:solidFill>
                <a:latin typeface="Century Gothic" panose="020B0502020202020204" pitchFamily="34" charset="0"/>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1050" kern="1200">
                <a:solidFill>
                  <a:schemeClr val="accent4">
                    <a:lumMod val="50000"/>
                  </a:schemeClr>
                </a:solidFill>
                <a:latin typeface="Century Gothic" panose="020B0502020202020204" pitchFamily="34" charset="0"/>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00"/>
              </a:spcBef>
              <a:spcAft>
                <a:spcPts val="600"/>
              </a:spcAft>
              <a:buNone/>
            </a:pPr>
            <a:r>
              <a:rPr lang="en-GB" sz="1600" b="1" dirty="0">
                <a:cs typeface="Calibri" panose="020F0502020204030204" pitchFamily="34" charset="0"/>
              </a:rPr>
              <a:t>Valued evidence or completeness of knowledge?</a:t>
            </a:r>
          </a:p>
          <a:p>
            <a:pPr marL="0" indent="0">
              <a:spcBef>
                <a:spcPts val="1200"/>
              </a:spcBef>
              <a:spcAft>
                <a:spcPts val="600"/>
              </a:spcAft>
              <a:buNone/>
            </a:pPr>
            <a:endParaRPr lang="en-GB" sz="1800" dirty="0">
              <a:solidFill>
                <a:schemeClr val="accent4">
                  <a:lumMod val="25000"/>
                </a:schemeClr>
              </a:solidFill>
              <a:cs typeface="Calibri" panose="020F0502020204030204" pitchFamily="34" charset="0"/>
            </a:endParaRPr>
          </a:p>
          <a:p>
            <a:pPr marL="0" indent="0">
              <a:spcBef>
                <a:spcPts val="1200"/>
              </a:spcBef>
              <a:spcAft>
                <a:spcPts val="600"/>
              </a:spcAft>
              <a:buNone/>
            </a:pPr>
            <a:endParaRPr lang="en-GB" sz="1800" dirty="0">
              <a:solidFill>
                <a:schemeClr val="accent4">
                  <a:lumMod val="25000"/>
                </a:schemeClr>
              </a:solidFill>
              <a:cs typeface="Calibri" panose="020F0502020204030204" pitchFamily="34" charset="0"/>
            </a:endParaRPr>
          </a:p>
        </p:txBody>
      </p:sp>
      <p:sp>
        <p:nvSpPr>
          <p:cNvPr id="12" name="Oval 11">
            <a:extLst>
              <a:ext uri="{FF2B5EF4-FFF2-40B4-BE49-F238E27FC236}">
                <a16:creationId xmlns:a16="http://schemas.microsoft.com/office/drawing/2014/main" id="{ADFC0BFC-EF32-4974-A63E-627FA9290744}"/>
              </a:ext>
            </a:extLst>
          </p:cNvPr>
          <p:cNvSpPr/>
          <p:nvPr/>
        </p:nvSpPr>
        <p:spPr bwMode="gray">
          <a:xfrm>
            <a:off x="5339397" y="2443305"/>
            <a:ext cx="736928" cy="7369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GB" sz="1800" u="none" baseline="0" dirty="0">
              <a:solidFill>
                <a:srgbClr val="FFFFFF"/>
              </a:solidFill>
              <a:latin typeface="Century Gothic" panose="020B0502020202020204" pitchFamily="34" charset="0"/>
            </a:endParaRPr>
          </a:p>
        </p:txBody>
      </p:sp>
      <p:sp>
        <p:nvSpPr>
          <p:cNvPr id="13" name="Oval 12">
            <a:extLst>
              <a:ext uri="{FF2B5EF4-FFF2-40B4-BE49-F238E27FC236}">
                <a16:creationId xmlns:a16="http://schemas.microsoft.com/office/drawing/2014/main" id="{CD99CA69-5CC7-4740-93A6-7A7931A5BF61}"/>
              </a:ext>
            </a:extLst>
          </p:cNvPr>
          <p:cNvSpPr/>
          <p:nvPr/>
        </p:nvSpPr>
        <p:spPr bwMode="gray">
          <a:xfrm>
            <a:off x="5339397" y="3696011"/>
            <a:ext cx="736928" cy="7369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GB" sz="1800" u="none" baseline="0" dirty="0">
              <a:solidFill>
                <a:srgbClr val="FFFFFF"/>
              </a:solidFill>
              <a:latin typeface="Century Gothic" panose="020B0502020202020204" pitchFamily="34" charset="0"/>
            </a:endParaRPr>
          </a:p>
        </p:txBody>
      </p:sp>
      <p:sp>
        <p:nvSpPr>
          <p:cNvPr id="14" name="Oval 13">
            <a:extLst>
              <a:ext uri="{FF2B5EF4-FFF2-40B4-BE49-F238E27FC236}">
                <a16:creationId xmlns:a16="http://schemas.microsoft.com/office/drawing/2014/main" id="{EE2CB8A7-4A79-4C94-9485-A6D1E474903E}"/>
              </a:ext>
            </a:extLst>
          </p:cNvPr>
          <p:cNvSpPr/>
          <p:nvPr/>
        </p:nvSpPr>
        <p:spPr bwMode="gray">
          <a:xfrm>
            <a:off x="5339397" y="5137211"/>
            <a:ext cx="736928" cy="7369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GB" sz="1800" u="none" baseline="0" dirty="0">
              <a:solidFill>
                <a:srgbClr val="FFFFFF"/>
              </a:solidFill>
              <a:latin typeface="Century Gothic" panose="020B0502020202020204" pitchFamily="34" charset="0"/>
            </a:endParaRPr>
          </a:p>
        </p:txBody>
      </p:sp>
      <p:pic>
        <p:nvPicPr>
          <p:cNvPr id="15" name="Graphic 14" descr="Priorities">
            <a:extLst>
              <a:ext uri="{FF2B5EF4-FFF2-40B4-BE49-F238E27FC236}">
                <a16:creationId xmlns:a16="http://schemas.microsoft.com/office/drawing/2014/main" id="{0C35F82A-F3C3-4DA0-AACE-47ADB684E45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34833" y="3740873"/>
            <a:ext cx="647203" cy="647203"/>
          </a:xfrm>
          <a:prstGeom prst="rect">
            <a:avLst/>
          </a:prstGeom>
        </p:spPr>
      </p:pic>
      <p:pic>
        <p:nvPicPr>
          <p:cNvPr id="16" name="Graphic 15" descr="Target Audience">
            <a:extLst>
              <a:ext uri="{FF2B5EF4-FFF2-40B4-BE49-F238E27FC236}">
                <a16:creationId xmlns:a16="http://schemas.microsoft.com/office/drawing/2014/main" id="{0F8C578F-7B07-46A6-819D-F19CE510EE0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84259" y="2480324"/>
            <a:ext cx="647203" cy="647203"/>
          </a:xfrm>
          <a:prstGeom prst="rect">
            <a:avLst/>
          </a:prstGeom>
        </p:spPr>
      </p:pic>
      <p:sp>
        <p:nvSpPr>
          <p:cNvPr id="18" name="Rectangle 17">
            <a:extLst>
              <a:ext uri="{FF2B5EF4-FFF2-40B4-BE49-F238E27FC236}">
                <a16:creationId xmlns:a16="http://schemas.microsoft.com/office/drawing/2014/main" id="{CAB8D345-DF77-4C10-9544-B07CF05D139C}"/>
              </a:ext>
            </a:extLst>
          </p:cNvPr>
          <p:cNvSpPr/>
          <p:nvPr/>
        </p:nvSpPr>
        <p:spPr bwMode="gray">
          <a:xfrm>
            <a:off x="6115677" y="1984565"/>
            <a:ext cx="5897545" cy="507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eaLnBrk="1" fontAlgn="auto" hangingPunct="1">
              <a:lnSpc>
                <a:spcPct val="100000"/>
              </a:lnSpc>
              <a:spcBef>
                <a:spcPts val="0"/>
              </a:spcBef>
              <a:spcAft>
                <a:spcPts val="0"/>
              </a:spcAft>
            </a:pPr>
            <a:r>
              <a:rPr lang="en-GB" sz="1400" b="1" dirty="0">
                <a:solidFill>
                  <a:schemeClr val="accent1"/>
                </a:solidFill>
                <a:latin typeface="Century Gothic" panose="020B0502020202020204" pitchFamily="34" charset="0"/>
                <a:cs typeface="Calibri" panose="020F0502020204030204" pitchFamily="34" charset="0"/>
              </a:rPr>
              <a:t>Are you looking to better understand the patient profile</a:t>
            </a:r>
            <a:r>
              <a:rPr lang="en-GB" sz="1400" b="1" u="none" baseline="0" dirty="0">
                <a:solidFill>
                  <a:schemeClr val="accent1"/>
                </a:solidFill>
                <a:latin typeface="Century Gothic" panose="020B0502020202020204" pitchFamily="34" charset="0"/>
                <a:cs typeface="Calibri" panose="020F0502020204030204" pitchFamily="34" charset="0"/>
              </a:rPr>
              <a:t>?</a:t>
            </a:r>
          </a:p>
        </p:txBody>
      </p:sp>
      <p:sp>
        <p:nvSpPr>
          <p:cNvPr id="21" name="TextBox 20">
            <a:extLst>
              <a:ext uri="{FF2B5EF4-FFF2-40B4-BE49-F238E27FC236}">
                <a16:creationId xmlns:a16="http://schemas.microsoft.com/office/drawing/2014/main" id="{3F7F8CC3-0BAA-4362-8A9D-89E543433109}"/>
              </a:ext>
            </a:extLst>
          </p:cNvPr>
          <p:cNvSpPr txBox="1"/>
          <p:nvPr/>
        </p:nvSpPr>
        <p:spPr>
          <a:xfrm>
            <a:off x="6172173" y="2468809"/>
            <a:ext cx="2850529" cy="577081"/>
          </a:xfrm>
          <a:prstGeom prst="rect">
            <a:avLst/>
          </a:prstGeom>
          <a:noFill/>
          <a:ln w="19050">
            <a:noFill/>
          </a:ln>
        </p:spPr>
        <p:txBody>
          <a:bodyPr wrap="square">
            <a:spAutoFit/>
          </a:bodyPr>
          <a:lstStyle/>
          <a:p>
            <a:pPr marL="0" marR="0" lvl="0" indent="0" defTabSz="457200" rtl="0" eaLnBrk="1" fontAlgn="base" latinLnBrk="0" hangingPunct="1">
              <a:lnSpc>
                <a:spcPct val="100000"/>
              </a:lnSpc>
              <a:spcBef>
                <a:spcPts val="600"/>
              </a:spcBef>
              <a:spcAft>
                <a:spcPts val="1200"/>
              </a:spcAft>
              <a:buClrTx/>
              <a:buSzTx/>
              <a:buNone/>
              <a:tabLst/>
              <a:defRPr/>
            </a:pPr>
            <a:r>
              <a:rPr lang="en-GB" sz="1050" dirty="0">
                <a:solidFill>
                  <a:schemeClr val="accent4">
                    <a:lumMod val="50000"/>
                  </a:schemeClr>
                </a:solidFill>
                <a:latin typeface="Century Gothic" panose="020B0502020202020204" pitchFamily="34" charset="0"/>
                <a:cs typeface="Calibri" panose="020F0502020204030204" pitchFamily="34" charset="0"/>
              </a:rPr>
              <a:t>Sub-analysis of patient population by mutation to determine the impact on disease course and treatment outcomes</a:t>
            </a:r>
          </a:p>
        </p:txBody>
      </p:sp>
      <p:sp>
        <p:nvSpPr>
          <p:cNvPr id="22" name="TextBox 21">
            <a:extLst>
              <a:ext uri="{FF2B5EF4-FFF2-40B4-BE49-F238E27FC236}">
                <a16:creationId xmlns:a16="http://schemas.microsoft.com/office/drawing/2014/main" id="{B9B03960-3AF2-45E1-B0D8-D4878F122571}"/>
              </a:ext>
            </a:extLst>
          </p:cNvPr>
          <p:cNvSpPr txBox="1"/>
          <p:nvPr/>
        </p:nvSpPr>
        <p:spPr>
          <a:xfrm>
            <a:off x="9162669" y="2459652"/>
            <a:ext cx="2995632" cy="738664"/>
          </a:xfrm>
          <a:prstGeom prst="rect">
            <a:avLst/>
          </a:prstGeom>
          <a:noFill/>
          <a:ln w="19050">
            <a:noFill/>
          </a:ln>
        </p:spPr>
        <p:txBody>
          <a:bodyPr wrap="square">
            <a:spAutoFit/>
          </a:bodyPr>
          <a:lstStyle/>
          <a:p>
            <a:pPr marL="0" marR="0" lvl="0" indent="0" defTabSz="457200" rtl="0" eaLnBrk="1" fontAlgn="base" latinLnBrk="0" hangingPunct="1">
              <a:lnSpc>
                <a:spcPct val="100000"/>
              </a:lnSpc>
              <a:spcBef>
                <a:spcPts val="600"/>
              </a:spcBef>
              <a:spcAft>
                <a:spcPts val="1200"/>
              </a:spcAft>
              <a:buClrTx/>
              <a:buSzTx/>
              <a:buNone/>
              <a:tabLst/>
              <a:defRPr/>
            </a:pPr>
            <a:r>
              <a:rPr lang="en-GB" sz="1050" dirty="0">
                <a:solidFill>
                  <a:schemeClr val="accent4">
                    <a:lumMod val="50000"/>
                  </a:schemeClr>
                </a:solidFill>
                <a:latin typeface="Century Gothic" panose="020B0502020202020204" pitchFamily="34" charset="0"/>
                <a:cs typeface="Calibri" panose="020F0502020204030204" pitchFamily="34" charset="0"/>
              </a:rPr>
              <a:t>Profiling specific mutations when </a:t>
            </a:r>
            <a:br>
              <a:rPr lang="en-GB" sz="1050" dirty="0">
                <a:solidFill>
                  <a:schemeClr val="accent4">
                    <a:lumMod val="50000"/>
                  </a:schemeClr>
                </a:solidFill>
                <a:latin typeface="Century Gothic" panose="020B0502020202020204" pitchFamily="34" charset="0"/>
                <a:cs typeface="Calibri" panose="020F0502020204030204" pitchFamily="34" charset="0"/>
              </a:rPr>
            </a:br>
            <a:r>
              <a:rPr lang="en-GB" sz="1050" dirty="0">
                <a:solidFill>
                  <a:schemeClr val="accent4">
                    <a:lumMod val="50000"/>
                  </a:schemeClr>
                </a:solidFill>
                <a:latin typeface="Century Gothic" panose="020B0502020202020204" pitchFamily="34" charset="0"/>
                <a:cs typeface="Calibri" panose="020F0502020204030204" pitchFamily="34" charset="0"/>
              </a:rPr>
              <a:t>it has been established that they do not affect clinical manifestations and treatment outcomes</a:t>
            </a:r>
          </a:p>
        </p:txBody>
      </p:sp>
      <p:sp>
        <p:nvSpPr>
          <p:cNvPr id="24" name="Rectangle 23">
            <a:extLst>
              <a:ext uri="{FF2B5EF4-FFF2-40B4-BE49-F238E27FC236}">
                <a16:creationId xmlns:a16="http://schemas.microsoft.com/office/drawing/2014/main" id="{31340D22-566A-453B-8394-7072B8AD70DE}"/>
              </a:ext>
            </a:extLst>
          </p:cNvPr>
          <p:cNvSpPr/>
          <p:nvPr/>
        </p:nvSpPr>
        <p:spPr>
          <a:xfrm>
            <a:off x="8765313" y="2576177"/>
            <a:ext cx="492444" cy="400110"/>
          </a:xfrm>
          <a:prstGeom prst="rect">
            <a:avLst/>
          </a:prstGeom>
          <a:noFill/>
        </p:spPr>
        <p:txBody>
          <a:bodyPr wrap="none" lIns="91440" tIns="45720" rIns="91440" bIns="45720">
            <a:spAutoFit/>
          </a:bodyPr>
          <a:lstStyle/>
          <a:p>
            <a:pPr algn="ctr"/>
            <a:r>
              <a:rPr lang="en-US" sz="2000" dirty="0">
                <a:ln w="0"/>
                <a:solidFill>
                  <a:schemeClr val="accent1"/>
                </a:solidFill>
                <a:latin typeface="Century Gothic" panose="020B0502020202020204" pitchFamily="34" charset="0"/>
              </a:rPr>
              <a:t>v</a:t>
            </a:r>
            <a:r>
              <a:rPr lang="en-US" sz="2000" cap="none" spc="0" dirty="0">
                <a:ln w="0"/>
                <a:solidFill>
                  <a:schemeClr val="accent1"/>
                </a:solidFill>
                <a:latin typeface="Century Gothic" panose="020B0502020202020204" pitchFamily="34" charset="0"/>
              </a:rPr>
              <a:t>s.</a:t>
            </a:r>
          </a:p>
        </p:txBody>
      </p:sp>
      <p:sp>
        <p:nvSpPr>
          <p:cNvPr id="25" name="Rectangle 24">
            <a:extLst>
              <a:ext uri="{FF2B5EF4-FFF2-40B4-BE49-F238E27FC236}">
                <a16:creationId xmlns:a16="http://schemas.microsoft.com/office/drawing/2014/main" id="{39FCE445-9D09-4A77-9892-60D9EC793B12}"/>
              </a:ext>
            </a:extLst>
          </p:cNvPr>
          <p:cNvSpPr/>
          <p:nvPr/>
        </p:nvSpPr>
        <p:spPr>
          <a:xfrm>
            <a:off x="6152496" y="3730795"/>
            <a:ext cx="5929631" cy="813121"/>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DEFD36E6-0976-4126-A1BE-CD3D3E5E23F0}"/>
              </a:ext>
            </a:extLst>
          </p:cNvPr>
          <p:cNvSpPr/>
          <p:nvPr/>
        </p:nvSpPr>
        <p:spPr bwMode="gray">
          <a:xfrm>
            <a:off x="6096000" y="3302364"/>
            <a:ext cx="5897545" cy="507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eaLnBrk="1" fontAlgn="auto" hangingPunct="1">
              <a:lnSpc>
                <a:spcPct val="100000"/>
              </a:lnSpc>
              <a:spcBef>
                <a:spcPts val="0"/>
              </a:spcBef>
              <a:spcAft>
                <a:spcPts val="0"/>
              </a:spcAft>
            </a:pPr>
            <a:r>
              <a:rPr lang="en-GB" sz="1400" b="1" dirty="0">
                <a:solidFill>
                  <a:schemeClr val="accent1"/>
                </a:solidFill>
                <a:latin typeface="Century Gothic" panose="020B0502020202020204" pitchFamily="34" charset="0"/>
                <a:cs typeface="Calibri" panose="020F0502020204030204" pitchFamily="34" charset="0"/>
              </a:rPr>
              <a:t>Are you looking to differentiate from the competition</a:t>
            </a:r>
            <a:r>
              <a:rPr lang="en-GB" sz="1400" b="1" u="none" baseline="0" dirty="0">
                <a:solidFill>
                  <a:schemeClr val="accent1"/>
                </a:solidFill>
                <a:latin typeface="Century Gothic" panose="020B0502020202020204" pitchFamily="34" charset="0"/>
                <a:cs typeface="Calibri" panose="020F0502020204030204" pitchFamily="34" charset="0"/>
              </a:rPr>
              <a:t>?</a:t>
            </a:r>
          </a:p>
        </p:txBody>
      </p:sp>
      <p:sp>
        <p:nvSpPr>
          <p:cNvPr id="27" name="TextBox 26">
            <a:extLst>
              <a:ext uri="{FF2B5EF4-FFF2-40B4-BE49-F238E27FC236}">
                <a16:creationId xmlns:a16="http://schemas.microsoft.com/office/drawing/2014/main" id="{C4121183-6B57-49F0-8A96-E10E12607CD8}"/>
              </a:ext>
            </a:extLst>
          </p:cNvPr>
          <p:cNvSpPr txBox="1"/>
          <p:nvPr/>
        </p:nvSpPr>
        <p:spPr>
          <a:xfrm>
            <a:off x="6152497" y="3786608"/>
            <a:ext cx="2720916" cy="738664"/>
          </a:xfrm>
          <a:prstGeom prst="rect">
            <a:avLst/>
          </a:prstGeom>
          <a:noFill/>
          <a:ln w="19050">
            <a:noFill/>
          </a:ln>
        </p:spPr>
        <p:txBody>
          <a:bodyPr wrap="square">
            <a:spAutoFit/>
          </a:bodyPr>
          <a:lstStyle/>
          <a:p>
            <a:pPr marL="0" marR="0" lvl="0" indent="0" defTabSz="457200" rtl="0" eaLnBrk="1" fontAlgn="base" latinLnBrk="0" hangingPunct="1">
              <a:lnSpc>
                <a:spcPct val="100000"/>
              </a:lnSpc>
              <a:spcBef>
                <a:spcPts val="600"/>
              </a:spcBef>
              <a:spcAft>
                <a:spcPts val="1200"/>
              </a:spcAft>
              <a:buClrTx/>
              <a:buSzTx/>
              <a:buNone/>
              <a:tabLst/>
              <a:defRPr/>
            </a:pPr>
            <a:r>
              <a:rPr lang="en-GB" sz="1050" dirty="0">
                <a:solidFill>
                  <a:schemeClr val="accent4">
                    <a:lumMod val="50000"/>
                  </a:schemeClr>
                </a:solidFill>
                <a:latin typeface="Century Gothic" panose="020B0502020202020204" pitchFamily="34" charset="0"/>
                <a:cs typeface="Calibri" panose="020F0502020204030204" pitchFamily="34" charset="0"/>
              </a:rPr>
              <a:t>Further PK-PD profiling to determine time course of receptor occupancy when unexpected efficacy/safety variations seen</a:t>
            </a:r>
          </a:p>
        </p:txBody>
      </p:sp>
      <p:sp>
        <p:nvSpPr>
          <p:cNvPr id="28" name="TextBox 27">
            <a:extLst>
              <a:ext uri="{FF2B5EF4-FFF2-40B4-BE49-F238E27FC236}">
                <a16:creationId xmlns:a16="http://schemas.microsoft.com/office/drawing/2014/main" id="{CA10A5DE-03D8-4D89-A68C-06E8E0F083DC}"/>
              </a:ext>
            </a:extLst>
          </p:cNvPr>
          <p:cNvSpPr txBox="1"/>
          <p:nvPr/>
        </p:nvSpPr>
        <p:spPr>
          <a:xfrm>
            <a:off x="9142992" y="3777451"/>
            <a:ext cx="2995632" cy="577081"/>
          </a:xfrm>
          <a:prstGeom prst="rect">
            <a:avLst/>
          </a:prstGeom>
          <a:noFill/>
          <a:ln w="19050">
            <a:noFill/>
          </a:ln>
        </p:spPr>
        <p:txBody>
          <a:bodyPr wrap="square">
            <a:spAutoFit/>
          </a:bodyPr>
          <a:lstStyle/>
          <a:p>
            <a:pPr marL="0" marR="0" lvl="0" indent="0" defTabSz="457200" rtl="0" eaLnBrk="1" fontAlgn="base" latinLnBrk="0" hangingPunct="1">
              <a:lnSpc>
                <a:spcPct val="100000"/>
              </a:lnSpc>
              <a:spcBef>
                <a:spcPts val="600"/>
              </a:spcBef>
              <a:spcAft>
                <a:spcPts val="1200"/>
              </a:spcAft>
              <a:buClrTx/>
              <a:buSzTx/>
              <a:buNone/>
              <a:tabLst/>
              <a:defRPr/>
            </a:pPr>
            <a:r>
              <a:rPr lang="en-GB" sz="1050" dirty="0">
                <a:solidFill>
                  <a:schemeClr val="accent4">
                    <a:lumMod val="50000"/>
                  </a:schemeClr>
                </a:solidFill>
                <a:latin typeface="Century Gothic" panose="020B0502020202020204" pitchFamily="34" charset="0"/>
                <a:cs typeface="Calibri" panose="020F0502020204030204" pitchFamily="34" charset="0"/>
              </a:rPr>
              <a:t>Evaluation of receptor occupancy when no difference in clinical profile from competitor with same MOA is observed</a:t>
            </a:r>
          </a:p>
        </p:txBody>
      </p:sp>
      <p:sp>
        <p:nvSpPr>
          <p:cNvPr id="29" name="Rectangle 28">
            <a:extLst>
              <a:ext uri="{FF2B5EF4-FFF2-40B4-BE49-F238E27FC236}">
                <a16:creationId xmlns:a16="http://schemas.microsoft.com/office/drawing/2014/main" id="{5C81FCD6-5007-4741-85AA-82F1C979984F}"/>
              </a:ext>
            </a:extLst>
          </p:cNvPr>
          <p:cNvSpPr/>
          <p:nvPr/>
        </p:nvSpPr>
        <p:spPr>
          <a:xfrm>
            <a:off x="8745636" y="3893976"/>
            <a:ext cx="492444" cy="400110"/>
          </a:xfrm>
          <a:prstGeom prst="rect">
            <a:avLst/>
          </a:prstGeom>
          <a:noFill/>
        </p:spPr>
        <p:txBody>
          <a:bodyPr wrap="none" lIns="91440" tIns="45720" rIns="91440" bIns="45720">
            <a:spAutoFit/>
          </a:bodyPr>
          <a:lstStyle/>
          <a:p>
            <a:pPr algn="ctr"/>
            <a:r>
              <a:rPr lang="en-US" sz="2000" dirty="0">
                <a:ln w="0"/>
                <a:solidFill>
                  <a:schemeClr val="accent1"/>
                </a:solidFill>
                <a:latin typeface="Century Gothic" panose="020B0502020202020204" pitchFamily="34" charset="0"/>
              </a:rPr>
              <a:t>v</a:t>
            </a:r>
            <a:r>
              <a:rPr lang="en-US" sz="2000" cap="none" spc="0" dirty="0">
                <a:ln w="0"/>
                <a:solidFill>
                  <a:schemeClr val="accent1"/>
                </a:solidFill>
                <a:latin typeface="Century Gothic" panose="020B0502020202020204" pitchFamily="34" charset="0"/>
              </a:rPr>
              <a:t>s.</a:t>
            </a:r>
          </a:p>
        </p:txBody>
      </p:sp>
      <p:sp>
        <p:nvSpPr>
          <p:cNvPr id="30" name="Rectangle 29">
            <a:extLst>
              <a:ext uri="{FF2B5EF4-FFF2-40B4-BE49-F238E27FC236}">
                <a16:creationId xmlns:a16="http://schemas.microsoft.com/office/drawing/2014/main" id="{D258BF68-C8C9-4805-8704-9768AE123338}"/>
              </a:ext>
            </a:extLst>
          </p:cNvPr>
          <p:cNvSpPr/>
          <p:nvPr/>
        </p:nvSpPr>
        <p:spPr>
          <a:xfrm>
            <a:off x="6159231" y="5145987"/>
            <a:ext cx="5929631" cy="813121"/>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FC101DE7-7596-41F8-BB73-50019E791E64}"/>
              </a:ext>
            </a:extLst>
          </p:cNvPr>
          <p:cNvSpPr/>
          <p:nvPr/>
        </p:nvSpPr>
        <p:spPr bwMode="gray">
          <a:xfrm>
            <a:off x="6102735" y="4717555"/>
            <a:ext cx="5897545" cy="507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eaLnBrk="1" fontAlgn="auto" hangingPunct="1">
              <a:lnSpc>
                <a:spcPct val="100000"/>
              </a:lnSpc>
              <a:spcBef>
                <a:spcPts val="0"/>
              </a:spcBef>
              <a:spcAft>
                <a:spcPts val="0"/>
              </a:spcAft>
            </a:pPr>
            <a:r>
              <a:rPr lang="en-GB" sz="1400" b="1" dirty="0">
                <a:solidFill>
                  <a:schemeClr val="accent1"/>
                </a:solidFill>
                <a:latin typeface="Century Gothic" panose="020B0502020202020204" pitchFamily="34" charset="0"/>
                <a:cs typeface="Calibri" panose="020F0502020204030204" pitchFamily="34" charset="0"/>
              </a:rPr>
              <a:t>Are you looking to improve the patient experience</a:t>
            </a:r>
            <a:r>
              <a:rPr lang="en-GB" sz="1400" b="1" u="none" baseline="0" dirty="0">
                <a:solidFill>
                  <a:schemeClr val="accent1"/>
                </a:solidFill>
                <a:latin typeface="Century Gothic" panose="020B0502020202020204" pitchFamily="34" charset="0"/>
                <a:cs typeface="Calibri" panose="020F0502020204030204" pitchFamily="34" charset="0"/>
              </a:rPr>
              <a:t>?</a:t>
            </a:r>
          </a:p>
        </p:txBody>
      </p:sp>
      <p:sp>
        <p:nvSpPr>
          <p:cNvPr id="32" name="TextBox 31">
            <a:extLst>
              <a:ext uri="{FF2B5EF4-FFF2-40B4-BE49-F238E27FC236}">
                <a16:creationId xmlns:a16="http://schemas.microsoft.com/office/drawing/2014/main" id="{A8AF0A69-5B27-4DB6-8D52-0164524DB666}"/>
              </a:ext>
            </a:extLst>
          </p:cNvPr>
          <p:cNvSpPr txBox="1"/>
          <p:nvPr/>
        </p:nvSpPr>
        <p:spPr>
          <a:xfrm>
            <a:off x="6159231" y="5201799"/>
            <a:ext cx="2781314" cy="738664"/>
          </a:xfrm>
          <a:prstGeom prst="rect">
            <a:avLst/>
          </a:prstGeom>
          <a:noFill/>
          <a:ln w="19050">
            <a:noFill/>
          </a:ln>
        </p:spPr>
        <p:txBody>
          <a:bodyPr wrap="square">
            <a:spAutoFit/>
          </a:bodyPr>
          <a:lstStyle/>
          <a:p>
            <a:pPr marL="0" marR="0" lvl="0" indent="0" defTabSz="457200" rtl="0" eaLnBrk="1" fontAlgn="base" latinLnBrk="0" hangingPunct="1">
              <a:lnSpc>
                <a:spcPct val="100000"/>
              </a:lnSpc>
              <a:spcBef>
                <a:spcPts val="600"/>
              </a:spcBef>
              <a:spcAft>
                <a:spcPts val="1200"/>
              </a:spcAft>
              <a:buClrTx/>
              <a:buSzTx/>
              <a:buNone/>
              <a:tabLst/>
              <a:defRPr/>
            </a:pPr>
            <a:r>
              <a:rPr lang="en-GB" sz="1050" dirty="0">
                <a:solidFill>
                  <a:schemeClr val="accent4">
                    <a:lumMod val="50000"/>
                  </a:schemeClr>
                </a:solidFill>
                <a:latin typeface="Century Gothic" panose="020B0502020202020204" pitchFamily="34" charset="0"/>
                <a:cs typeface="Calibri" panose="020F0502020204030204" pitchFamily="34" charset="0"/>
              </a:rPr>
              <a:t>Collaboration with a patient organization to undertake a membership survey to understand current experience of care</a:t>
            </a:r>
          </a:p>
        </p:txBody>
      </p:sp>
      <p:sp>
        <p:nvSpPr>
          <p:cNvPr id="33" name="TextBox 32">
            <a:extLst>
              <a:ext uri="{FF2B5EF4-FFF2-40B4-BE49-F238E27FC236}">
                <a16:creationId xmlns:a16="http://schemas.microsoft.com/office/drawing/2014/main" id="{3FD81D2A-7967-42E5-B608-2B04E77AEF0C}"/>
              </a:ext>
            </a:extLst>
          </p:cNvPr>
          <p:cNvSpPr txBox="1"/>
          <p:nvPr/>
        </p:nvSpPr>
        <p:spPr>
          <a:xfrm>
            <a:off x="9149727" y="5192642"/>
            <a:ext cx="2781314" cy="577081"/>
          </a:xfrm>
          <a:prstGeom prst="rect">
            <a:avLst/>
          </a:prstGeom>
          <a:noFill/>
          <a:ln w="19050">
            <a:noFill/>
          </a:ln>
        </p:spPr>
        <p:txBody>
          <a:bodyPr wrap="square">
            <a:spAutoFit/>
          </a:bodyPr>
          <a:lstStyle/>
          <a:p>
            <a:pPr marL="0" marR="0" lvl="0" indent="0" defTabSz="457200" rtl="0" eaLnBrk="1" fontAlgn="base" latinLnBrk="0" hangingPunct="1">
              <a:lnSpc>
                <a:spcPct val="100000"/>
              </a:lnSpc>
              <a:spcBef>
                <a:spcPts val="600"/>
              </a:spcBef>
              <a:spcAft>
                <a:spcPts val="1200"/>
              </a:spcAft>
              <a:buClrTx/>
              <a:buSzTx/>
              <a:buNone/>
              <a:tabLst/>
              <a:defRPr/>
            </a:pPr>
            <a:r>
              <a:rPr lang="en-GB" sz="1050" dirty="0">
                <a:solidFill>
                  <a:schemeClr val="accent4">
                    <a:lumMod val="50000"/>
                  </a:schemeClr>
                </a:solidFill>
                <a:latin typeface="Century Gothic" panose="020B0502020202020204" pitchFamily="34" charset="0"/>
                <a:cs typeface="Calibri" panose="020F0502020204030204" pitchFamily="34" charset="0"/>
              </a:rPr>
              <a:t>Survey among HCPs as to current patient perspectives of care and ongoing unmet needs</a:t>
            </a:r>
          </a:p>
        </p:txBody>
      </p:sp>
      <p:sp>
        <p:nvSpPr>
          <p:cNvPr id="34" name="Rectangle 33">
            <a:extLst>
              <a:ext uri="{FF2B5EF4-FFF2-40B4-BE49-F238E27FC236}">
                <a16:creationId xmlns:a16="http://schemas.microsoft.com/office/drawing/2014/main" id="{B23E128D-DE39-4E7D-8B72-EF1D5FCD7C97}"/>
              </a:ext>
            </a:extLst>
          </p:cNvPr>
          <p:cNvSpPr/>
          <p:nvPr/>
        </p:nvSpPr>
        <p:spPr>
          <a:xfrm>
            <a:off x="8752371" y="5309167"/>
            <a:ext cx="492444" cy="400110"/>
          </a:xfrm>
          <a:prstGeom prst="rect">
            <a:avLst/>
          </a:prstGeom>
          <a:noFill/>
        </p:spPr>
        <p:txBody>
          <a:bodyPr wrap="none" lIns="91440" tIns="45720" rIns="91440" bIns="45720">
            <a:spAutoFit/>
          </a:bodyPr>
          <a:lstStyle/>
          <a:p>
            <a:pPr algn="ctr"/>
            <a:r>
              <a:rPr lang="en-US" sz="2000" dirty="0">
                <a:ln w="0"/>
                <a:solidFill>
                  <a:schemeClr val="accent1"/>
                </a:solidFill>
                <a:latin typeface="Century Gothic" panose="020B0502020202020204" pitchFamily="34" charset="0"/>
              </a:rPr>
              <a:t>v</a:t>
            </a:r>
            <a:r>
              <a:rPr lang="en-US" sz="2000" cap="none" spc="0" dirty="0">
                <a:ln w="0"/>
                <a:solidFill>
                  <a:schemeClr val="accent1"/>
                </a:solidFill>
                <a:latin typeface="Century Gothic" panose="020B0502020202020204" pitchFamily="34" charset="0"/>
              </a:rPr>
              <a:t>s.</a:t>
            </a:r>
          </a:p>
        </p:txBody>
      </p:sp>
      <p:pic>
        <p:nvPicPr>
          <p:cNvPr id="4" name="Graphic 3" descr="Heart with pulse with solid fill">
            <a:extLst>
              <a:ext uri="{FF2B5EF4-FFF2-40B4-BE49-F238E27FC236}">
                <a16:creationId xmlns:a16="http://schemas.microsoft.com/office/drawing/2014/main" id="{C5574DDC-B2B6-BF97-ADF9-1450627E052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73074" y="5238875"/>
            <a:ext cx="648000" cy="648000"/>
          </a:xfrm>
          <a:prstGeom prst="rect">
            <a:avLst/>
          </a:prstGeom>
        </p:spPr>
      </p:pic>
    </p:spTree>
    <p:extLst>
      <p:ext uri="{BB962C8B-B14F-4D97-AF65-F5344CB8AC3E}">
        <p14:creationId xmlns:p14="http://schemas.microsoft.com/office/powerpoint/2010/main" val="448516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2B22D-0732-4784-ABED-2DDB21C5E1F0}"/>
              </a:ext>
            </a:extLst>
          </p:cNvPr>
          <p:cNvSpPr>
            <a:spLocks noGrp="1"/>
          </p:cNvSpPr>
          <p:nvPr>
            <p:ph type="title"/>
          </p:nvPr>
        </p:nvSpPr>
        <p:spPr/>
        <p:txBody>
          <a:bodyPr/>
          <a:lstStyle/>
          <a:p>
            <a:r>
              <a:rPr lang="en-GB" dirty="0"/>
              <a:t>Acknowledgements</a:t>
            </a:r>
          </a:p>
        </p:txBody>
      </p:sp>
      <p:sp>
        <p:nvSpPr>
          <p:cNvPr id="4" name="Content Placeholder 3">
            <a:extLst>
              <a:ext uri="{FF2B5EF4-FFF2-40B4-BE49-F238E27FC236}">
                <a16:creationId xmlns:a16="http://schemas.microsoft.com/office/drawing/2014/main" id="{2309571D-CA91-4A2B-8212-A744DCD1A854}"/>
              </a:ext>
            </a:extLst>
          </p:cNvPr>
          <p:cNvSpPr txBox="1">
            <a:spLocks/>
          </p:cNvSpPr>
          <p:nvPr/>
        </p:nvSpPr>
        <p:spPr>
          <a:xfrm>
            <a:off x="570403" y="1603113"/>
            <a:ext cx="10355804" cy="652182"/>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2000" kern="1200">
                <a:solidFill>
                  <a:schemeClr val="accent4">
                    <a:lumMod val="50000"/>
                  </a:schemeClr>
                </a:solidFill>
                <a:latin typeface="Century Gothic" panose="020B0502020202020204" pitchFamily="34" charset="0"/>
                <a:ea typeface="ＭＳ Ｐゴシック" charset="-128"/>
                <a:cs typeface="+mn-cs"/>
              </a:defRPr>
            </a:lvl1pPr>
            <a:lvl2pPr marL="742950" indent="-285750" algn="l" defTabSz="457200" rtl="0" eaLnBrk="1" fontAlgn="base" hangingPunct="1">
              <a:spcBef>
                <a:spcPct val="20000"/>
              </a:spcBef>
              <a:spcAft>
                <a:spcPct val="0"/>
              </a:spcAft>
              <a:buFont typeface="Arial" charset="0"/>
              <a:buChar char="–"/>
              <a:defRPr sz="1400" kern="1200">
                <a:solidFill>
                  <a:schemeClr val="accent4">
                    <a:lumMod val="50000"/>
                  </a:schemeClr>
                </a:solidFill>
                <a:latin typeface="Century Gothic" panose="020B0502020202020204" pitchFamily="34" charset="0"/>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1200" kern="1200">
                <a:solidFill>
                  <a:schemeClr val="accent4">
                    <a:lumMod val="50000"/>
                  </a:schemeClr>
                </a:solidFill>
                <a:latin typeface="Century Gothic" panose="020B0502020202020204" pitchFamily="34" charset="0"/>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1100" kern="1200">
                <a:solidFill>
                  <a:schemeClr val="accent4">
                    <a:lumMod val="50000"/>
                  </a:schemeClr>
                </a:solidFill>
                <a:latin typeface="Century Gothic" panose="020B0502020202020204" pitchFamily="34" charset="0"/>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1050" kern="1200">
                <a:solidFill>
                  <a:schemeClr val="accent4">
                    <a:lumMod val="50000"/>
                  </a:schemeClr>
                </a:solidFill>
                <a:latin typeface="Century Gothic" panose="020B0502020202020204" pitchFamily="34" charset="0"/>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sz="1600" dirty="0">
                <a:latin typeface="Century Gothic"/>
                <a:ea typeface="Calibri" panose="020F0502020204030204" pitchFamily="34" charset="0"/>
                <a:cs typeface="Arial" panose="020B0604020202020204" pitchFamily="34" charset="0"/>
              </a:rPr>
              <a:t>The Medical Affairs Professional Society (MAPS) would like to thank the following contributors to </a:t>
            </a:r>
            <a:r>
              <a:rPr lang="en-GB" sz="1600" b="1" dirty="0">
                <a:latin typeface="Century Gothic"/>
                <a:ea typeface="Calibri" panose="020F0502020204030204" pitchFamily="34" charset="0"/>
                <a:cs typeface="Arial" panose="020B0604020202020204" pitchFamily="34" charset="0"/>
              </a:rPr>
              <a:t>Strategic Integrated Evidence Generation Planning Guidance Document</a:t>
            </a:r>
            <a:r>
              <a:rPr lang="en-US" sz="1600" b="1" dirty="0">
                <a:latin typeface="Century Gothic"/>
                <a:ea typeface="Calibri" panose="020F0502020204030204" pitchFamily="34" charset="0"/>
                <a:cs typeface="Arial" panose="020B0604020202020204" pitchFamily="34" charset="0"/>
              </a:rPr>
              <a:t>:</a:t>
            </a:r>
            <a:endParaRPr lang="en-US" sz="1600" dirty="0"/>
          </a:p>
        </p:txBody>
      </p:sp>
      <p:sp>
        <p:nvSpPr>
          <p:cNvPr id="5" name="TextBox 4">
            <a:extLst>
              <a:ext uri="{FF2B5EF4-FFF2-40B4-BE49-F238E27FC236}">
                <a16:creationId xmlns:a16="http://schemas.microsoft.com/office/drawing/2014/main" id="{F243A3FB-CD86-46C1-8487-548F4540981A}"/>
              </a:ext>
            </a:extLst>
          </p:cNvPr>
          <p:cNvSpPr txBox="1"/>
          <p:nvPr/>
        </p:nvSpPr>
        <p:spPr>
          <a:xfrm>
            <a:off x="377174" y="5916514"/>
            <a:ext cx="11050887" cy="408894"/>
          </a:xfrm>
          <a:prstGeom prst="rect">
            <a:avLst/>
          </a:prstGeom>
          <a:noFill/>
        </p:spPr>
        <p:txBody>
          <a:bodyPr wrap="square" rtlCol="0">
            <a:spAutoFit/>
          </a:bodyPr>
          <a:lstStyle/>
          <a:p>
            <a:pPr defTabSz="457200" fontAlgn="base">
              <a:lnSpc>
                <a:spcPct val="107000"/>
              </a:lnSpc>
              <a:spcBef>
                <a:spcPct val="0"/>
              </a:spcBef>
              <a:spcAft>
                <a:spcPts val="800"/>
              </a:spcAft>
            </a:pPr>
            <a:r>
              <a:rPr lang="en-US" sz="1000" dirty="0">
                <a:solidFill>
                  <a:srgbClr val="747474"/>
                </a:solidFill>
                <a:latin typeface="Century Gothic" panose="020B0502020202020204" pitchFamily="34" charset="0"/>
                <a:ea typeface="Calibri" panose="020F0502020204030204" pitchFamily="34" charset="0"/>
                <a:cs typeface="Arial" panose="020B0604020202020204" pitchFamily="34" charset="0"/>
              </a:rPr>
              <a:t>Those named above contributed to Strategic Integrated Evidence Generation Planning Guidance Document in their personal capacity. The views expressed and guidance provided in this document and associated presentation are their own and do not necessarily represent the views of their named employers.</a:t>
            </a:r>
          </a:p>
        </p:txBody>
      </p:sp>
      <p:sp>
        <p:nvSpPr>
          <p:cNvPr id="3" name="Content Placeholder 22">
            <a:extLst>
              <a:ext uri="{FF2B5EF4-FFF2-40B4-BE49-F238E27FC236}">
                <a16:creationId xmlns:a16="http://schemas.microsoft.com/office/drawing/2014/main" id="{98C4CFC5-556F-E91E-2575-A05484133AED}"/>
              </a:ext>
            </a:extLst>
          </p:cNvPr>
          <p:cNvSpPr txBox="1">
            <a:spLocks/>
          </p:cNvSpPr>
          <p:nvPr/>
        </p:nvSpPr>
        <p:spPr bwMode="auto">
          <a:xfrm>
            <a:off x="496310" y="2390760"/>
            <a:ext cx="9344077" cy="24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000" kern="1200">
                <a:solidFill>
                  <a:schemeClr val="accent4">
                    <a:lumMod val="50000"/>
                  </a:schemeClr>
                </a:solidFill>
                <a:latin typeface="Century Gothic" panose="020B0502020202020204" pitchFamily="34" charset="0"/>
                <a:ea typeface="ＭＳ Ｐゴシック" charset="-128"/>
                <a:cs typeface="+mn-cs"/>
              </a:defRPr>
            </a:lvl1pPr>
            <a:lvl2pPr marL="742950" indent="-285750" algn="l" defTabSz="457200" rtl="0" eaLnBrk="1" fontAlgn="base" hangingPunct="1">
              <a:spcBef>
                <a:spcPct val="20000"/>
              </a:spcBef>
              <a:spcAft>
                <a:spcPct val="0"/>
              </a:spcAft>
              <a:buFont typeface="Arial" charset="0"/>
              <a:buChar char="–"/>
              <a:defRPr sz="1400" kern="1200">
                <a:solidFill>
                  <a:schemeClr val="accent4">
                    <a:lumMod val="50000"/>
                  </a:schemeClr>
                </a:solidFill>
                <a:latin typeface="Century Gothic" panose="020B0502020202020204" pitchFamily="34" charset="0"/>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1200" kern="1200">
                <a:solidFill>
                  <a:schemeClr val="accent4">
                    <a:lumMod val="50000"/>
                  </a:schemeClr>
                </a:solidFill>
                <a:latin typeface="Century Gothic" panose="020B0502020202020204" pitchFamily="34" charset="0"/>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1100" kern="1200">
                <a:solidFill>
                  <a:schemeClr val="accent4">
                    <a:lumMod val="50000"/>
                  </a:schemeClr>
                </a:solidFill>
                <a:latin typeface="Century Gothic" panose="020B0502020202020204" pitchFamily="34" charset="0"/>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1050" kern="1200">
                <a:solidFill>
                  <a:schemeClr val="accent4">
                    <a:lumMod val="50000"/>
                  </a:schemeClr>
                </a:solidFill>
                <a:latin typeface="Century Gothic" panose="020B0502020202020204" pitchFamily="34" charset="0"/>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65760" lvl="2"/>
            <a:r>
              <a:rPr lang="en-US" sz="1600" b="1" dirty="0">
                <a:solidFill>
                  <a:schemeClr val="accent1"/>
                </a:solidFill>
              </a:rPr>
              <a:t>Phil Wakefield</a:t>
            </a:r>
            <a:r>
              <a:rPr lang="en-US" sz="1600" dirty="0">
                <a:solidFill>
                  <a:schemeClr val="accent1"/>
                </a:solidFill>
              </a:rPr>
              <a:t>, Chief Advisory Services Officer, </a:t>
            </a:r>
            <a:r>
              <a:rPr lang="en-US" sz="1600" dirty="0" err="1">
                <a:solidFill>
                  <a:schemeClr val="accent1"/>
                </a:solidFill>
              </a:rPr>
              <a:t>Inizio</a:t>
            </a:r>
            <a:r>
              <a:rPr lang="en-US" sz="1600" dirty="0">
                <a:solidFill>
                  <a:schemeClr val="accent1"/>
                </a:solidFill>
              </a:rPr>
              <a:t> Medical</a:t>
            </a:r>
          </a:p>
          <a:p>
            <a:pPr marL="365760" lvl="2"/>
            <a:r>
              <a:rPr lang="en-US" sz="1600" b="1" dirty="0">
                <a:solidFill>
                  <a:schemeClr val="accent1"/>
                </a:solidFill>
              </a:rPr>
              <a:t>Rachel Hatfield</a:t>
            </a:r>
            <a:r>
              <a:rPr lang="en-US" sz="1600" dirty="0">
                <a:solidFill>
                  <a:schemeClr val="accent1"/>
                </a:solidFill>
              </a:rPr>
              <a:t>, Managing Partner, MEDiSTRAVA Consulting</a:t>
            </a:r>
          </a:p>
          <a:p>
            <a:pPr marL="365760" lvl="2"/>
            <a:r>
              <a:rPr lang="en-US" sz="1600" b="1" dirty="0">
                <a:solidFill>
                  <a:schemeClr val="accent1"/>
                </a:solidFill>
              </a:rPr>
              <a:t>Ann Hartry, </a:t>
            </a:r>
            <a:r>
              <a:rPr lang="en-US" sz="1600" dirty="0">
                <a:solidFill>
                  <a:schemeClr val="accent1"/>
                </a:solidFill>
              </a:rPr>
              <a:t>AVP, Value, Evidence &amp; Outcomes, Eli Lilly and Company</a:t>
            </a:r>
          </a:p>
          <a:p>
            <a:pPr marL="365760" lvl="2"/>
            <a:r>
              <a:rPr lang="en-US" sz="1600" b="1" dirty="0">
                <a:solidFill>
                  <a:schemeClr val="accent1"/>
                </a:solidFill>
              </a:rPr>
              <a:t>Damian Largier, </a:t>
            </a:r>
            <a:r>
              <a:rPr lang="en-US" sz="1600" dirty="0">
                <a:solidFill>
                  <a:schemeClr val="accent1"/>
                </a:solidFill>
              </a:rPr>
              <a:t>Global Medical Affairs Lead, Migraine, Pfizer</a:t>
            </a:r>
          </a:p>
          <a:p>
            <a:pPr marL="365760" lvl="2"/>
            <a:r>
              <a:rPr lang="en-US" sz="1600" b="1" dirty="0">
                <a:solidFill>
                  <a:schemeClr val="accent1"/>
                </a:solidFill>
              </a:rPr>
              <a:t>Esther Liu, </a:t>
            </a:r>
            <a:r>
              <a:rPr lang="en-US" sz="1600" dirty="0">
                <a:solidFill>
                  <a:schemeClr val="accent1"/>
                </a:solidFill>
              </a:rPr>
              <a:t>Senior Director, Integrated Evidence Generation, Eli Lilly and Company</a:t>
            </a:r>
          </a:p>
          <a:p>
            <a:pPr marL="365760" lvl="2"/>
            <a:r>
              <a:rPr lang="en-US" sz="1600" b="1" dirty="0">
                <a:solidFill>
                  <a:schemeClr val="accent1"/>
                </a:solidFill>
              </a:rPr>
              <a:t>Bhavik Pandya, </a:t>
            </a:r>
            <a:r>
              <a:rPr lang="en-US" sz="1600" dirty="0">
                <a:solidFill>
                  <a:schemeClr val="accent1"/>
                </a:solidFill>
              </a:rPr>
              <a:t>Global Director – HEOR Oncology, Medical Affairs, Astellas</a:t>
            </a:r>
            <a:endParaRPr lang="en-US" sz="1600" b="1" dirty="0">
              <a:solidFill>
                <a:schemeClr val="accent1"/>
              </a:solidFill>
            </a:endParaRPr>
          </a:p>
          <a:p>
            <a:pPr marL="365760" lvl="2"/>
            <a:r>
              <a:rPr lang="en-US" sz="1600" b="1" dirty="0">
                <a:solidFill>
                  <a:schemeClr val="accent1"/>
                </a:solidFill>
              </a:rPr>
              <a:t>Cerise James, </a:t>
            </a:r>
            <a:r>
              <a:rPr lang="en-US" sz="1600" dirty="0">
                <a:solidFill>
                  <a:schemeClr val="accent1"/>
                </a:solidFill>
              </a:rPr>
              <a:t>Principal, Medical Affairs</a:t>
            </a:r>
            <a:r>
              <a:rPr lang="en-US" sz="1600">
                <a:solidFill>
                  <a:schemeClr val="accent1"/>
                </a:solidFill>
              </a:rPr>
              <a:t>, Tilghman James Group LLC</a:t>
            </a:r>
            <a:endParaRPr lang="en-US" sz="1600" b="1" dirty="0">
              <a:solidFill>
                <a:schemeClr val="accent1"/>
              </a:solidFill>
            </a:endParaRPr>
          </a:p>
          <a:p>
            <a:pPr marL="365760" lvl="2"/>
            <a:endParaRPr lang="en-US" sz="1600" b="1" dirty="0">
              <a:solidFill>
                <a:schemeClr val="accent1"/>
              </a:solidFill>
            </a:endParaRPr>
          </a:p>
          <a:p>
            <a:pPr marL="365760" lvl="2"/>
            <a:endParaRPr lang="en-US" sz="1600" dirty="0">
              <a:solidFill>
                <a:schemeClr val="accent1"/>
              </a:solidFill>
            </a:endParaRPr>
          </a:p>
          <a:p>
            <a:pPr marL="365760" lvl="2"/>
            <a:endParaRPr lang="en-US" sz="1600" dirty="0">
              <a:solidFill>
                <a:schemeClr val="accent1"/>
              </a:solidFill>
            </a:endParaRPr>
          </a:p>
        </p:txBody>
      </p:sp>
      <p:sp>
        <p:nvSpPr>
          <p:cNvPr id="7" name="TextBox 6">
            <a:extLst>
              <a:ext uri="{FF2B5EF4-FFF2-40B4-BE49-F238E27FC236}">
                <a16:creationId xmlns:a16="http://schemas.microsoft.com/office/drawing/2014/main" id="{BCA57997-6642-E6B0-C831-2980ACA45FC0}"/>
              </a:ext>
            </a:extLst>
          </p:cNvPr>
          <p:cNvSpPr txBox="1"/>
          <p:nvPr/>
        </p:nvSpPr>
        <p:spPr>
          <a:xfrm>
            <a:off x="1162050" y="4748371"/>
            <a:ext cx="11032120" cy="827323"/>
          </a:xfrm>
          <a:custGeom>
            <a:avLst/>
            <a:gdLst>
              <a:gd name="connsiteX0" fmla="*/ 0 w 12198096"/>
              <a:gd name="connsiteY0" fmla="*/ 0 h 827323"/>
              <a:gd name="connsiteX1" fmla="*/ 0 w 12198096"/>
              <a:gd name="connsiteY1" fmla="*/ 0 h 827323"/>
              <a:gd name="connsiteX2" fmla="*/ 12198096 w 12198096"/>
              <a:gd name="connsiteY2" fmla="*/ 0 h 827323"/>
              <a:gd name="connsiteX3" fmla="*/ 12198096 w 12198096"/>
              <a:gd name="connsiteY3" fmla="*/ 0 h 827323"/>
              <a:gd name="connsiteX4" fmla="*/ 12198096 w 12198096"/>
              <a:gd name="connsiteY4" fmla="*/ 827323 h 827323"/>
              <a:gd name="connsiteX5" fmla="*/ 12198096 w 12198096"/>
              <a:gd name="connsiteY5" fmla="*/ 827323 h 827323"/>
              <a:gd name="connsiteX6" fmla="*/ 0 w 12198096"/>
              <a:gd name="connsiteY6" fmla="*/ 827323 h 827323"/>
              <a:gd name="connsiteX7" fmla="*/ 0 w 12198096"/>
              <a:gd name="connsiteY7" fmla="*/ 827323 h 827323"/>
              <a:gd name="connsiteX8" fmla="*/ 0 w 12198096"/>
              <a:gd name="connsiteY8" fmla="*/ 0 h 827323"/>
              <a:gd name="connsiteX0" fmla="*/ 581025 w 12198096"/>
              <a:gd name="connsiteY0" fmla="*/ 0 h 827323"/>
              <a:gd name="connsiteX1" fmla="*/ 0 w 12198096"/>
              <a:gd name="connsiteY1" fmla="*/ 0 h 827323"/>
              <a:gd name="connsiteX2" fmla="*/ 12198096 w 12198096"/>
              <a:gd name="connsiteY2" fmla="*/ 0 h 827323"/>
              <a:gd name="connsiteX3" fmla="*/ 12198096 w 12198096"/>
              <a:gd name="connsiteY3" fmla="*/ 0 h 827323"/>
              <a:gd name="connsiteX4" fmla="*/ 12198096 w 12198096"/>
              <a:gd name="connsiteY4" fmla="*/ 827323 h 827323"/>
              <a:gd name="connsiteX5" fmla="*/ 12198096 w 12198096"/>
              <a:gd name="connsiteY5" fmla="*/ 827323 h 827323"/>
              <a:gd name="connsiteX6" fmla="*/ 0 w 12198096"/>
              <a:gd name="connsiteY6" fmla="*/ 827323 h 827323"/>
              <a:gd name="connsiteX7" fmla="*/ 0 w 12198096"/>
              <a:gd name="connsiteY7" fmla="*/ 827323 h 827323"/>
              <a:gd name="connsiteX8" fmla="*/ 581025 w 12198096"/>
              <a:gd name="connsiteY8" fmla="*/ 0 h 82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8096" h="827323">
                <a:moveTo>
                  <a:pt x="581025" y="0"/>
                </a:moveTo>
                <a:lnTo>
                  <a:pt x="0" y="0"/>
                </a:lnTo>
                <a:lnTo>
                  <a:pt x="12198096" y="0"/>
                </a:lnTo>
                <a:lnTo>
                  <a:pt x="12198096" y="0"/>
                </a:lnTo>
                <a:lnTo>
                  <a:pt x="12198096" y="827323"/>
                </a:lnTo>
                <a:lnTo>
                  <a:pt x="12198096" y="827323"/>
                </a:lnTo>
                <a:lnTo>
                  <a:pt x="0" y="827323"/>
                </a:lnTo>
                <a:lnTo>
                  <a:pt x="0" y="827323"/>
                </a:lnTo>
                <a:lnTo>
                  <a:pt x="581025" y="0"/>
                </a:lnTo>
                <a:close/>
              </a:path>
            </a:pathLst>
          </a:custGeom>
          <a:solidFill>
            <a:schemeClr val="accent2"/>
          </a:solidFill>
          <a:ln>
            <a:noFill/>
          </a:ln>
        </p:spPr>
        <p:style>
          <a:lnRef idx="2">
            <a:schemeClr val="accent1"/>
          </a:lnRef>
          <a:fillRef idx="1">
            <a:schemeClr val="lt1"/>
          </a:fillRef>
          <a:effectRef idx="0">
            <a:schemeClr val="accent1"/>
          </a:effectRef>
          <a:fontRef idx="minor">
            <a:schemeClr val="dk1"/>
          </a:fontRef>
        </p:style>
        <p:txBody>
          <a:bodyPr wrap="square" lIns="1080000" tIns="91440" rIns="91440" bIns="91440" rtlCol="0" anchor="ctr" anchorCtr="0">
            <a:noAutofit/>
          </a:bodyPr>
          <a:lstStyle/>
          <a:p>
            <a:r>
              <a:rPr lang="en-US" sz="1600" dirty="0">
                <a:latin typeface="Century Gothic" panose="020B0502020202020204" pitchFamily="34" charset="0"/>
              </a:rPr>
              <a:t>And with appreciation for the ongoing support from the Evidence Generation FAWG</a:t>
            </a:r>
            <a:endParaRPr lang="en-GB" sz="1600" dirty="0">
              <a:latin typeface="Century Gothic" panose="020B0502020202020204" pitchFamily="34" charset="0"/>
            </a:endParaRPr>
          </a:p>
        </p:txBody>
      </p:sp>
    </p:spTree>
    <p:extLst>
      <p:ext uri="{BB962C8B-B14F-4D97-AF65-F5344CB8AC3E}">
        <p14:creationId xmlns:p14="http://schemas.microsoft.com/office/powerpoint/2010/main" val="3186962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F128B08-E307-A99C-715C-2DA17220F829}"/>
              </a:ext>
            </a:extLst>
          </p:cNvPr>
          <p:cNvSpPr/>
          <p:nvPr/>
        </p:nvSpPr>
        <p:spPr>
          <a:xfrm>
            <a:off x="6509196" y="2337125"/>
            <a:ext cx="5244130" cy="349544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F280D0-0AA3-4C58-BAF5-CF884A86C0F0}"/>
              </a:ext>
            </a:extLst>
          </p:cNvPr>
          <p:cNvSpPr>
            <a:spLocks noGrp="1"/>
          </p:cNvSpPr>
          <p:nvPr>
            <p:ph type="title"/>
          </p:nvPr>
        </p:nvSpPr>
        <p:spPr>
          <a:xfrm>
            <a:off x="596349" y="24559"/>
            <a:ext cx="9144000" cy="1399830"/>
          </a:xfrm>
        </p:spPr>
        <p:txBody>
          <a:bodyPr/>
          <a:lstStyle/>
          <a:p>
            <a:r>
              <a:rPr lang="en-GB" sz="2400" dirty="0"/>
              <a:t>When looking to prioritize research efforts, reviewing the patient journey is a key starting point</a:t>
            </a:r>
          </a:p>
        </p:txBody>
      </p:sp>
      <p:sp>
        <p:nvSpPr>
          <p:cNvPr id="6" name="Content Placeholder 2">
            <a:extLst>
              <a:ext uri="{FF2B5EF4-FFF2-40B4-BE49-F238E27FC236}">
                <a16:creationId xmlns:a16="http://schemas.microsoft.com/office/drawing/2014/main" id="{10C6B081-3496-4FAA-8A26-498D17A6EDD1}"/>
              </a:ext>
            </a:extLst>
          </p:cNvPr>
          <p:cNvSpPr>
            <a:spLocks noGrp="1"/>
          </p:cNvSpPr>
          <p:nvPr>
            <p:ph idx="1"/>
          </p:nvPr>
        </p:nvSpPr>
        <p:spPr>
          <a:xfrm>
            <a:off x="596349" y="1933418"/>
            <a:ext cx="5673822" cy="3980211"/>
          </a:xfrm>
        </p:spPr>
        <p:txBody>
          <a:bodyPr/>
          <a:lstStyle/>
          <a:p>
            <a:pPr marL="0" indent="0">
              <a:spcBef>
                <a:spcPts val="1200"/>
              </a:spcBef>
              <a:spcAft>
                <a:spcPts val="600"/>
              </a:spcAft>
              <a:buNone/>
            </a:pPr>
            <a:r>
              <a:rPr lang="en-GB" sz="1800" b="1" dirty="0">
                <a:solidFill>
                  <a:schemeClr val="accent1"/>
                </a:solidFill>
                <a:cs typeface="Calibri" panose="020F0502020204030204" pitchFamily="34" charset="0"/>
              </a:rPr>
              <a:t>Our primary goal for all our activities is to improve patient outcomes</a:t>
            </a:r>
          </a:p>
          <a:p>
            <a:pPr marL="0" indent="0">
              <a:spcBef>
                <a:spcPts val="1200"/>
              </a:spcBef>
              <a:spcAft>
                <a:spcPts val="600"/>
              </a:spcAft>
              <a:buNone/>
            </a:pPr>
            <a:r>
              <a:rPr lang="en-GB" sz="1400" dirty="0">
                <a:cs typeface="Calibri" panose="020F0502020204030204" pitchFamily="34" charset="0"/>
              </a:rPr>
              <a:t>The focus of evidence generation, therefore, is to provide the awareness and information needed to enable early, appropriate decision-making regarding diagnostic strategies, management and patient and carer support</a:t>
            </a:r>
          </a:p>
          <a:p>
            <a:pPr marL="0" indent="0">
              <a:spcBef>
                <a:spcPts val="1200"/>
              </a:spcBef>
              <a:spcAft>
                <a:spcPts val="600"/>
              </a:spcAft>
              <a:buNone/>
            </a:pPr>
            <a:r>
              <a:rPr lang="en-GB" sz="1400" dirty="0">
                <a:cs typeface="Calibri" panose="020F0502020204030204" pitchFamily="34" charset="0"/>
              </a:rPr>
              <a:t>By considering the path a patient goes through from initial signs or symptoms or disease through to long-term maintenance or resolution, we can ensure that we are targeting knowledge gaps that are most meaningful</a:t>
            </a:r>
          </a:p>
          <a:p>
            <a:pPr marL="0" indent="0">
              <a:spcBef>
                <a:spcPts val="1200"/>
              </a:spcBef>
              <a:spcAft>
                <a:spcPts val="600"/>
              </a:spcAft>
              <a:buNone/>
            </a:pPr>
            <a:r>
              <a:rPr lang="en-GB" sz="1400" dirty="0">
                <a:cs typeface="Calibri" panose="020F0502020204030204" pitchFamily="34" charset="0"/>
              </a:rPr>
              <a:t>Patient perspectives should be sought in the generation of this journey.  The pain points for a patient are likely very different than that of the clinician</a:t>
            </a:r>
          </a:p>
        </p:txBody>
      </p:sp>
      <p:sp>
        <p:nvSpPr>
          <p:cNvPr id="4" name="Rectangle 3">
            <a:extLst>
              <a:ext uri="{FF2B5EF4-FFF2-40B4-BE49-F238E27FC236}">
                <a16:creationId xmlns:a16="http://schemas.microsoft.com/office/drawing/2014/main" id="{357FF69F-348D-411E-8FCB-2E8494341708}"/>
              </a:ext>
            </a:extLst>
          </p:cNvPr>
          <p:cNvSpPr/>
          <p:nvPr/>
        </p:nvSpPr>
        <p:spPr>
          <a:xfrm>
            <a:off x="6510265" y="2352058"/>
            <a:ext cx="5244130" cy="52251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accent4">
                    <a:lumMod val="50000"/>
                  </a:schemeClr>
                </a:solidFill>
                <a:latin typeface="Century Gothic" panose="020B0502020202020204" pitchFamily="34" charset="0"/>
                <a:cs typeface="Calibri" panose="020F0502020204030204" pitchFamily="34" charset="0"/>
              </a:rPr>
              <a:t>Proactive screening or only on signs of disease?</a:t>
            </a:r>
          </a:p>
        </p:txBody>
      </p:sp>
      <p:sp>
        <p:nvSpPr>
          <p:cNvPr id="8" name="Rectangle 7">
            <a:extLst>
              <a:ext uri="{FF2B5EF4-FFF2-40B4-BE49-F238E27FC236}">
                <a16:creationId xmlns:a16="http://schemas.microsoft.com/office/drawing/2014/main" id="{B25900F6-E388-444F-B5AE-B5823BF5F33E}"/>
              </a:ext>
            </a:extLst>
          </p:cNvPr>
          <p:cNvSpPr/>
          <p:nvPr/>
        </p:nvSpPr>
        <p:spPr>
          <a:xfrm>
            <a:off x="6509196" y="2905079"/>
            <a:ext cx="5244130" cy="52251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accent4">
                    <a:lumMod val="50000"/>
                  </a:schemeClr>
                </a:solidFill>
                <a:latin typeface="Century Gothic" panose="020B0502020202020204" pitchFamily="34" charset="0"/>
                <a:cs typeface="Calibri" panose="020F0502020204030204" pitchFamily="34" charset="0"/>
              </a:rPr>
              <a:t>Early signs &amp; symptoms review or delayed presentation?</a:t>
            </a:r>
          </a:p>
        </p:txBody>
      </p:sp>
      <p:sp>
        <p:nvSpPr>
          <p:cNvPr id="9" name="Rectangle 8">
            <a:extLst>
              <a:ext uri="{FF2B5EF4-FFF2-40B4-BE49-F238E27FC236}">
                <a16:creationId xmlns:a16="http://schemas.microsoft.com/office/drawing/2014/main" id="{9B4BD113-1067-483E-B19C-4877182B6143}"/>
              </a:ext>
            </a:extLst>
          </p:cNvPr>
          <p:cNvSpPr/>
          <p:nvPr/>
        </p:nvSpPr>
        <p:spPr>
          <a:xfrm>
            <a:off x="6509196" y="3463063"/>
            <a:ext cx="5244130" cy="52251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accent4">
                    <a:lumMod val="50000"/>
                  </a:schemeClr>
                </a:solidFill>
                <a:latin typeface="Century Gothic" panose="020B0502020202020204" pitchFamily="34" charset="0"/>
                <a:cs typeface="Calibri" panose="020F0502020204030204" pitchFamily="34" charset="0"/>
              </a:rPr>
              <a:t>Diagnosis or mis-/delayed diagnosis?</a:t>
            </a:r>
          </a:p>
        </p:txBody>
      </p:sp>
      <p:sp>
        <p:nvSpPr>
          <p:cNvPr id="10" name="Rectangle 9">
            <a:extLst>
              <a:ext uri="{FF2B5EF4-FFF2-40B4-BE49-F238E27FC236}">
                <a16:creationId xmlns:a16="http://schemas.microsoft.com/office/drawing/2014/main" id="{7FE7803B-5D45-4304-9E00-7DF6B1312113}"/>
              </a:ext>
            </a:extLst>
          </p:cNvPr>
          <p:cNvSpPr/>
          <p:nvPr/>
        </p:nvSpPr>
        <p:spPr>
          <a:xfrm>
            <a:off x="6509196" y="4016572"/>
            <a:ext cx="5244130" cy="52251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accent4">
                    <a:lumMod val="50000"/>
                  </a:schemeClr>
                </a:solidFill>
                <a:latin typeface="Century Gothic" panose="020B0502020202020204" pitchFamily="34" charset="0"/>
                <a:cs typeface="Calibri" panose="020F0502020204030204" pitchFamily="34" charset="0"/>
              </a:rPr>
              <a:t>Watch and wait, trial and error, or targeted treatment? </a:t>
            </a:r>
          </a:p>
        </p:txBody>
      </p:sp>
      <p:sp>
        <p:nvSpPr>
          <p:cNvPr id="11" name="Rectangle 10">
            <a:extLst>
              <a:ext uri="{FF2B5EF4-FFF2-40B4-BE49-F238E27FC236}">
                <a16:creationId xmlns:a16="http://schemas.microsoft.com/office/drawing/2014/main" id="{A2DAD0E1-FF1F-4A3A-A141-0AD096BE382D}"/>
              </a:ext>
            </a:extLst>
          </p:cNvPr>
          <p:cNvSpPr/>
          <p:nvPr/>
        </p:nvSpPr>
        <p:spPr>
          <a:xfrm>
            <a:off x="6509196" y="5185417"/>
            <a:ext cx="5244130" cy="52251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accent4">
                    <a:lumMod val="50000"/>
                  </a:schemeClr>
                </a:solidFill>
                <a:latin typeface="Century Gothic" panose="020B0502020202020204" pitchFamily="34" charset="0"/>
                <a:cs typeface="Calibri" panose="020F0502020204030204" pitchFamily="34" charset="0"/>
              </a:rPr>
              <a:t>Cycling through therapies or early long-term control </a:t>
            </a:r>
            <a:br>
              <a:rPr lang="en-US" sz="1400" dirty="0">
                <a:solidFill>
                  <a:schemeClr val="accent4">
                    <a:lumMod val="50000"/>
                  </a:schemeClr>
                </a:solidFill>
                <a:latin typeface="Century Gothic" panose="020B0502020202020204" pitchFamily="34" charset="0"/>
                <a:cs typeface="Calibri" panose="020F0502020204030204" pitchFamily="34" charset="0"/>
              </a:rPr>
            </a:br>
            <a:r>
              <a:rPr lang="en-US" sz="1400" dirty="0">
                <a:solidFill>
                  <a:schemeClr val="accent4">
                    <a:lumMod val="50000"/>
                  </a:schemeClr>
                </a:solidFill>
                <a:latin typeface="Century Gothic" panose="020B0502020202020204" pitchFamily="34" charset="0"/>
                <a:cs typeface="Calibri" panose="020F0502020204030204" pitchFamily="34" charset="0"/>
              </a:rPr>
              <a:t>or resolution?</a:t>
            </a:r>
          </a:p>
        </p:txBody>
      </p:sp>
      <p:sp>
        <p:nvSpPr>
          <p:cNvPr id="12" name="Rectangle 11">
            <a:extLst>
              <a:ext uri="{FF2B5EF4-FFF2-40B4-BE49-F238E27FC236}">
                <a16:creationId xmlns:a16="http://schemas.microsoft.com/office/drawing/2014/main" id="{5ECA1904-7A3A-4D86-8DDD-B80DF219E8DE}"/>
              </a:ext>
            </a:extLst>
          </p:cNvPr>
          <p:cNvSpPr/>
          <p:nvPr/>
        </p:nvSpPr>
        <p:spPr>
          <a:xfrm>
            <a:off x="6509196" y="4570081"/>
            <a:ext cx="5244130" cy="52251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accent4">
                    <a:lumMod val="50000"/>
                  </a:schemeClr>
                </a:solidFill>
                <a:latin typeface="Century Gothic" panose="020B0502020202020204" pitchFamily="34" charset="0"/>
                <a:cs typeface="Calibri" panose="020F0502020204030204" pitchFamily="34" charset="0"/>
              </a:rPr>
              <a:t>Holistic support or prescription-centered care? </a:t>
            </a:r>
          </a:p>
        </p:txBody>
      </p:sp>
      <p:sp>
        <p:nvSpPr>
          <p:cNvPr id="7" name="TextBox 6">
            <a:extLst>
              <a:ext uri="{FF2B5EF4-FFF2-40B4-BE49-F238E27FC236}">
                <a16:creationId xmlns:a16="http://schemas.microsoft.com/office/drawing/2014/main" id="{B4114862-F7E1-4F9E-9401-13155DF6424A}"/>
              </a:ext>
            </a:extLst>
          </p:cNvPr>
          <p:cNvSpPr txBox="1"/>
          <p:nvPr/>
        </p:nvSpPr>
        <p:spPr>
          <a:xfrm>
            <a:off x="6510265" y="2013504"/>
            <a:ext cx="5244130" cy="338554"/>
          </a:xfrm>
          <a:prstGeom prst="rect">
            <a:avLst/>
          </a:prstGeom>
          <a:solidFill>
            <a:schemeClr val="accent1"/>
          </a:solidFill>
        </p:spPr>
        <p:txBody>
          <a:bodyPr wrap="square" rtlCol="0">
            <a:spAutoFit/>
          </a:bodyPr>
          <a:lstStyle/>
          <a:p>
            <a:pPr algn="ctr"/>
            <a:r>
              <a:rPr lang="en-GB" sz="1600" b="1" dirty="0">
                <a:solidFill>
                  <a:schemeClr val="bg1"/>
                </a:solidFill>
                <a:latin typeface="Century Gothic" panose="020B0502020202020204" pitchFamily="34" charset="0"/>
              </a:rPr>
              <a:t>What is the current experience for the patient? </a:t>
            </a:r>
          </a:p>
        </p:txBody>
      </p:sp>
    </p:spTree>
    <p:extLst>
      <p:ext uri="{BB962C8B-B14F-4D97-AF65-F5344CB8AC3E}">
        <p14:creationId xmlns:p14="http://schemas.microsoft.com/office/powerpoint/2010/main" val="95131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01B3334-8D82-42A9-B4F7-A45F66BCB554}"/>
              </a:ext>
            </a:extLst>
          </p:cNvPr>
          <p:cNvSpPr/>
          <p:nvPr/>
        </p:nvSpPr>
        <p:spPr>
          <a:xfrm>
            <a:off x="596349" y="4026555"/>
            <a:ext cx="11244198" cy="158620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AF280D0-0AA3-4C58-BAF5-CF884A86C0F0}"/>
              </a:ext>
            </a:extLst>
          </p:cNvPr>
          <p:cNvSpPr>
            <a:spLocks noGrp="1"/>
          </p:cNvSpPr>
          <p:nvPr>
            <p:ph type="title"/>
          </p:nvPr>
        </p:nvSpPr>
        <p:spPr>
          <a:xfrm>
            <a:off x="596349" y="24559"/>
            <a:ext cx="9144000" cy="1399830"/>
          </a:xfrm>
        </p:spPr>
        <p:txBody>
          <a:bodyPr/>
          <a:lstStyle/>
          <a:p>
            <a:r>
              <a:rPr lang="en-GB" sz="2400" dirty="0"/>
              <a:t>Prioritization should consider both the strategic advantages for the organization, as well as the short- and longer-term benefits for patient outcomes</a:t>
            </a:r>
          </a:p>
        </p:txBody>
      </p:sp>
      <p:sp>
        <p:nvSpPr>
          <p:cNvPr id="35" name="Content Placeholder 2">
            <a:extLst>
              <a:ext uri="{FF2B5EF4-FFF2-40B4-BE49-F238E27FC236}">
                <a16:creationId xmlns:a16="http://schemas.microsoft.com/office/drawing/2014/main" id="{9FBD5B18-DC1F-40CE-8333-277EAFDD1117}"/>
              </a:ext>
            </a:extLst>
          </p:cNvPr>
          <p:cNvSpPr txBox="1">
            <a:spLocks/>
          </p:cNvSpPr>
          <p:nvPr/>
        </p:nvSpPr>
        <p:spPr bwMode="auto">
          <a:xfrm>
            <a:off x="519113" y="1785008"/>
            <a:ext cx="11321433" cy="1586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000" kern="1200">
                <a:solidFill>
                  <a:schemeClr val="accent4">
                    <a:lumMod val="50000"/>
                  </a:schemeClr>
                </a:solidFill>
                <a:latin typeface="Century Gothic" panose="020B0502020202020204" pitchFamily="34" charset="0"/>
                <a:ea typeface="ＭＳ Ｐゴシック" charset="-128"/>
                <a:cs typeface="+mn-cs"/>
              </a:defRPr>
            </a:lvl1pPr>
            <a:lvl2pPr marL="742950" indent="-285750" algn="l" defTabSz="457200" rtl="0" eaLnBrk="1" fontAlgn="base" hangingPunct="1">
              <a:spcBef>
                <a:spcPct val="20000"/>
              </a:spcBef>
              <a:spcAft>
                <a:spcPct val="0"/>
              </a:spcAft>
              <a:buFont typeface="Arial" charset="0"/>
              <a:buChar char="–"/>
              <a:defRPr sz="1400" kern="1200">
                <a:solidFill>
                  <a:schemeClr val="accent4">
                    <a:lumMod val="50000"/>
                  </a:schemeClr>
                </a:solidFill>
                <a:latin typeface="Century Gothic" panose="020B0502020202020204" pitchFamily="34" charset="0"/>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1200" kern="1200">
                <a:solidFill>
                  <a:schemeClr val="accent4">
                    <a:lumMod val="50000"/>
                  </a:schemeClr>
                </a:solidFill>
                <a:latin typeface="Century Gothic" panose="020B0502020202020204" pitchFamily="34" charset="0"/>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1100" kern="1200">
                <a:solidFill>
                  <a:schemeClr val="accent4">
                    <a:lumMod val="50000"/>
                  </a:schemeClr>
                </a:solidFill>
                <a:latin typeface="Century Gothic" panose="020B0502020202020204" pitchFamily="34" charset="0"/>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1050" kern="1200">
                <a:solidFill>
                  <a:schemeClr val="accent4">
                    <a:lumMod val="50000"/>
                  </a:schemeClr>
                </a:solidFill>
                <a:latin typeface="Century Gothic" panose="020B0502020202020204" pitchFamily="34" charset="0"/>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600"/>
              </a:spcBef>
              <a:spcAft>
                <a:spcPts val="600"/>
              </a:spcAft>
            </a:pPr>
            <a:r>
              <a:rPr lang="en-GB" sz="1600" dirty="0">
                <a:cs typeface="Calibri" panose="020F0502020204030204" pitchFamily="34" charset="0"/>
              </a:rPr>
              <a:t>What are the elements within the journey </a:t>
            </a:r>
            <a:r>
              <a:rPr lang="en-GB" sz="1600" b="1" dirty="0">
                <a:cs typeface="Calibri" panose="020F0502020204030204" pitchFamily="34" charset="0"/>
              </a:rPr>
              <a:t>where there is the greatest need </a:t>
            </a:r>
            <a:r>
              <a:rPr lang="en-GB" sz="1600" dirty="0">
                <a:cs typeface="Calibri" panose="020F0502020204030204" pitchFamily="34" charset="0"/>
              </a:rPr>
              <a:t>for new information or education?</a:t>
            </a:r>
          </a:p>
          <a:p>
            <a:pPr>
              <a:spcBef>
                <a:spcPts val="600"/>
              </a:spcBef>
              <a:spcAft>
                <a:spcPts val="600"/>
              </a:spcAft>
            </a:pPr>
            <a:r>
              <a:rPr lang="en-GB" sz="1600" dirty="0">
                <a:cs typeface="Calibri" panose="020F0502020204030204" pitchFamily="34" charset="0"/>
              </a:rPr>
              <a:t>Of these elements, </a:t>
            </a:r>
            <a:r>
              <a:rPr lang="en-GB" sz="1600" b="1" dirty="0">
                <a:cs typeface="Calibri" panose="020F0502020204030204" pitchFamily="34" charset="0"/>
              </a:rPr>
              <a:t>what will have the greatest impact </a:t>
            </a:r>
            <a:r>
              <a:rPr lang="en-GB" sz="1600" dirty="0">
                <a:cs typeface="Calibri" panose="020F0502020204030204" pitchFamily="34" charset="0"/>
              </a:rPr>
              <a:t>on outcomes?</a:t>
            </a:r>
          </a:p>
          <a:p>
            <a:pPr>
              <a:spcBef>
                <a:spcPts val="600"/>
              </a:spcBef>
              <a:spcAft>
                <a:spcPts val="600"/>
              </a:spcAft>
            </a:pPr>
            <a:r>
              <a:rPr lang="en-GB" sz="1600" dirty="0">
                <a:cs typeface="Calibri" panose="020F0502020204030204" pitchFamily="34" charset="0"/>
              </a:rPr>
              <a:t>Are there </a:t>
            </a:r>
            <a:r>
              <a:rPr lang="en-GB" sz="1600" b="1" dirty="0">
                <a:cs typeface="Calibri" panose="020F0502020204030204" pitchFamily="34" charset="0"/>
              </a:rPr>
              <a:t>any evidence needs that could be addressed more quickly</a:t>
            </a:r>
            <a:r>
              <a:rPr lang="en-GB" sz="1600" dirty="0">
                <a:cs typeface="Calibri" panose="020F0502020204030204" pitchFamily="34" charset="0"/>
              </a:rPr>
              <a:t>, even if the overall impact is less?</a:t>
            </a:r>
          </a:p>
          <a:p>
            <a:pPr>
              <a:spcBef>
                <a:spcPts val="600"/>
              </a:spcBef>
              <a:spcAft>
                <a:spcPts val="600"/>
              </a:spcAft>
            </a:pPr>
            <a:r>
              <a:rPr lang="en-GB" sz="1600" dirty="0">
                <a:cs typeface="Calibri" panose="020F0502020204030204" pitchFamily="34" charset="0"/>
              </a:rPr>
              <a:t>Will generating the evidence help to </a:t>
            </a:r>
            <a:r>
              <a:rPr lang="en-GB" sz="1600" b="1" dirty="0">
                <a:cs typeface="Calibri" panose="020F0502020204030204" pitchFamily="34" charset="0"/>
              </a:rPr>
              <a:t>further build relationships </a:t>
            </a:r>
            <a:r>
              <a:rPr lang="en-GB" sz="1600" dirty="0">
                <a:cs typeface="Calibri" panose="020F0502020204030204" pitchFamily="34" charset="0"/>
              </a:rPr>
              <a:t>with and across the community?</a:t>
            </a:r>
          </a:p>
        </p:txBody>
      </p:sp>
      <p:sp>
        <p:nvSpPr>
          <p:cNvPr id="7" name="Rectangle 6">
            <a:extLst>
              <a:ext uri="{FF2B5EF4-FFF2-40B4-BE49-F238E27FC236}">
                <a16:creationId xmlns:a16="http://schemas.microsoft.com/office/drawing/2014/main" id="{6405FB0D-79BD-44C2-8519-15B23461FC4A}"/>
              </a:ext>
            </a:extLst>
          </p:cNvPr>
          <p:cNvSpPr/>
          <p:nvPr/>
        </p:nvSpPr>
        <p:spPr>
          <a:xfrm>
            <a:off x="3673079" y="4906033"/>
            <a:ext cx="2172984" cy="52251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b="1" dirty="0">
                <a:solidFill>
                  <a:schemeClr val="accent1"/>
                </a:solidFill>
                <a:latin typeface="Century Gothic" panose="020B0502020202020204" pitchFamily="34" charset="0"/>
                <a:cs typeface="Calibri" panose="020F0502020204030204" pitchFamily="34" charset="0"/>
              </a:rPr>
              <a:t>Awareness of disease or presentation</a:t>
            </a:r>
          </a:p>
        </p:txBody>
      </p:sp>
      <p:sp>
        <p:nvSpPr>
          <p:cNvPr id="8" name="Rectangle 7">
            <a:extLst>
              <a:ext uri="{FF2B5EF4-FFF2-40B4-BE49-F238E27FC236}">
                <a16:creationId xmlns:a16="http://schemas.microsoft.com/office/drawing/2014/main" id="{C89BBCF2-A064-4080-B006-7BE06CD87E1C}"/>
              </a:ext>
            </a:extLst>
          </p:cNvPr>
          <p:cNvSpPr/>
          <p:nvPr/>
        </p:nvSpPr>
        <p:spPr>
          <a:xfrm>
            <a:off x="6653827" y="4906033"/>
            <a:ext cx="2172984" cy="52251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b="1" dirty="0">
                <a:solidFill>
                  <a:schemeClr val="accent1"/>
                </a:solidFill>
                <a:latin typeface="Century Gothic" panose="020B0502020202020204" pitchFamily="34" charset="0"/>
                <a:cs typeface="Calibri" panose="020F0502020204030204" pitchFamily="34" charset="0"/>
              </a:rPr>
              <a:t>Optimal initial treatment selection</a:t>
            </a:r>
          </a:p>
        </p:txBody>
      </p:sp>
      <p:sp>
        <p:nvSpPr>
          <p:cNvPr id="9" name="Rectangle 8">
            <a:extLst>
              <a:ext uri="{FF2B5EF4-FFF2-40B4-BE49-F238E27FC236}">
                <a16:creationId xmlns:a16="http://schemas.microsoft.com/office/drawing/2014/main" id="{318ECE94-9A42-4B20-B064-0932166A44C2}"/>
              </a:ext>
            </a:extLst>
          </p:cNvPr>
          <p:cNvSpPr/>
          <p:nvPr/>
        </p:nvSpPr>
        <p:spPr>
          <a:xfrm>
            <a:off x="9516326" y="4906033"/>
            <a:ext cx="2172984" cy="52251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b="1" dirty="0">
                <a:solidFill>
                  <a:schemeClr val="accent1"/>
                </a:solidFill>
                <a:latin typeface="Century Gothic" panose="020B0502020202020204" pitchFamily="34" charset="0"/>
                <a:cs typeface="Calibri" panose="020F0502020204030204" pitchFamily="34" charset="0"/>
              </a:rPr>
              <a:t>Optimized access to appropriate treatment</a:t>
            </a:r>
          </a:p>
        </p:txBody>
      </p:sp>
      <p:sp>
        <p:nvSpPr>
          <p:cNvPr id="10" name="Rectangle 9">
            <a:extLst>
              <a:ext uri="{FF2B5EF4-FFF2-40B4-BE49-F238E27FC236}">
                <a16:creationId xmlns:a16="http://schemas.microsoft.com/office/drawing/2014/main" id="{B7FD2A74-670A-4D23-93E6-57ACC40EBBF3}"/>
              </a:ext>
            </a:extLst>
          </p:cNvPr>
          <p:cNvSpPr/>
          <p:nvPr/>
        </p:nvSpPr>
        <p:spPr>
          <a:xfrm>
            <a:off x="692331" y="4906033"/>
            <a:ext cx="2172984" cy="52251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b="1" dirty="0">
                <a:solidFill>
                  <a:schemeClr val="accent1"/>
                </a:solidFill>
                <a:latin typeface="Century Gothic" panose="020B0502020202020204" pitchFamily="34" charset="0"/>
                <a:cs typeface="Calibri" panose="020F0502020204030204" pitchFamily="34" charset="0"/>
              </a:rPr>
              <a:t>Patient experience and outcome</a:t>
            </a:r>
          </a:p>
        </p:txBody>
      </p:sp>
      <p:sp>
        <p:nvSpPr>
          <p:cNvPr id="12" name="Rectangle 11">
            <a:extLst>
              <a:ext uri="{FF2B5EF4-FFF2-40B4-BE49-F238E27FC236}">
                <a16:creationId xmlns:a16="http://schemas.microsoft.com/office/drawing/2014/main" id="{79241B96-780E-4376-A459-C7A7E8501549}"/>
              </a:ext>
            </a:extLst>
          </p:cNvPr>
          <p:cNvSpPr/>
          <p:nvPr/>
        </p:nvSpPr>
        <p:spPr>
          <a:xfrm>
            <a:off x="519114" y="3486789"/>
            <a:ext cx="4692401" cy="52251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600" b="1" dirty="0">
                <a:solidFill>
                  <a:schemeClr val="accent4">
                    <a:lumMod val="50000"/>
                  </a:schemeClr>
                </a:solidFill>
                <a:latin typeface="Century Gothic" panose="020B0502020202020204" pitchFamily="34" charset="0"/>
                <a:cs typeface="Calibri" panose="020F0502020204030204" pitchFamily="34" charset="0"/>
              </a:rPr>
              <a:t>How will the new evidence improve…</a:t>
            </a:r>
          </a:p>
        </p:txBody>
      </p:sp>
      <p:pic>
        <p:nvPicPr>
          <p:cNvPr id="5" name="Graphic 4" descr="Medicine outline">
            <a:extLst>
              <a:ext uri="{FF2B5EF4-FFF2-40B4-BE49-F238E27FC236}">
                <a16:creationId xmlns:a16="http://schemas.microsoft.com/office/drawing/2014/main" id="{60BF7C59-D4B2-4042-BB7E-1A3E7405D8D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67091" y="4182090"/>
            <a:ext cx="684000" cy="684000"/>
          </a:xfrm>
          <a:prstGeom prst="rect">
            <a:avLst/>
          </a:prstGeom>
        </p:spPr>
      </p:pic>
      <p:pic>
        <p:nvPicPr>
          <p:cNvPr id="11" name="Graphic 10" descr="Warning outline">
            <a:extLst>
              <a:ext uri="{FF2B5EF4-FFF2-40B4-BE49-F238E27FC236}">
                <a16:creationId xmlns:a16="http://schemas.microsoft.com/office/drawing/2014/main" id="{C41237A6-04F0-4205-83AF-580AC380173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53633" y="4182090"/>
            <a:ext cx="684000" cy="684000"/>
          </a:xfrm>
          <a:prstGeom prst="rect">
            <a:avLst/>
          </a:prstGeom>
        </p:spPr>
      </p:pic>
      <p:pic>
        <p:nvPicPr>
          <p:cNvPr id="14" name="Graphic 13" descr="Follow outline">
            <a:extLst>
              <a:ext uri="{FF2B5EF4-FFF2-40B4-BE49-F238E27FC236}">
                <a16:creationId xmlns:a16="http://schemas.microsoft.com/office/drawing/2014/main" id="{4EDEF1AD-B1BC-4F64-952E-C6F74162B01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53315" y="4182090"/>
            <a:ext cx="684000" cy="684000"/>
          </a:xfrm>
          <a:prstGeom prst="rect">
            <a:avLst/>
          </a:prstGeom>
        </p:spPr>
      </p:pic>
      <p:pic>
        <p:nvPicPr>
          <p:cNvPr id="18" name="Graphic 17" descr="End outline">
            <a:extLst>
              <a:ext uri="{FF2B5EF4-FFF2-40B4-BE49-F238E27FC236}">
                <a16:creationId xmlns:a16="http://schemas.microsoft.com/office/drawing/2014/main" id="{4F65E7B2-D720-4D4D-A36F-2FCD681DF18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154685" y="4182090"/>
            <a:ext cx="684000" cy="684000"/>
          </a:xfrm>
          <a:prstGeom prst="rect">
            <a:avLst/>
          </a:prstGeom>
        </p:spPr>
      </p:pic>
    </p:spTree>
    <p:extLst>
      <p:ext uri="{BB962C8B-B14F-4D97-AF65-F5344CB8AC3E}">
        <p14:creationId xmlns:p14="http://schemas.microsoft.com/office/powerpoint/2010/main" val="2465336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8C1333-0BE7-DCA8-16A3-07C103A215FE}"/>
              </a:ext>
            </a:extLst>
          </p:cNvPr>
          <p:cNvSpPr/>
          <p:nvPr/>
        </p:nvSpPr>
        <p:spPr>
          <a:xfrm>
            <a:off x="6916782" y="2337125"/>
            <a:ext cx="4836543" cy="349544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E63A65E-F221-90AC-A09B-C00E833B91BD}"/>
              </a:ext>
            </a:extLst>
          </p:cNvPr>
          <p:cNvSpPr/>
          <p:nvPr/>
        </p:nvSpPr>
        <p:spPr>
          <a:xfrm>
            <a:off x="6917851" y="2352058"/>
            <a:ext cx="4836543" cy="52251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accent4">
                    <a:lumMod val="50000"/>
                  </a:schemeClr>
                </a:solidFill>
                <a:latin typeface="Century Gothic" panose="020B0502020202020204" pitchFamily="34" charset="0"/>
                <a:cs typeface="Calibri" panose="020F0502020204030204" pitchFamily="34" charset="0"/>
              </a:rPr>
              <a:t>Registry analysis</a:t>
            </a:r>
          </a:p>
        </p:txBody>
      </p:sp>
      <p:sp>
        <p:nvSpPr>
          <p:cNvPr id="14" name="TextBox 13">
            <a:extLst>
              <a:ext uri="{FF2B5EF4-FFF2-40B4-BE49-F238E27FC236}">
                <a16:creationId xmlns:a16="http://schemas.microsoft.com/office/drawing/2014/main" id="{C6EF3255-CCDA-6FC2-BCEF-05E3A9A96C6E}"/>
              </a:ext>
            </a:extLst>
          </p:cNvPr>
          <p:cNvSpPr txBox="1"/>
          <p:nvPr/>
        </p:nvSpPr>
        <p:spPr>
          <a:xfrm>
            <a:off x="6917851" y="2013504"/>
            <a:ext cx="4836543" cy="338554"/>
          </a:xfrm>
          <a:prstGeom prst="rect">
            <a:avLst/>
          </a:prstGeom>
          <a:solidFill>
            <a:schemeClr val="accent1"/>
          </a:solidFill>
        </p:spPr>
        <p:txBody>
          <a:bodyPr wrap="square" rtlCol="0">
            <a:spAutoFit/>
          </a:bodyPr>
          <a:lstStyle/>
          <a:p>
            <a:pPr algn="ctr"/>
            <a:r>
              <a:rPr lang="en-GB" sz="1600" b="1" dirty="0">
                <a:solidFill>
                  <a:schemeClr val="bg1"/>
                </a:solidFill>
                <a:latin typeface="Century Gothic" panose="020B0502020202020204" pitchFamily="34" charset="0"/>
              </a:rPr>
              <a:t>Evidence generation options</a:t>
            </a:r>
          </a:p>
        </p:txBody>
      </p:sp>
      <p:sp>
        <p:nvSpPr>
          <p:cNvPr id="2" name="Title 1">
            <a:extLst>
              <a:ext uri="{FF2B5EF4-FFF2-40B4-BE49-F238E27FC236}">
                <a16:creationId xmlns:a16="http://schemas.microsoft.com/office/drawing/2014/main" id="{3D0DDE37-E7B8-441D-8B76-2935DB864F8E}"/>
              </a:ext>
            </a:extLst>
          </p:cNvPr>
          <p:cNvSpPr>
            <a:spLocks noGrp="1"/>
          </p:cNvSpPr>
          <p:nvPr>
            <p:ph type="title"/>
          </p:nvPr>
        </p:nvSpPr>
        <p:spPr/>
        <p:txBody>
          <a:bodyPr/>
          <a:lstStyle/>
          <a:p>
            <a:r>
              <a:rPr lang="en-GB" dirty="0"/>
              <a:t>Evidence does not have to mean initiation of new company-sponsored trials</a:t>
            </a:r>
          </a:p>
        </p:txBody>
      </p:sp>
      <p:sp>
        <p:nvSpPr>
          <p:cNvPr id="3" name="Content Placeholder 2">
            <a:extLst>
              <a:ext uri="{FF2B5EF4-FFF2-40B4-BE49-F238E27FC236}">
                <a16:creationId xmlns:a16="http://schemas.microsoft.com/office/drawing/2014/main" id="{7C8E2C04-390C-4340-A3F6-D49B68046F7E}"/>
              </a:ext>
            </a:extLst>
          </p:cNvPr>
          <p:cNvSpPr>
            <a:spLocks noGrp="1"/>
          </p:cNvSpPr>
          <p:nvPr>
            <p:ph idx="1"/>
          </p:nvPr>
        </p:nvSpPr>
        <p:spPr>
          <a:xfrm>
            <a:off x="609600" y="2112374"/>
            <a:ext cx="5895703" cy="3635280"/>
          </a:xfrm>
        </p:spPr>
        <p:txBody>
          <a:bodyPr/>
          <a:lstStyle/>
          <a:p>
            <a:pPr>
              <a:spcBef>
                <a:spcPts val="600"/>
              </a:spcBef>
              <a:spcAft>
                <a:spcPts val="0"/>
              </a:spcAft>
            </a:pPr>
            <a:r>
              <a:rPr lang="en-GB" sz="1600" dirty="0">
                <a:cs typeface="Calibri" panose="020F0502020204030204" pitchFamily="34" charset="0"/>
              </a:rPr>
              <a:t>For many, addressing an evidence gap automatically means the generation of new primary trial data, commonly via Phase 4 studies</a:t>
            </a:r>
          </a:p>
          <a:p>
            <a:pPr>
              <a:spcBef>
                <a:spcPts val="600"/>
              </a:spcBef>
              <a:spcAft>
                <a:spcPts val="0"/>
              </a:spcAft>
            </a:pPr>
            <a:r>
              <a:rPr lang="en-GB" sz="1600" dirty="0">
                <a:cs typeface="Calibri" panose="020F0502020204030204" pitchFamily="34" charset="0"/>
              </a:rPr>
              <a:t>Depending on the specific question, and timing requirements, this may not be the best course </a:t>
            </a:r>
            <a:br>
              <a:rPr lang="en-GB" sz="1600" dirty="0">
                <a:cs typeface="Calibri" panose="020F0502020204030204" pitchFamily="34" charset="0"/>
              </a:rPr>
            </a:br>
            <a:r>
              <a:rPr lang="en-GB" sz="1600" dirty="0">
                <a:cs typeface="Calibri" panose="020F0502020204030204" pitchFamily="34" charset="0"/>
              </a:rPr>
              <a:t>of action</a:t>
            </a:r>
          </a:p>
          <a:p>
            <a:pPr>
              <a:spcBef>
                <a:spcPts val="600"/>
              </a:spcBef>
              <a:spcAft>
                <a:spcPts val="0"/>
              </a:spcAft>
            </a:pPr>
            <a:r>
              <a:rPr lang="en-GB" sz="1600" dirty="0">
                <a:cs typeface="Calibri" panose="020F0502020204030204" pitchFamily="34" charset="0"/>
              </a:rPr>
              <a:t>Consider whether there is a more creative or pragmatic approach to addressing identified </a:t>
            </a:r>
            <a:br>
              <a:rPr lang="en-GB" sz="1600" dirty="0">
                <a:cs typeface="Calibri" panose="020F0502020204030204" pitchFamily="34" charset="0"/>
              </a:rPr>
            </a:br>
            <a:r>
              <a:rPr lang="en-GB" sz="1600" dirty="0">
                <a:cs typeface="Calibri" panose="020F0502020204030204" pitchFamily="34" charset="0"/>
              </a:rPr>
              <a:t>needs, with data sources that already exist or are being generated</a:t>
            </a:r>
          </a:p>
          <a:p>
            <a:pPr>
              <a:spcBef>
                <a:spcPts val="600"/>
              </a:spcBef>
              <a:spcAft>
                <a:spcPts val="0"/>
              </a:spcAft>
            </a:pPr>
            <a:r>
              <a:rPr lang="en-GB" sz="1600" dirty="0">
                <a:cs typeface="Calibri" panose="020F0502020204030204" pitchFamily="34" charset="0"/>
              </a:rPr>
              <a:t>Make sure you have also researched what evidence your stakeholder is actually looking for – </a:t>
            </a:r>
            <a:r>
              <a:rPr lang="en-GB" sz="1600" b="1" dirty="0">
                <a:solidFill>
                  <a:schemeClr val="accent1"/>
                </a:solidFill>
                <a:cs typeface="Calibri" panose="020F0502020204030204" pitchFamily="34" charset="0"/>
              </a:rPr>
              <a:t>don’t make assumptions on what they will find compelling!</a:t>
            </a:r>
            <a:r>
              <a:rPr lang="en-GB" sz="1600" b="1" dirty="0">
                <a:solidFill>
                  <a:schemeClr val="accent4">
                    <a:lumMod val="25000"/>
                  </a:schemeClr>
                </a:solidFill>
                <a:cs typeface="Calibri" panose="020F0502020204030204" pitchFamily="34" charset="0"/>
              </a:rPr>
              <a:t> </a:t>
            </a:r>
          </a:p>
        </p:txBody>
      </p:sp>
      <p:sp>
        <p:nvSpPr>
          <p:cNvPr id="15" name="Rectangle 14">
            <a:extLst>
              <a:ext uri="{FF2B5EF4-FFF2-40B4-BE49-F238E27FC236}">
                <a16:creationId xmlns:a16="http://schemas.microsoft.com/office/drawing/2014/main" id="{6255A434-CE5F-39D5-C48D-0D8B574E69F2}"/>
              </a:ext>
            </a:extLst>
          </p:cNvPr>
          <p:cNvSpPr/>
          <p:nvPr/>
        </p:nvSpPr>
        <p:spPr>
          <a:xfrm>
            <a:off x="6917851" y="2944666"/>
            <a:ext cx="4836543" cy="52251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accent4">
                    <a:lumMod val="50000"/>
                  </a:schemeClr>
                </a:solidFill>
                <a:latin typeface="Century Gothic" panose="020B0502020202020204" pitchFamily="34" charset="0"/>
                <a:cs typeface="Calibri" panose="020F0502020204030204" pitchFamily="34" charset="0"/>
              </a:rPr>
              <a:t>EMR review</a:t>
            </a:r>
          </a:p>
        </p:txBody>
      </p:sp>
      <p:sp>
        <p:nvSpPr>
          <p:cNvPr id="16" name="Rectangle 15">
            <a:extLst>
              <a:ext uri="{FF2B5EF4-FFF2-40B4-BE49-F238E27FC236}">
                <a16:creationId xmlns:a16="http://schemas.microsoft.com/office/drawing/2014/main" id="{B85E8388-15C0-C4AA-7E92-C0AE98C22E81}"/>
              </a:ext>
            </a:extLst>
          </p:cNvPr>
          <p:cNvSpPr/>
          <p:nvPr/>
        </p:nvSpPr>
        <p:spPr>
          <a:xfrm>
            <a:off x="6917851" y="3537274"/>
            <a:ext cx="4836543" cy="52251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accent4">
                    <a:lumMod val="50000"/>
                  </a:schemeClr>
                </a:solidFill>
                <a:latin typeface="Century Gothic" panose="020B0502020202020204" pitchFamily="34" charset="0"/>
                <a:cs typeface="Calibri" panose="020F0502020204030204" pitchFamily="34" charset="0"/>
              </a:rPr>
              <a:t>Meta-analyses</a:t>
            </a:r>
          </a:p>
        </p:txBody>
      </p:sp>
      <p:sp>
        <p:nvSpPr>
          <p:cNvPr id="17" name="Rectangle 16">
            <a:extLst>
              <a:ext uri="{FF2B5EF4-FFF2-40B4-BE49-F238E27FC236}">
                <a16:creationId xmlns:a16="http://schemas.microsoft.com/office/drawing/2014/main" id="{1254BAB3-C2C9-DFA2-0861-7DA1B1D6A5A6}"/>
              </a:ext>
            </a:extLst>
          </p:cNvPr>
          <p:cNvSpPr/>
          <p:nvPr/>
        </p:nvSpPr>
        <p:spPr>
          <a:xfrm>
            <a:off x="6917851" y="4129882"/>
            <a:ext cx="4836543" cy="52251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accent4">
                    <a:lumMod val="50000"/>
                  </a:schemeClr>
                </a:solidFill>
                <a:latin typeface="Century Gothic" panose="020B0502020202020204" pitchFamily="34" charset="0"/>
                <a:cs typeface="Calibri" panose="020F0502020204030204" pitchFamily="34" charset="0"/>
              </a:rPr>
              <a:t>Ethnographic research</a:t>
            </a:r>
          </a:p>
        </p:txBody>
      </p:sp>
      <p:sp>
        <p:nvSpPr>
          <p:cNvPr id="19" name="Rectangle 18">
            <a:extLst>
              <a:ext uri="{FF2B5EF4-FFF2-40B4-BE49-F238E27FC236}">
                <a16:creationId xmlns:a16="http://schemas.microsoft.com/office/drawing/2014/main" id="{58662B70-7E6B-D5FF-9D30-0C4815535229}"/>
              </a:ext>
            </a:extLst>
          </p:cNvPr>
          <p:cNvSpPr/>
          <p:nvPr/>
        </p:nvSpPr>
        <p:spPr>
          <a:xfrm>
            <a:off x="6917851" y="4717444"/>
            <a:ext cx="4836543" cy="52251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accent4">
                    <a:lumMod val="50000"/>
                  </a:schemeClr>
                </a:solidFill>
                <a:latin typeface="Century Gothic" panose="020B0502020202020204" pitchFamily="34" charset="0"/>
                <a:cs typeface="Calibri" panose="020F0502020204030204" pitchFamily="34" charset="0"/>
              </a:rPr>
              <a:t>Post-hoc analyses</a:t>
            </a:r>
          </a:p>
        </p:txBody>
      </p:sp>
      <p:sp>
        <p:nvSpPr>
          <p:cNvPr id="20" name="Rectangle 19">
            <a:extLst>
              <a:ext uri="{FF2B5EF4-FFF2-40B4-BE49-F238E27FC236}">
                <a16:creationId xmlns:a16="http://schemas.microsoft.com/office/drawing/2014/main" id="{4C0FBF4C-4644-ABFC-90E7-AE4D5F633F54}"/>
              </a:ext>
            </a:extLst>
          </p:cNvPr>
          <p:cNvSpPr/>
          <p:nvPr/>
        </p:nvSpPr>
        <p:spPr>
          <a:xfrm>
            <a:off x="6917851" y="5310052"/>
            <a:ext cx="4836543" cy="52251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accent4">
                    <a:lumMod val="50000"/>
                  </a:schemeClr>
                </a:solidFill>
                <a:latin typeface="Century Gothic" panose="020B0502020202020204" pitchFamily="34" charset="0"/>
                <a:cs typeface="Calibri" panose="020F0502020204030204" pitchFamily="34" charset="0"/>
              </a:rPr>
              <a:t>Investigator initiated research</a:t>
            </a:r>
          </a:p>
        </p:txBody>
      </p:sp>
    </p:spTree>
    <p:extLst>
      <p:ext uri="{BB962C8B-B14F-4D97-AF65-F5344CB8AC3E}">
        <p14:creationId xmlns:p14="http://schemas.microsoft.com/office/powerpoint/2010/main" val="3968792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114DA8F-679B-7D44-05DA-AC522E98F89E}"/>
              </a:ext>
            </a:extLst>
          </p:cNvPr>
          <p:cNvSpPr txBox="1"/>
          <p:nvPr/>
        </p:nvSpPr>
        <p:spPr>
          <a:xfrm>
            <a:off x="751114" y="1734650"/>
            <a:ext cx="11443056" cy="858140"/>
          </a:xfrm>
          <a:custGeom>
            <a:avLst/>
            <a:gdLst>
              <a:gd name="connsiteX0" fmla="*/ 0 w 12198096"/>
              <a:gd name="connsiteY0" fmla="*/ 0 h 827323"/>
              <a:gd name="connsiteX1" fmla="*/ 0 w 12198096"/>
              <a:gd name="connsiteY1" fmla="*/ 0 h 827323"/>
              <a:gd name="connsiteX2" fmla="*/ 12198096 w 12198096"/>
              <a:gd name="connsiteY2" fmla="*/ 0 h 827323"/>
              <a:gd name="connsiteX3" fmla="*/ 12198096 w 12198096"/>
              <a:gd name="connsiteY3" fmla="*/ 0 h 827323"/>
              <a:gd name="connsiteX4" fmla="*/ 12198096 w 12198096"/>
              <a:gd name="connsiteY4" fmla="*/ 827323 h 827323"/>
              <a:gd name="connsiteX5" fmla="*/ 12198096 w 12198096"/>
              <a:gd name="connsiteY5" fmla="*/ 827323 h 827323"/>
              <a:gd name="connsiteX6" fmla="*/ 0 w 12198096"/>
              <a:gd name="connsiteY6" fmla="*/ 827323 h 827323"/>
              <a:gd name="connsiteX7" fmla="*/ 0 w 12198096"/>
              <a:gd name="connsiteY7" fmla="*/ 827323 h 827323"/>
              <a:gd name="connsiteX8" fmla="*/ 0 w 12198096"/>
              <a:gd name="connsiteY8" fmla="*/ 0 h 827323"/>
              <a:gd name="connsiteX0" fmla="*/ 581025 w 12198096"/>
              <a:gd name="connsiteY0" fmla="*/ 0 h 827323"/>
              <a:gd name="connsiteX1" fmla="*/ 0 w 12198096"/>
              <a:gd name="connsiteY1" fmla="*/ 0 h 827323"/>
              <a:gd name="connsiteX2" fmla="*/ 12198096 w 12198096"/>
              <a:gd name="connsiteY2" fmla="*/ 0 h 827323"/>
              <a:gd name="connsiteX3" fmla="*/ 12198096 w 12198096"/>
              <a:gd name="connsiteY3" fmla="*/ 0 h 827323"/>
              <a:gd name="connsiteX4" fmla="*/ 12198096 w 12198096"/>
              <a:gd name="connsiteY4" fmla="*/ 827323 h 827323"/>
              <a:gd name="connsiteX5" fmla="*/ 12198096 w 12198096"/>
              <a:gd name="connsiteY5" fmla="*/ 827323 h 827323"/>
              <a:gd name="connsiteX6" fmla="*/ 0 w 12198096"/>
              <a:gd name="connsiteY6" fmla="*/ 827323 h 827323"/>
              <a:gd name="connsiteX7" fmla="*/ 0 w 12198096"/>
              <a:gd name="connsiteY7" fmla="*/ 827323 h 827323"/>
              <a:gd name="connsiteX8" fmla="*/ 581025 w 12198096"/>
              <a:gd name="connsiteY8" fmla="*/ 0 h 82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8096" h="827323">
                <a:moveTo>
                  <a:pt x="581025" y="0"/>
                </a:moveTo>
                <a:lnTo>
                  <a:pt x="0" y="0"/>
                </a:lnTo>
                <a:lnTo>
                  <a:pt x="12198096" y="0"/>
                </a:lnTo>
                <a:lnTo>
                  <a:pt x="12198096" y="0"/>
                </a:lnTo>
                <a:lnTo>
                  <a:pt x="12198096" y="827323"/>
                </a:lnTo>
                <a:lnTo>
                  <a:pt x="12198096" y="827323"/>
                </a:lnTo>
                <a:lnTo>
                  <a:pt x="0" y="827323"/>
                </a:lnTo>
                <a:lnTo>
                  <a:pt x="0" y="827323"/>
                </a:lnTo>
                <a:lnTo>
                  <a:pt x="581025" y="0"/>
                </a:lnTo>
                <a:close/>
              </a:path>
            </a:pathLst>
          </a:custGeom>
          <a:solidFill>
            <a:schemeClr val="accent2"/>
          </a:solidFill>
          <a:ln>
            <a:noFill/>
          </a:ln>
        </p:spPr>
        <p:style>
          <a:lnRef idx="2">
            <a:schemeClr val="accent1"/>
          </a:lnRef>
          <a:fillRef idx="1">
            <a:schemeClr val="lt1"/>
          </a:fillRef>
          <a:effectRef idx="0">
            <a:schemeClr val="accent1"/>
          </a:effectRef>
          <a:fontRef idx="minor">
            <a:schemeClr val="dk1"/>
          </a:fontRef>
        </p:style>
        <p:txBody>
          <a:bodyPr wrap="square" lIns="1080000" tIns="91440" rIns="324000" bIns="91440" rtlCol="0" anchor="ctr" anchorCtr="0">
            <a:noAutofit/>
          </a:bodyPr>
          <a:lstStyle/>
          <a:p>
            <a:pPr defTabSz="457200">
              <a:defRPr/>
            </a:pPr>
            <a:r>
              <a:rPr lang="en-US" sz="1600" kern="600" spc="30" dirty="0">
                <a:solidFill>
                  <a:srgbClr val="000000"/>
                </a:solidFill>
                <a:latin typeface="Century Gothic" panose="020B0502020202020204" pitchFamily="34" charset="0"/>
              </a:rPr>
              <a:t>When feedback indicates a lack of confidence or awareness of a particular therapy or approach, consider whether it is truly due to a lack of data</a:t>
            </a:r>
          </a:p>
        </p:txBody>
      </p:sp>
      <p:sp>
        <p:nvSpPr>
          <p:cNvPr id="2" name="Title 1">
            <a:extLst>
              <a:ext uri="{FF2B5EF4-FFF2-40B4-BE49-F238E27FC236}">
                <a16:creationId xmlns:a16="http://schemas.microsoft.com/office/drawing/2014/main" id="{3D0DDE37-E7B8-441D-8B76-2935DB864F8E}"/>
              </a:ext>
            </a:extLst>
          </p:cNvPr>
          <p:cNvSpPr>
            <a:spLocks noGrp="1"/>
          </p:cNvSpPr>
          <p:nvPr>
            <p:ph type="title"/>
          </p:nvPr>
        </p:nvSpPr>
        <p:spPr/>
        <p:txBody>
          <a:bodyPr/>
          <a:lstStyle/>
          <a:p>
            <a:r>
              <a:rPr lang="en-GB" sz="2400" dirty="0"/>
              <a:t>Is new evidence truly needed, or could revisiting the way available information is communicated be an opportunity? </a:t>
            </a:r>
          </a:p>
        </p:txBody>
      </p:sp>
      <p:sp>
        <p:nvSpPr>
          <p:cNvPr id="3" name="Content Placeholder 2">
            <a:extLst>
              <a:ext uri="{FF2B5EF4-FFF2-40B4-BE49-F238E27FC236}">
                <a16:creationId xmlns:a16="http://schemas.microsoft.com/office/drawing/2014/main" id="{7C8E2C04-390C-4340-A3F6-D49B68046F7E}"/>
              </a:ext>
            </a:extLst>
          </p:cNvPr>
          <p:cNvSpPr>
            <a:spLocks noGrp="1"/>
          </p:cNvSpPr>
          <p:nvPr>
            <p:ph idx="1"/>
          </p:nvPr>
        </p:nvSpPr>
        <p:spPr>
          <a:xfrm>
            <a:off x="609600" y="2801043"/>
            <a:ext cx="5166048" cy="3271878"/>
          </a:xfrm>
        </p:spPr>
        <p:txBody>
          <a:bodyPr/>
          <a:lstStyle/>
          <a:p>
            <a:pPr marL="0" indent="0">
              <a:spcBef>
                <a:spcPts val="600"/>
              </a:spcBef>
              <a:spcAft>
                <a:spcPts val="600"/>
              </a:spcAft>
              <a:buNone/>
            </a:pPr>
            <a:r>
              <a:rPr lang="en-GB" sz="1400" b="1" dirty="0">
                <a:cs typeface="Calibri" panose="020F0502020204030204" pitchFamily="34" charset="0"/>
              </a:rPr>
              <a:t>Assess where you have taken your data and what the likely audience will have been</a:t>
            </a:r>
          </a:p>
          <a:p>
            <a:pPr>
              <a:spcBef>
                <a:spcPts val="600"/>
              </a:spcBef>
              <a:spcAft>
                <a:spcPts val="600"/>
              </a:spcAft>
            </a:pPr>
            <a:r>
              <a:rPr lang="en-GB" sz="1400" dirty="0">
                <a:cs typeface="Calibri" panose="020F0502020204030204" pitchFamily="34" charset="0"/>
              </a:rPr>
              <a:t>Have communications have been focused on KOLs via congresses?</a:t>
            </a:r>
          </a:p>
          <a:p>
            <a:pPr>
              <a:spcBef>
                <a:spcPts val="600"/>
              </a:spcBef>
              <a:spcAft>
                <a:spcPts val="600"/>
              </a:spcAft>
            </a:pPr>
            <a:r>
              <a:rPr lang="en-GB" sz="1400" dirty="0">
                <a:cs typeface="Calibri" panose="020F0502020204030204" pitchFamily="34" charset="0"/>
              </a:rPr>
              <a:t>Have publications all been in English, which might not be read by local HCPs?</a:t>
            </a:r>
          </a:p>
          <a:p>
            <a:pPr>
              <a:spcBef>
                <a:spcPts val="600"/>
              </a:spcBef>
              <a:spcAft>
                <a:spcPts val="600"/>
              </a:spcAft>
            </a:pPr>
            <a:r>
              <a:rPr lang="en-GB" sz="1400" dirty="0">
                <a:cs typeface="Calibri" panose="020F0502020204030204" pitchFamily="34" charset="0"/>
              </a:rPr>
              <a:t>Where does your wider audience go to for information and how often do they go there?</a:t>
            </a:r>
          </a:p>
          <a:p>
            <a:pPr>
              <a:spcBef>
                <a:spcPts val="600"/>
              </a:spcBef>
              <a:spcAft>
                <a:spcPts val="600"/>
              </a:spcAft>
            </a:pPr>
            <a:r>
              <a:rPr lang="en-GB" sz="1400" dirty="0">
                <a:cs typeface="Calibri" panose="020F0502020204030204" pitchFamily="34" charset="0"/>
              </a:rPr>
              <a:t>Do large data sets depersonalize the data and make it more difficult to visualize the individual patient?</a:t>
            </a:r>
          </a:p>
        </p:txBody>
      </p:sp>
      <p:sp>
        <p:nvSpPr>
          <p:cNvPr id="25" name="TextBox 24">
            <a:extLst>
              <a:ext uri="{FF2B5EF4-FFF2-40B4-BE49-F238E27FC236}">
                <a16:creationId xmlns:a16="http://schemas.microsoft.com/office/drawing/2014/main" id="{ECF719AC-2DEF-77A5-9413-E30292AAEE16}"/>
              </a:ext>
            </a:extLst>
          </p:cNvPr>
          <p:cNvSpPr txBox="1"/>
          <p:nvPr/>
        </p:nvSpPr>
        <p:spPr>
          <a:xfrm>
            <a:off x="6071863" y="2801043"/>
            <a:ext cx="5617029" cy="3457357"/>
          </a:xfrm>
          <a:prstGeom prst="rect">
            <a:avLst/>
          </a:prstGeom>
          <a:solidFill>
            <a:srgbClr val="DDF0E4">
              <a:alpha val="41833"/>
            </a:srgbClr>
          </a:solidFill>
        </p:spPr>
        <p:txBody>
          <a:bodyPr wrap="square">
            <a:spAutoFit/>
          </a:bodyPr>
          <a:lstStyle/>
          <a:p>
            <a:pPr>
              <a:spcBef>
                <a:spcPts val="0"/>
              </a:spcBef>
              <a:spcAft>
                <a:spcPts val="400"/>
              </a:spcAft>
            </a:pPr>
            <a:r>
              <a:rPr lang="en-GB" sz="1400" b="1" dirty="0">
                <a:solidFill>
                  <a:schemeClr val="accent1"/>
                </a:solidFill>
                <a:latin typeface="Century Gothic" panose="020B0502020202020204" pitchFamily="34" charset="0"/>
                <a:cs typeface="Calibri" panose="020F0502020204030204" pitchFamily="34" charset="0"/>
              </a:rPr>
              <a:t>Make it ‘real’, make it personal and make it simple</a:t>
            </a:r>
          </a:p>
          <a:p>
            <a:pPr>
              <a:spcBef>
                <a:spcPts val="0"/>
              </a:spcBef>
              <a:spcAft>
                <a:spcPts val="400"/>
              </a:spcAft>
            </a:pPr>
            <a:r>
              <a:rPr lang="en-GB" sz="1400" b="1" dirty="0">
                <a:solidFill>
                  <a:schemeClr val="accent4">
                    <a:lumMod val="50000"/>
                  </a:schemeClr>
                </a:solidFill>
                <a:latin typeface="Century Gothic" panose="020B0502020202020204" pitchFamily="34" charset="0"/>
                <a:cs typeface="Calibri" panose="020F0502020204030204" pitchFamily="34" charset="0"/>
              </a:rPr>
              <a:t>Make the patient ‘real’:</a:t>
            </a:r>
          </a:p>
          <a:p>
            <a:pPr marL="285750" indent="-285750">
              <a:spcBef>
                <a:spcPts val="0"/>
              </a:spcBef>
              <a:spcAft>
                <a:spcPts val="400"/>
              </a:spcAft>
              <a:buFont typeface="Arial" panose="020B0604020202020204" pitchFamily="34" charset="0"/>
              <a:buChar char="•"/>
            </a:pPr>
            <a:r>
              <a:rPr lang="en-GB" sz="1400" dirty="0">
                <a:solidFill>
                  <a:schemeClr val="accent4">
                    <a:lumMod val="50000"/>
                  </a:schemeClr>
                </a:solidFill>
                <a:latin typeface="Century Gothic" panose="020B0502020202020204" pitchFamily="34" charset="0"/>
                <a:cs typeface="Calibri" panose="020F0502020204030204" pitchFamily="34" charset="0"/>
              </a:rPr>
              <a:t>Showcasing different patient profiles</a:t>
            </a:r>
          </a:p>
          <a:p>
            <a:pPr marL="285750" indent="-285750">
              <a:spcBef>
                <a:spcPts val="0"/>
              </a:spcBef>
              <a:spcAft>
                <a:spcPts val="400"/>
              </a:spcAft>
              <a:buFont typeface="Arial" panose="020B0604020202020204" pitchFamily="34" charset="0"/>
              <a:buChar char="•"/>
            </a:pPr>
            <a:r>
              <a:rPr lang="en-GB" sz="1400" dirty="0">
                <a:solidFill>
                  <a:schemeClr val="accent4">
                    <a:lumMod val="50000"/>
                  </a:schemeClr>
                </a:solidFill>
                <a:latin typeface="Century Gothic" panose="020B0502020202020204" pitchFamily="34" charset="0"/>
                <a:cs typeface="Calibri" panose="020F0502020204030204" pitchFamily="34" charset="0"/>
              </a:rPr>
              <a:t>From local </a:t>
            </a:r>
            <a:r>
              <a:rPr lang="en-GB" sz="1400" dirty="0" err="1">
                <a:solidFill>
                  <a:schemeClr val="accent4">
                    <a:lumMod val="50000"/>
                  </a:schemeClr>
                </a:solidFill>
                <a:latin typeface="Century Gothic" panose="020B0502020202020204" pitchFamily="34" charset="0"/>
                <a:cs typeface="Calibri" panose="020F0502020204030204" pitchFamily="34" charset="0"/>
              </a:rPr>
              <a:t>centers</a:t>
            </a:r>
            <a:endParaRPr lang="en-GB" sz="1400" dirty="0">
              <a:solidFill>
                <a:schemeClr val="accent4">
                  <a:lumMod val="50000"/>
                </a:schemeClr>
              </a:solidFill>
              <a:latin typeface="Century Gothic" panose="020B0502020202020204" pitchFamily="34" charset="0"/>
              <a:cs typeface="Calibri" panose="020F0502020204030204" pitchFamily="34" charset="0"/>
            </a:endParaRPr>
          </a:p>
          <a:p>
            <a:pPr>
              <a:spcBef>
                <a:spcPts val="0"/>
              </a:spcBef>
              <a:spcAft>
                <a:spcPts val="400"/>
              </a:spcAft>
            </a:pPr>
            <a:r>
              <a:rPr lang="en-GB" sz="1400" b="1" dirty="0">
                <a:solidFill>
                  <a:schemeClr val="accent4">
                    <a:lumMod val="50000"/>
                  </a:schemeClr>
                </a:solidFill>
                <a:latin typeface="Century Gothic" panose="020B0502020202020204" pitchFamily="34" charset="0"/>
                <a:cs typeface="Calibri" panose="020F0502020204030204" pitchFamily="34" charset="0"/>
              </a:rPr>
              <a:t>Make the data personal</a:t>
            </a:r>
          </a:p>
          <a:p>
            <a:pPr marL="285750" indent="-285750">
              <a:spcBef>
                <a:spcPts val="0"/>
              </a:spcBef>
              <a:spcAft>
                <a:spcPts val="400"/>
              </a:spcAft>
              <a:buFont typeface="Arial" panose="020B0604020202020204" pitchFamily="34" charset="0"/>
              <a:buChar char="•"/>
            </a:pPr>
            <a:r>
              <a:rPr lang="en-GB" sz="1400" dirty="0">
                <a:solidFill>
                  <a:schemeClr val="accent4">
                    <a:lumMod val="50000"/>
                  </a:schemeClr>
                </a:solidFill>
                <a:latin typeface="Century Gothic" panose="020B0502020202020204" pitchFamily="34" charset="0"/>
                <a:cs typeface="Calibri" panose="020F0502020204030204" pitchFamily="34" charset="0"/>
              </a:rPr>
              <a:t>Publish from local </a:t>
            </a:r>
            <a:r>
              <a:rPr lang="en-GB" sz="1400" dirty="0" err="1">
                <a:solidFill>
                  <a:schemeClr val="accent4">
                    <a:lumMod val="50000"/>
                  </a:schemeClr>
                </a:solidFill>
                <a:latin typeface="Century Gothic" panose="020B0502020202020204" pitchFamily="34" charset="0"/>
                <a:cs typeface="Calibri" panose="020F0502020204030204" pitchFamily="34" charset="0"/>
              </a:rPr>
              <a:t>centers</a:t>
            </a:r>
            <a:endParaRPr lang="en-GB" sz="1400" dirty="0">
              <a:solidFill>
                <a:schemeClr val="accent4">
                  <a:lumMod val="50000"/>
                </a:schemeClr>
              </a:solidFill>
              <a:latin typeface="Century Gothic" panose="020B0502020202020204" pitchFamily="34" charset="0"/>
              <a:cs typeface="Calibri" panose="020F0502020204030204" pitchFamily="34" charset="0"/>
            </a:endParaRPr>
          </a:p>
          <a:p>
            <a:pPr marL="285750" indent="-285750">
              <a:spcBef>
                <a:spcPts val="0"/>
              </a:spcBef>
              <a:spcAft>
                <a:spcPts val="400"/>
              </a:spcAft>
              <a:buFont typeface="Arial" panose="020B0604020202020204" pitchFamily="34" charset="0"/>
              <a:buChar char="•"/>
            </a:pPr>
            <a:r>
              <a:rPr lang="en-GB" sz="1400" dirty="0">
                <a:solidFill>
                  <a:schemeClr val="accent4">
                    <a:lumMod val="50000"/>
                  </a:schemeClr>
                </a:solidFill>
                <a:latin typeface="Century Gothic" panose="020B0502020202020204" pitchFamily="34" charset="0"/>
                <a:cs typeface="Calibri" panose="020F0502020204030204" pitchFamily="34" charset="0"/>
              </a:rPr>
              <a:t>Consider HCPs beyond clinicians</a:t>
            </a:r>
          </a:p>
          <a:p>
            <a:pPr marL="285750" indent="-285750">
              <a:spcBef>
                <a:spcPts val="0"/>
              </a:spcBef>
              <a:spcAft>
                <a:spcPts val="400"/>
              </a:spcAft>
              <a:buFont typeface="Arial" panose="020B0604020202020204" pitchFamily="34" charset="0"/>
              <a:buChar char="•"/>
            </a:pPr>
            <a:r>
              <a:rPr lang="en-GB" sz="1400" dirty="0">
                <a:solidFill>
                  <a:schemeClr val="accent4">
                    <a:lumMod val="50000"/>
                  </a:schemeClr>
                </a:solidFill>
                <a:latin typeface="Century Gothic" panose="020B0502020202020204" pitchFamily="34" charset="0"/>
                <a:cs typeface="Calibri" panose="020F0502020204030204" pitchFamily="34" charset="0"/>
              </a:rPr>
              <a:t>Local education roadshows</a:t>
            </a:r>
          </a:p>
          <a:p>
            <a:pPr>
              <a:spcBef>
                <a:spcPts val="0"/>
              </a:spcBef>
              <a:spcAft>
                <a:spcPts val="400"/>
              </a:spcAft>
            </a:pPr>
            <a:r>
              <a:rPr lang="en-GB" sz="1400" b="1" dirty="0">
                <a:solidFill>
                  <a:schemeClr val="accent4">
                    <a:lumMod val="50000"/>
                  </a:schemeClr>
                </a:solidFill>
                <a:latin typeface="Century Gothic" panose="020B0502020202020204" pitchFamily="34" charset="0"/>
                <a:cs typeface="Calibri" panose="020F0502020204030204" pitchFamily="34" charset="0"/>
              </a:rPr>
              <a:t>Make it simple to find and understand</a:t>
            </a:r>
          </a:p>
          <a:p>
            <a:pPr marL="285750" indent="-285750">
              <a:spcBef>
                <a:spcPts val="0"/>
              </a:spcBef>
              <a:spcAft>
                <a:spcPts val="400"/>
              </a:spcAft>
              <a:buFont typeface="Arial" panose="020B0604020202020204" pitchFamily="34" charset="0"/>
              <a:buChar char="•"/>
            </a:pPr>
            <a:r>
              <a:rPr lang="en-GB" sz="1400" dirty="0">
                <a:solidFill>
                  <a:schemeClr val="accent4">
                    <a:lumMod val="50000"/>
                  </a:schemeClr>
                </a:solidFill>
                <a:latin typeface="Century Gothic" panose="020B0502020202020204" pitchFamily="34" charset="0"/>
                <a:cs typeface="Calibri" panose="020F0502020204030204" pitchFamily="34" charset="0"/>
              </a:rPr>
              <a:t>Publish in local language</a:t>
            </a:r>
          </a:p>
          <a:p>
            <a:pPr marL="285750" indent="-285750">
              <a:spcBef>
                <a:spcPts val="0"/>
              </a:spcBef>
              <a:spcAft>
                <a:spcPts val="400"/>
              </a:spcAft>
              <a:buFont typeface="Arial" panose="020B0604020202020204" pitchFamily="34" charset="0"/>
              <a:buChar char="•"/>
            </a:pPr>
            <a:r>
              <a:rPr lang="en-GB" sz="1400" dirty="0">
                <a:solidFill>
                  <a:schemeClr val="accent4">
                    <a:lumMod val="50000"/>
                  </a:schemeClr>
                </a:solidFill>
                <a:latin typeface="Century Gothic" panose="020B0502020202020204" pitchFamily="34" charset="0"/>
                <a:cs typeface="Calibri" panose="020F0502020204030204" pitchFamily="34" charset="0"/>
              </a:rPr>
              <a:t>Consider more visual formats, e.g. infographics</a:t>
            </a:r>
          </a:p>
          <a:p>
            <a:pPr marL="285750" indent="-285750">
              <a:spcBef>
                <a:spcPts val="0"/>
              </a:spcBef>
              <a:spcAft>
                <a:spcPts val="400"/>
              </a:spcAft>
              <a:buFont typeface="Arial" panose="020B0604020202020204" pitchFamily="34" charset="0"/>
              <a:buChar char="•"/>
            </a:pPr>
            <a:r>
              <a:rPr lang="en-GB" sz="1400" dirty="0">
                <a:solidFill>
                  <a:schemeClr val="accent4">
                    <a:lumMod val="50000"/>
                  </a:schemeClr>
                </a:solidFill>
                <a:latin typeface="Century Gothic" panose="020B0502020202020204" pitchFamily="34" charset="0"/>
                <a:cs typeface="Calibri" panose="020F0502020204030204" pitchFamily="34" charset="0"/>
              </a:rPr>
              <a:t>‘Fish where the fish are’…place the data across channels already trusted by your audience</a:t>
            </a:r>
          </a:p>
        </p:txBody>
      </p:sp>
    </p:spTree>
    <p:extLst>
      <p:ext uri="{BB962C8B-B14F-4D97-AF65-F5344CB8AC3E}">
        <p14:creationId xmlns:p14="http://schemas.microsoft.com/office/powerpoint/2010/main" val="1147872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29913D4-C645-50DC-939D-03D79233FA61}"/>
              </a:ext>
            </a:extLst>
          </p:cNvPr>
          <p:cNvGrpSpPr/>
          <p:nvPr/>
        </p:nvGrpSpPr>
        <p:grpSpPr>
          <a:xfrm>
            <a:off x="4024525" y="0"/>
            <a:ext cx="8167475" cy="6666807"/>
            <a:chOff x="4024525" y="0"/>
            <a:chExt cx="8167475" cy="6666807"/>
          </a:xfrm>
        </p:grpSpPr>
        <p:sp>
          <p:nvSpPr>
            <p:cNvPr id="3" name="Rectangle 2">
              <a:extLst>
                <a:ext uri="{FF2B5EF4-FFF2-40B4-BE49-F238E27FC236}">
                  <a16:creationId xmlns:a16="http://schemas.microsoft.com/office/drawing/2014/main" id="{A26A534C-C0BD-8D62-C7C8-A5EEC0E17191}"/>
                </a:ext>
              </a:extLst>
            </p:cNvPr>
            <p:cNvSpPr/>
            <p:nvPr/>
          </p:nvSpPr>
          <p:spPr>
            <a:xfrm>
              <a:off x="4024525" y="0"/>
              <a:ext cx="8167475" cy="66668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Rolls of blueprints">
              <a:extLst>
                <a:ext uri="{FF2B5EF4-FFF2-40B4-BE49-F238E27FC236}">
                  <a16:creationId xmlns:a16="http://schemas.microsoft.com/office/drawing/2014/main" id="{FC3CC05D-1A98-C1E7-023A-2A794F0A9934}"/>
                </a:ext>
              </a:extLst>
            </p:cNvPr>
            <p:cNvPicPr>
              <a:picLocks noChangeAspect="1"/>
            </p:cNvPicPr>
            <p:nvPr/>
          </p:nvPicPr>
          <p:blipFill rotWithShape="1">
            <a:blip r:embed="rId2">
              <a:grayscl/>
              <a:alphaModFix amt="60000"/>
              <a:extLst>
                <a:ext uri="{BEBA8EAE-BF5A-486C-A8C5-ECC9F3942E4B}">
                  <a14:imgProps xmlns:a14="http://schemas.microsoft.com/office/drawing/2010/main">
                    <a14:imgLayer r:embed="rId3">
                      <a14:imgEffect>
                        <a14:sharpenSoften amount="25000"/>
                      </a14:imgEffect>
                      <a14:imgEffect>
                        <a14:saturation sat="0"/>
                      </a14:imgEffect>
                    </a14:imgLayer>
                  </a14:imgProps>
                </a:ext>
              </a:extLst>
            </a:blip>
            <a:srcRect l="32845" r="-1"/>
            <a:stretch/>
          </p:blipFill>
          <p:spPr>
            <a:xfrm>
              <a:off x="5455920" y="0"/>
              <a:ext cx="6736079" cy="6666805"/>
            </a:xfrm>
            <a:prstGeom prst="rect">
              <a:avLst/>
            </a:prstGeom>
          </p:spPr>
        </p:pic>
        <p:sp>
          <p:nvSpPr>
            <p:cNvPr id="5" name="Rectangle 4">
              <a:extLst>
                <a:ext uri="{FF2B5EF4-FFF2-40B4-BE49-F238E27FC236}">
                  <a16:creationId xmlns:a16="http://schemas.microsoft.com/office/drawing/2014/main" id="{6DBF9248-DD90-A9B0-6EEB-B82ABE9A3D8E}"/>
                </a:ext>
              </a:extLst>
            </p:cNvPr>
            <p:cNvSpPr/>
            <p:nvPr/>
          </p:nvSpPr>
          <p:spPr bwMode="gray">
            <a:xfrm rot="5400000">
              <a:off x="5018117" y="437803"/>
              <a:ext cx="6666807" cy="5791201"/>
            </a:xfrm>
            <a:prstGeom prst="rect">
              <a:avLst/>
            </a:prstGeom>
            <a:gradFill>
              <a:gsLst>
                <a:gs pos="0">
                  <a:schemeClr val="accent1">
                    <a:lumMod val="0"/>
                    <a:lumOff val="100000"/>
                    <a:alpha val="0"/>
                  </a:schemeClr>
                </a:gs>
                <a:gs pos="85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grpSp>
      <p:sp>
        <p:nvSpPr>
          <p:cNvPr id="14" name="TextBox 13">
            <a:extLst>
              <a:ext uri="{FF2B5EF4-FFF2-40B4-BE49-F238E27FC236}">
                <a16:creationId xmlns:a16="http://schemas.microsoft.com/office/drawing/2014/main" id="{2E1CC067-0E50-430F-8E59-8B67E70F9358}"/>
              </a:ext>
            </a:extLst>
          </p:cNvPr>
          <p:cNvSpPr txBox="1"/>
          <p:nvPr/>
        </p:nvSpPr>
        <p:spPr>
          <a:xfrm>
            <a:off x="497840" y="2736502"/>
            <a:ext cx="6867464" cy="954107"/>
          </a:xfrm>
          <a:prstGeom prst="rect">
            <a:avLst/>
          </a:prstGeom>
          <a:noFill/>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srgbClr val="E7E7E7">
                    <a:lumMod val="50000"/>
                  </a:srgbClr>
                </a:solidFill>
                <a:effectLst/>
                <a:uLnTx/>
                <a:uFillTx/>
                <a:latin typeface="Century Gothic" panose="020B0502020202020204" pitchFamily="34" charset="0"/>
                <a:ea typeface="ＭＳ Ｐゴシック" charset="-128"/>
                <a:cs typeface="+mn-cs"/>
              </a:rPr>
              <a:t>From outputs to impact: How can the value of the evidence be measured?</a:t>
            </a:r>
            <a:endParaRPr kumimoji="0" lang="en-GB" sz="1800" u="none" strike="noStrike" kern="1200" cap="none" spc="0" normalizeH="0" baseline="0" noProof="0" dirty="0">
              <a:ln>
                <a:noFill/>
              </a:ln>
              <a:solidFill>
                <a:srgbClr val="000000"/>
              </a:solidFill>
              <a:effectLst/>
              <a:uLnTx/>
              <a:uFillTx/>
              <a:latin typeface="Century Gothic" panose="020B0502020202020204" pitchFamily="34" charset="0"/>
              <a:ea typeface="ＭＳ Ｐゴシック" charset="-128"/>
              <a:cs typeface="+mn-cs"/>
            </a:endParaRPr>
          </a:p>
        </p:txBody>
      </p:sp>
    </p:spTree>
    <p:extLst>
      <p:ext uri="{BB962C8B-B14F-4D97-AF65-F5344CB8AC3E}">
        <p14:creationId xmlns:p14="http://schemas.microsoft.com/office/powerpoint/2010/main" val="682921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F76412-D18F-8718-ECA5-3AF4F76C3FED}"/>
              </a:ext>
            </a:extLst>
          </p:cNvPr>
          <p:cNvSpPr/>
          <p:nvPr/>
        </p:nvSpPr>
        <p:spPr>
          <a:xfrm>
            <a:off x="6916782" y="2337125"/>
            <a:ext cx="4836543" cy="342359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4B77D91-14CF-FCBB-4F30-5DA62AA4F419}"/>
              </a:ext>
            </a:extLst>
          </p:cNvPr>
          <p:cNvSpPr/>
          <p:nvPr/>
        </p:nvSpPr>
        <p:spPr>
          <a:xfrm>
            <a:off x="6917851" y="2650527"/>
            <a:ext cx="4836543" cy="52251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accent4">
                    <a:lumMod val="50000"/>
                  </a:schemeClr>
                </a:solidFill>
                <a:latin typeface="Century Gothic" panose="020B0502020202020204" pitchFamily="34" charset="0"/>
                <a:cs typeface="Calibri" panose="020F0502020204030204" pitchFamily="34" charset="0"/>
              </a:rPr>
              <a:t>Willingness of internal and external partners to engage in collaboration analysis</a:t>
            </a:r>
          </a:p>
        </p:txBody>
      </p:sp>
      <p:sp>
        <p:nvSpPr>
          <p:cNvPr id="6" name="TextBox 5">
            <a:extLst>
              <a:ext uri="{FF2B5EF4-FFF2-40B4-BE49-F238E27FC236}">
                <a16:creationId xmlns:a16="http://schemas.microsoft.com/office/drawing/2014/main" id="{E4C6786E-82C7-5C0B-E8DE-896FDF013C07}"/>
              </a:ext>
            </a:extLst>
          </p:cNvPr>
          <p:cNvSpPr txBox="1"/>
          <p:nvPr/>
        </p:nvSpPr>
        <p:spPr>
          <a:xfrm>
            <a:off x="6917851" y="2013504"/>
            <a:ext cx="4836543" cy="584775"/>
          </a:xfrm>
          <a:prstGeom prst="rect">
            <a:avLst/>
          </a:prstGeom>
          <a:solidFill>
            <a:schemeClr val="accent1"/>
          </a:solidFill>
        </p:spPr>
        <p:txBody>
          <a:bodyPr wrap="square" rtlCol="0">
            <a:spAutoFit/>
          </a:bodyPr>
          <a:lstStyle/>
          <a:p>
            <a:pPr algn="ctr"/>
            <a:r>
              <a:rPr lang="en-GB" sz="1600" b="1" dirty="0">
                <a:solidFill>
                  <a:schemeClr val="bg1"/>
                </a:solidFill>
                <a:latin typeface="Century Gothic" panose="020B0502020202020204" pitchFamily="34" charset="0"/>
              </a:rPr>
              <a:t>Potential measures of plan progress and success </a:t>
            </a:r>
          </a:p>
        </p:txBody>
      </p:sp>
      <p:sp>
        <p:nvSpPr>
          <p:cNvPr id="2" name="Title 1">
            <a:extLst>
              <a:ext uri="{FF2B5EF4-FFF2-40B4-BE49-F238E27FC236}">
                <a16:creationId xmlns:a16="http://schemas.microsoft.com/office/drawing/2014/main" id="{B3A7DCB0-F78D-E6D4-46A4-B75C0BB787CA}"/>
              </a:ext>
            </a:extLst>
          </p:cNvPr>
          <p:cNvSpPr>
            <a:spLocks noGrp="1"/>
          </p:cNvSpPr>
          <p:nvPr>
            <p:ph type="title"/>
          </p:nvPr>
        </p:nvSpPr>
        <p:spPr/>
        <p:txBody>
          <a:bodyPr/>
          <a:lstStyle/>
          <a:p>
            <a:r>
              <a:rPr lang="en-GB" sz="2400" dirty="0"/>
              <a:t>Measurement of success should consider not only creation of the evidence, but on wider processes and partnerships</a:t>
            </a:r>
          </a:p>
        </p:txBody>
      </p:sp>
      <p:sp>
        <p:nvSpPr>
          <p:cNvPr id="3" name="Content Placeholder 2">
            <a:extLst>
              <a:ext uri="{FF2B5EF4-FFF2-40B4-BE49-F238E27FC236}">
                <a16:creationId xmlns:a16="http://schemas.microsoft.com/office/drawing/2014/main" id="{8DACB0E5-800D-A9AF-E608-934195D44717}"/>
              </a:ext>
            </a:extLst>
          </p:cNvPr>
          <p:cNvSpPr>
            <a:spLocks noGrp="1"/>
          </p:cNvSpPr>
          <p:nvPr>
            <p:ph idx="1"/>
          </p:nvPr>
        </p:nvSpPr>
        <p:spPr>
          <a:xfrm>
            <a:off x="609599" y="1979023"/>
            <a:ext cx="6061789" cy="4215962"/>
          </a:xfrm>
        </p:spPr>
        <p:txBody>
          <a:bodyPr/>
          <a:lstStyle/>
          <a:p>
            <a:pPr>
              <a:spcBef>
                <a:spcPts val="600"/>
              </a:spcBef>
              <a:spcAft>
                <a:spcPts val="600"/>
              </a:spcAft>
            </a:pPr>
            <a:r>
              <a:rPr lang="en-GB" sz="1600" dirty="0">
                <a:cs typeface="Calibri" panose="020F0502020204030204" pitchFamily="34" charset="0"/>
              </a:rPr>
              <a:t>Generation of evidence can be a lengthy process, so having </a:t>
            </a:r>
            <a:r>
              <a:rPr lang="en-GB" sz="1600" b="1" dirty="0">
                <a:cs typeface="Calibri" panose="020F0502020204030204" pitchFamily="34" charset="0"/>
              </a:rPr>
              <a:t>mechanisms that allow progress to be chartered</a:t>
            </a:r>
            <a:r>
              <a:rPr lang="en-GB" sz="1600" dirty="0">
                <a:cs typeface="Calibri" panose="020F0502020204030204" pitchFamily="34" charset="0"/>
              </a:rPr>
              <a:t>, and interventions made when necessary, will increase the likelihood of achievement of objectives</a:t>
            </a:r>
          </a:p>
          <a:p>
            <a:pPr>
              <a:spcBef>
                <a:spcPts val="600"/>
              </a:spcBef>
              <a:spcAft>
                <a:spcPts val="600"/>
              </a:spcAft>
            </a:pPr>
            <a:r>
              <a:rPr lang="en-GB" sz="1600" dirty="0">
                <a:cs typeface="Calibri" panose="020F0502020204030204" pitchFamily="34" charset="0"/>
              </a:rPr>
              <a:t>Where there is a variation from expectation, take the time to </a:t>
            </a:r>
            <a:r>
              <a:rPr lang="en-GB" sz="1600" dirty="0" err="1">
                <a:cs typeface="Calibri" panose="020F0502020204030204" pitchFamily="34" charset="0"/>
              </a:rPr>
              <a:t>analyze</a:t>
            </a:r>
            <a:r>
              <a:rPr lang="en-GB" sz="1600" dirty="0">
                <a:cs typeface="Calibri" panose="020F0502020204030204" pitchFamily="34" charset="0"/>
              </a:rPr>
              <a:t> why this is the case to </a:t>
            </a:r>
            <a:r>
              <a:rPr lang="en-GB" sz="1600" b="1" dirty="0">
                <a:cs typeface="Calibri" panose="020F0502020204030204" pitchFamily="34" charset="0"/>
              </a:rPr>
              <a:t>determine if </a:t>
            </a:r>
            <a:br>
              <a:rPr lang="en-GB" sz="1600" b="1" dirty="0">
                <a:cs typeface="Calibri" panose="020F0502020204030204" pitchFamily="34" charset="0"/>
              </a:rPr>
            </a:br>
            <a:r>
              <a:rPr lang="en-GB" sz="1600" b="1" dirty="0">
                <a:cs typeface="Calibri" panose="020F0502020204030204" pitchFamily="34" charset="0"/>
              </a:rPr>
              <a:t>there are lessons that can be applied to future planning </a:t>
            </a:r>
            <a:r>
              <a:rPr lang="en-GB" sz="1600" dirty="0">
                <a:cs typeface="Calibri" panose="020F0502020204030204" pitchFamily="34" charset="0"/>
              </a:rPr>
              <a:t>and projects</a:t>
            </a:r>
          </a:p>
          <a:p>
            <a:pPr lvl="1">
              <a:spcBef>
                <a:spcPts val="600"/>
              </a:spcBef>
              <a:spcAft>
                <a:spcPts val="600"/>
              </a:spcAft>
            </a:pPr>
            <a:r>
              <a:rPr lang="en-GB" sz="1600" dirty="0">
                <a:cs typeface="Calibri" panose="020F0502020204030204" pitchFamily="34" charset="0"/>
              </a:rPr>
              <a:t>Could the reason for a negative variation have been predicted or prevented?</a:t>
            </a:r>
          </a:p>
          <a:p>
            <a:pPr lvl="1">
              <a:spcBef>
                <a:spcPts val="600"/>
              </a:spcBef>
              <a:spcAft>
                <a:spcPts val="600"/>
              </a:spcAft>
            </a:pPr>
            <a:r>
              <a:rPr lang="en-GB" sz="1600" dirty="0">
                <a:cs typeface="Calibri" panose="020F0502020204030204" pitchFamily="34" charset="0"/>
              </a:rPr>
              <a:t>What effect will this have on other projects </a:t>
            </a:r>
            <a:br>
              <a:rPr lang="en-GB" sz="1600" dirty="0">
                <a:cs typeface="Calibri" panose="020F0502020204030204" pitchFamily="34" charset="0"/>
              </a:rPr>
            </a:br>
            <a:r>
              <a:rPr lang="en-GB" sz="1600" dirty="0">
                <a:cs typeface="Calibri" panose="020F0502020204030204" pitchFamily="34" charset="0"/>
              </a:rPr>
              <a:t>and partnerships?</a:t>
            </a:r>
          </a:p>
          <a:p>
            <a:pPr lvl="1">
              <a:spcBef>
                <a:spcPts val="600"/>
              </a:spcBef>
              <a:spcAft>
                <a:spcPts val="600"/>
              </a:spcAft>
            </a:pPr>
            <a:r>
              <a:rPr lang="en-GB" sz="1600" dirty="0">
                <a:cs typeface="Calibri" panose="020F0502020204030204" pitchFamily="34" charset="0"/>
              </a:rPr>
              <a:t>What lessons can be applied to future plans?</a:t>
            </a:r>
          </a:p>
        </p:txBody>
      </p:sp>
      <p:sp>
        <p:nvSpPr>
          <p:cNvPr id="7" name="Rectangle 6">
            <a:extLst>
              <a:ext uri="{FF2B5EF4-FFF2-40B4-BE49-F238E27FC236}">
                <a16:creationId xmlns:a16="http://schemas.microsoft.com/office/drawing/2014/main" id="{E4664E45-C76D-68C9-3BA5-07664B6558D3}"/>
              </a:ext>
            </a:extLst>
          </p:cNvPr>
          <p:cNvSpPr/>
          <p:nvPr/>
        </p:nvSpPr>
        <p:spPr>
          <a:xfrm>
            <a:off x="6917851" y="3231824"/>
            <a:ext cx="4836543" cy="52251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accent4">
                    <a:lumMod val="50000"/>
                  </a:schemeClr>
                </a:solidFill>
                <a:latin typeface="Century Gothic" panose="020B0502020202020204" pitchFamily="34" charset="0"/>
                <a:cs typeface="Calibri" panose="020F0502020204030204" pitchFamily="34" charset="0"/>
              </a:rPr>
              <a:t>Feedback from internal partners regarding the IEP development process</a:t>
            </a:r>
          </a:p>
        </p:txBody>
      </p:sp>
      <p:sp>
        <p:nvSpPr>
          <p:cNvPr id="13" name="Rectangle 12">
            <a:extLst>
              <a:ext uri="{FF2B5EF4-FFF2-40B4-BE49-F238E27FC236}">
                <a16:creationId xmlns:a16="http://schemas.microsoft.com/office/drawing/2014/main" id="{18C5498F-B994-C822-5301-6CE2A09E76AA}"/>
              </a:ext>
            </a:extLst>
          </p:cNvPr>
          <p:cNvSpPr/>
          <p:nvPr/>
        </p:nvSpPr>
        <p:spPr>
          <a:xfrm>
            <a:off x="6917851" y="3686373"/>
            <a:ext cx="4836543" cy="52251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accent4">
                    <a:lumMod val="50000"/>
                  </a:schemeClr>
                </a:solidFill>
                <a:latin typeface="Century Gothic" panose="020B0502020202020204" pitchFamily="34" charset="0"/>
                <a:cs typeface="Calibri" panose="020F0502020204030204" pitchFamily="34" charset="0"/>
              </a:rPr>
              <a:t>Turnaround time for review and feedback</a:t>
            </a:r>
          </a:p>
        </p:txBody>
      </p:sp>
      <p:sp>
        <p:nvSpPr>
          <p:cNvPr id="17" name="Rectangle 16">
            <a:extLst>
              <a:ext uri="{FF2B5EF4-FFF2-40B4-BE49-F238E27FC236}">
                <a16:creationId xmlns:a16="http://schemas.microsoft.com/office/drawing/2014/main" id="{4A04CB08-F24E-D4CB-0488-96A3A76F5233}"/>
              </a:ext>
            </a:extLst>
          </p:cNvPr>
          <p:cNvSpPr/>
          <p:nvPr/>
        </p:nvSpPr>
        <p:spPr>
          <a:xfrm>
            <a:off x="6917851" y="4089081"/>
            <a:ext cx="4836543" cy="52251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accent4">
                    <a:lumMod val="50000"/>
                  </a:schemeClr>
                </a:solidFill>
                <a:latin typeface="Century Gothic" panose="020B0502020202020204" pitchFamily="34" charset="0"/>
                <a:cs typeface="Calibri" panose="020F0502020204030204" pitchFamily="34" charset="0"/>
              </a:rPr>
              <a:t>Speed of updates to internal education resources</a:t>
            </a:r>
          </a:p>
        </p:txBody>
      </p:sp>
      <p:sp>
        <p:nvSpPr>
          <p:cNvPr id="19" name="Rectangle 18">
            <a:extLst>
              <a:ext uri="{FF2B5EF4-FFF2-40B4-BE49-F238E27FC236}">
                <a16:creationId xmlns:a16="http://schemas.microsoft.com/office/drawing/2014/main" id="{425D1A3D-1EF5-D0B1-8D78-4F0EDD520F6D}"/>
              </a:ext>
            </a:extLst>
          </p:cNvPr>
          <p:cNvSpPr/>
          <p:nvPr/>
        </p:nvSpPr>
        <p:spPr>
          <a:xfrm>
            <a:off x="6917851" y="4675270"/>
            <a:ext cx="4836543" cy="52251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accent4">
                    <a:lumMod val="50000"/>
                  </a:schemeClr>
                </a:solidFill>
                <a:latin typeface="Century Gothic" panose="020B0502020202020204" pitchFamily="34" charset="0"/>
                <a:cs typeface="Calibri" panose="020F0502020204030204" pitchFamily="34" charset="0"/>
              </a:rPr>
              <a:t>Feedback from internal and external stakeholders regarding the value of the evidence</a:t>
            </a:r>
          </a:p>
        </p:txBody>
      </p:sp>
      <p:sp>
        <p:nvSpPr>
          <p:cNvPr id="20" name="Rectangle 19">
            <a:extLst>
              <a:ext uri="{FF2B5EF4-FFF2-40B4-BE49-F238E27FC236}">
                <a16:creationId xmlns:a16="http://schemas.microsoft.com/office/drawing/2014/main" id="{08196EE7-8F91-B653-3A16-5520C8F0F12F}"/>
              </a:ext>
            </a:extLst>
          </p:cNvPr>
          <p:cNvSpPr/>
          <p:nvPr/>
        </p:nvSpPr>
        <p:spPr>
          <a:xfrm>
            <a:off x="6917851" y="5225550"/>
            <a:ext cx="4836543" cy="52251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accent4">
                    <a:lumMod val="50000"/>
                  </a:schemeClr>
                </a:solidFill>
                <a:latin typeface="Century Gothic" panose="020B0502020202020204" pitchFamily="34" charset="0"/>
                <a:cs typeface="Calibri" panose="020F0502020204030204" pitchFamily="34" charset="0"/>
              </a:rPr>
              <a:t>Analysis of sentiment and practice</a:t>
            </a:r>
          </a:p>
        </p:txBody>
      </p:sp>
    </p:spTree>
    <p:extLst>
      <p:ext uri="{BB962C8B-B14F-4D97-AF65-F5344CB8AC3E}">
        <p14:creationId xmlns:p14="http://schemas.microsoft.com/office/powerpoint/2010/main" val="1646453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A0F7B-485A-4B3F-941B-D620AB2EA926}"/>
              </a:ext>
            </a:extLst>
          </p:cNvPr>
          <p:cNvSpPr>
            <a:spLocks noGrp="1"/>
          </p:cNvSpPr>
          <p:nvPr>
            <p:ph type="title"/>
          </p:nvPr>
        </p:nvSpPr>
        <p:spPr/>
        <p:txBody>
          <a:bodyPr/>
          <a:lstStyle/>
          <a:p>
            <a:r>
              <a:rPr lang="en-GB" sz="2400" dirty="0"/>
              <a:t>Cross-functional input will help to establish what a meaningful change would be, and may be required to support tracking of the impact of the evidence</a:t>
            </a:r>
          </a:p>
        </p:txBody>
      </p:sp>
      <p:sp>
        <p:nvSpPr>
          <p:cNvPr id="6" name="Rectangle 5">
            <a:extLst>
              <a:ext uri="{FF2B5EF4-FFF2-40B4-BE49-F238E27FC236}">
                <a16:creationId xmlns:a16="http://schemas.microsoft.com/office/drawing/2014/main" id="{A40D9EC6-E154-4558-A3A4-4544150FA990}"/>
              </a:ext>
            </a:extLst>
          </p:cNvPr>
          <p:cNvSpPr/>
          <p:nvPr/>
        </p:nvSpPr>
        <p:spPr>
          <a:xfrm>
            <a:off x="1060450" y="2350364"/>
            <a:ext cx="2522860" cy="684000"/>
          </a:xfrm>
          <a:prstGeom prst="rect">
            <a:avLst/>
          </a:prstGeom>
          <a:solidFill>
            <a:schemeClr val="accent2"/>
          </a:solidFill>
          <a:ln w="25400" cap="flat" cmpd="sng" algn="ctr">
            <a:noFill/>
            <a:prstDash val="solid"/>
          </a:ln>
          <a:effectLst/>
        </p:spPr>
        <p:txBody>
          <a:bodyPr rtlCol="0" anchor="ctr"/>
          <a:lstStyle/>
          <a:p>
            <a:pPr algn="ctr">
              <a:defRPr/>
            </a:pPr>
            <a:r>
              <a:rPr lang="en-GB" sz="1200" b="1" kern="0" dirty="0">
                <a:solidFill>
                  <a:schemeClr val="bg1"/>
                </a:solidFill>
                <a:latin typeface="Century Gothic" panose="020B0502020202020204" pitchFamily="34" charset="0"/>
                <a:cs typeface="Calibri" panose="020F0502020204030204" pitchFamily="34" charset="0"/>
              </a:rPr>
              <a:t>Establish your baseline of current knowledge, beliefs and </a:t>
            </a:r>
            <a:r>
              <a:rPr lang="en-GB" sz="1200" b="1" kern="0" dirty="0" err="1">
                <a:solidFill>
                  <a:schemeClr val="bg1"/>
                </a:solidFill>
                <a:latin typeface="Century Gothic" panose="020B0502020202020204" pitchFamily="34" charset="0"/>
                <a:cs typeface="Calibri" panose="020F0502020204030204" pitchFamily="34" charset="0"/>
              </a:rPr>
              <a:t>behaviors</a:t>
            </a:r>
            <a:endParaRPr lang="en-GB" sz="1200" b="1" kern="0" dirty="0">
              <a:solidFill>
                <a:schemeClr val="bg1"/>
              </a:solidFill>
              <a:latin typeface="Century Gothic" panose="020B050202020202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AA1FAD23-3B0F-4CB5-9391-67499E373396}"/>
              </a:ext>
            </a:extLst>
          </p:cNvPr>
          <p:cNvSpPr/>
          <p:nvPr/>
        </p:nvSpPr>
        <p:spPr>
          <a:xfrm>
            <a:off x="1060451" y="3709880"/>
            <a:ext cx="2522860" cy="684000"/>
          </a:xfrm>
          <a:prstGeom prst="rect">
            <a:avLst/>
          </a:prstGeom>
          <a:solidFill>
            <a:schemeClr val="accent2"/>
          </a:solidFill>
          <a:ln w="25400" cap="flat" cmpd="sng" algn="ctr">
            <a:noFill/>
            <a:prstDash val="solid"/>
          </a:ln>
          <a:effectLst/>
        </p:spPr>
        <p:txBody>
          <a:bodyPr rtlCol="0" anchor="ctr"/>
          <a:lstStyle/>
          <a:p>
            <a:pPr algn="ctr">
              <a:defRPr/>
            </a:pPr>
            <a:r>
              <a:rPr lang="en-GB" sz="1200" b="1" kern="0" dirty="0">
                <a:solidFill>
                  <a:schemeClr val="bg1"/>
                </a:solidFill>
                <a:latin typeface="Century Gothic" panose="020B0502020202020204" pitchFamily="34" charset="0"/>
                <a:cs typeface="Calibri" panose="020F0502020204030204" pitchFamily="34" charset="0"/>
              </a:rPr>
              <a:t>Agree the target change the evidence will lead to</a:t>
            </a:r>
          </a:p>
        </p:txBody>
      </p:sp>
      <p:sp>
        <p:nvSpPr>
          <p:cNvPr id="8" name="Rectangle 7">
            <a:extLst>
              <a:ext uri="{FF2B5EF4-FFF2-40B4-BE49-F238E27FC236}">
                <a16:creationId xmlns:a16="http://schemas.microsoft.com/office/drawing/2014/main" id="{21CFAF4E-07FA-4263-96B2-943854296B66}"/>
              </a:ext>
            </a:extLst>
          </p:cNvPr>
          <p:cNvSpPr/>
          <p:nvPr/>
        </p:nvSpPr>
        <p:spPr>
          <a:xfrm>
            <a:off x="1060450" y="5327698"/>
            <a:ext cx="2522860" cy="684000"/>
          </a:xfrm>
          <a:prstGeom prst="rect">
            <a:avLst/>
          </a:prstGeom>
          <a:solidFill>
            <a:schemeClr val="accent2"/>
          </a:solidFill>
          <a:ln w="25400" cap="flat" cmpd="sng" algn="ctr">
            <a:noFill/>
            <a:prstDash val="solid"/>
          </a:ln>
          <a:effectLst/>
        </p:spPr>
        <p:txBody>
          <a:bodyPr rtlCol="0" anchor="ctr"/>
          <a:lstStyle/>
          <a:p>
            <a:pPr algn="ctr" defTabSz="457200">
              <a:defRPr/>
            </a:pPr>
            <a:r>
              <a:rPr lang="en-GB" sz="1200" b="1" kern="0" dirty="0">
                <a:solidFill>
                  <a:schemeClr val="bg1"/>
                </a:solidFill>
                <a:latin typeface="Century Gothic" panose="020B0502020202020204" pitchFamily="34" charset="0"/>
                <a:cs typeface="Calibri" panose="020F0502020204030204" pitchFamily="34" charset="0"/>
              </a:rPr>
              <a:t>Define a tracking and measurement approach</a:t>
            </a:r>
          </a:p>
        </p:txBody>
      </p:sp>
      <p:sp>
        <p:nvSpPr>
          <p:cNvPr id="9" name="Rectangle 8">
            <a:extLst>
              <a:ext uri="{FF2B5EF4-FFF2-40B4-BE49-F238E27FC236}">
                <a16:creationId xmlns:a16="http://schemas.microsoft.com/office/drawing/2014/main" id="{09F04D5B-A0F5-4163-8D83-BE3B60808F38}"/>
              </a:ext>
            </a:extLst>
          </p:cNvPr>
          <p:cNvSpPr/>
          <p:nvPr/>
        </p:nvSpPr>
        <p:spPr>
          <a:xfrm>
            <a:off x="4274442" y="2315375"/>
            <a:ext cx="7429878" cy="829449"/>
          </a:xfrm>
          <a:prstGeom prst="rect">
            <a:avLst/>
          </a:prstGeom>
          <a:solidFill>
            <a:srgbClr val="FEBE0D">
              <a:alpha val="1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227013" marR="0" lvl="0" indent="-174625"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GB" sz="1200" dirty="0">
                <a:solidFill>
                  <a:schemeClr val="accent4">
                    <a:lumMod val="50000"/>
                  </a:schemeClr>
                </a:solidFill>
                <a:latin typeface="Century Gothic" panose="020B0502020202020204" pitchFamily="34" charset="0"/>
                <a:cs typeface="Calibri" panose="020F0502020204030204" pitchFamily="34" charset="0"/>
              </a:rPr>
              <a:t>Recent market research across stakeholders across geographies</a:t>
            </a:r>
          </a:p>
          <a:p>
            <a:pPr marL="227013" marR="0" lvl="0" indent="-174625"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GB" sz="1200" dirty="0">
                <a:solidFill>
                  <a:schemeClr val="accent4">
                    <a:lumMod val="50000"/>
                  </a:schemeClr>
                </a:solidFill>
                <a:latin typeface="Century Gothic" panose="020B0502020202020204" pitchFamily="34" charset="0"/>
                <a:cs typeface="Calibri" panose="020F0502020204030204" pitchFamily="34" charset="0"/>
              </a:rPr>
              <a:t>Insights from local, regional and global cross-functional colleagues to determine commonalities and variances within or between countries, </a:t>
            </a:r>
            <a:r>
              <a:rPr lang="en-GB" sz="1200" dirty="0" err="1">
                <a:solidFill>
                  <a:schemeClr val="accent4">
                    <a:lumMod val="50000"/>
                  </a:schemeClr>
                </a:solidFill>
                <a:latin typeface="Century Gothic" panose="020B0502020202020204" pitchFamily="34" charset="0"/>
                <a:cs typeface="Calibri" panose="020F0502020204030204" pitchFamily="34" charset="0"/>
              </a:rPr>
              <a:t>centers</a:t>
            </a:r>
            <a:r>
              <a:rPr lang="en-GB" sz="1200" dirty="0">
                <a:solidFill>
                  <a:schemeClr val="accent4">
                    <a:lumMod val="50000"/>
                  </a:schemeClr>
                </a:solidFill>
                <a:latin typeface="Century Gothic" panose="020B0502020202020204" pitchFamily="34" charset="0"/>
                <a:cs typeface="Calibri" panose="020F0502020204030204" pitchFamily="34" charset="0"/>
              </a:rPr>
              <a:t> and specialists  </a:t>
            </a:r>
          </a:p>
        </p:txBody>
      </p:sp>
      <p:sp>
        <p:nvSpPr>
          <p:cNvPr id="10" name="Rectangle 9">
            <a:extLst>
              <a:ext uri="{FF2B5EF4-FFF2-40B4-BE49-F238E27FC236}">
                <a16:creationId xmlns:a16="http://schemas.microsoft.com/office/drawing/2014/main" id="{696801E4-35FC-41DE-8664-5CDBAFACCCBA}"/>
              </a:ext>
            </a:extLst>
          </p:cNvPr>
          <p:cNvSpPr/>
          <p:nvPr/>
        </p:nvSpPr>
        <p:spPr>
          <a:xfrm>
            <a:off x="4274442" y="3382152"/>
            <a:ext cx="7429878" cy="1388135"/>
          </a:xfrm>
          <a:prstGeom prst="rect">
            <a:avLst/>
          </a:prstGeom>
          <a:solidFill>
            <a:srgbClr val="FEBE0D">
              <a:alpha val="1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227013" marR="0" lvl="0" indent="-174625"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GB" sz="1200" dirty="0">
                <a:solidFill>
                  <a:schemeClr val="accent4">
                    <a:lumMod val="50000"/>
                  </a:schemeClr>
                </a:solidFill>
                <a:latin typeface="Century Gothic" panose="020B0502020202020204" pitchFamily="34" charset="0"/>
                <a:cs typeface="Calibri" panose="020F0502020204030204" pitchFamily="34" charset="0"/>
              </a:rPr>
              <a:t>Determine whether a single channel for presentation will lead to the desired change, or if multiple activities will need to combine together to achieve your target</a:t>
            </a:r>
          </a:p>
          <a:p>
            <a:pPr marL="227013" marR="0" lvl="0" indent="-174625"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GB" sz="1200" dirty="0">
                <a:solidFill>
                  <a:schemeClr val="accent4">
                    <a:lumMod val="50000"/>
                  </a:schemeClr>
                </a:solidFill>
                <a:latin typeface="Century Gothic" panose="020B0502020202020204" pitchFamily="34" charset="0"/>
                <a:cs typeface="Calibri" panose="020F0502020204030204" pitchFamily="34" charset="0"/>
              </a:rPr>
              <a:t>Consider any external factors that may influence change and whether your target or timescale are realistic or need to be flexible to accommodate such external forces </a:t>
            </a:r>
          </a:p>
          <a:p>
            <a:pPr marL="227013" marR="0" lvl="0" indent="-174625"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GB" sz="1200" dirty="0">
                <a:solidFill>
                  <a:schemeClr val="accent4">
                    <a:lumMod val="50000"/>
                  </a:schemeClr>
                </a:solidFill>
                <a:latin typeface="Century Gothic" panose="020B0502020202020204" pitchFamily="34" charset="0"/>
                <a:cs typeface="Calibri" panose="020F0502020204030204" pitchFamily="34" charset="0"/>
              </a:rPr>
              <a:t>Evaluate surrogate markers, e.g. guidelines or formulary changes, that have been identified as drivers of change</a:t>
            </a:r>
          </a:p>
        </p:txBody>
      </p:sp>
      <p:sp>
        <p:nvSpPr>
          <p:cNvPr id="11" name="Rectangle 10">
            <a:extLst>
              <a:ext uri="{FF2B5EF4-FFF2-40B4-BE49-F238E27FC236}">
                <a16:creationId xmlns:a16="http://schemas.microsoft.com/office/drawing/2014/main" id="{1DD1A844-C833-41A0-8457-AA0DDD2AEDD3}"/>
              </a:ext>
            </a:extLst>
          </p:cNvPr>
          <p:cNvSpPr/>
          <p:nvPr/>
        </p:nvSpPr>
        <p:spPr>
          <a:xfrm>
            <a:off x="4274442" y="5010660"/>
            <a:ext cx="7429878" cy="1161859"/>
          </a:xfrm>
          <a:prstGeom prst="rect">
            <a:avLst/>
          </a:prstGeom>
          <a:solidFill>
            <a:srgbClr val="FEBE0D">
              <a:alpha val="1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227013" marR="0" lvl="0" indent="-174625"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GB" sz="1200" dirty="0">
                <a:solidFill>
                  <a:schemeClr val="accent4">
                    <a:lumMod val="50000"/>
                  </a:schemeClr>
                </a:solidFill>
                <a:latin typeface="Century Gothic" panose="020B0502020202020204" pitchFamily="34" charset="0"/>
                <a:cs typeface="Calibri" panose="020F0502020204030204" pitchFamily="34" charset="0"/>
              </a:rPr>
              <a:t>Ongoing insight capture allow for a real-time tracking of changes in perceptions, </a:t>
            </a:r>
            <a:br>
              <a:rPr lang="en-GB" sz="1200" dirty="0">
                <a:solidFill>
                  <a:schemeClr val="accent4">
                    <a:lumMod val="50000"/>
                  </a:schemeClr>
                </a:solidFill>
                <a:latin typeface="Century Gothic" panose="020B0502020202020204" pitchFamily="34" charset="0"/>
                <a:cs typeface="Calibri" panose="020F0502020204030204" pitchFamily="34" charset="0"/>
              </a:rPr>
            </a:br>
            <a:r>
              <a:rPr lang="en-GB" sz="1200" dirty="0">
                <a:solidFill>
                  <a:schemeClr val="accent4">
                    <a:lumMod val="50000"/>
                  </a:schemeClr>
                </a:solidFill>
                <a:latin typeface="Century Gothic" panose="020B0502020202020204" pitchFamily="34" charset="0"/>
                <a:cs typeface="Calibri" panose="020F0502020204030204" pitchFamily="34" charset="0"/>
              </a:rPr>
              <a:t>but a robust process needs to be in place to fully analyse the findings and understand a true trend appearing</a:t>
            </a:r>
          </a:p>
          <a:p>
            <a:pPr marL="227013" marR="0" lvl="0" indent="-174625"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GB" sz="1200" dirty="0">
                <a:solidFill>
                  <a:schemeClr val="accent4">
                    <a:lumMod val="50000"/>
                  </a:schemeClr>
                </a:solidFill>
                <a:latin typeface="Century Gothic" panose="020B0502020202020204" pitchFamily="34" charset="0"/>
                <a:cs typeface="Calibri" panose="020F0502020204030204" pitchFamily="34" charset="0"/>
              </a:rPr>
              <a:t>Active measurement allows for lessons to be learned across similar geographies, </a:t>
            </a:r>
            <a:r>
              <a:rPr lang="en-GB" sz="1200" dirty="0" err="1">
                <a:solidFill>
                  <a:schemeClr val="accent4">
                    <a:lumMod val="50000"/>
                  </a:schemeClr>
                </a:solidFill>
                <a:latin typeface="Century Gothic" panose="020B0502020202020204" pitchFamily="34" charset="0"/>
                <a:cs typeface="Calibri" panose="020F0502020204030204" pitchFamily="34" charset="0"/>
              </a:rPr>
              <a:t>centers</a:t>
            </a:r>
            <a:r>
              <a:rPr lang="en-GB" sz="1200" dirty="0">
                <a:solidFill>
                  <a:schemeClr val="accent4">
                    <a:lumMod val="50000"/>
                  </a:schemeClr>
                </a:solidFill>
                <a:latin typeface="Century Gothic" panose="020B0502020202020204" pitchFamily="34" charset="0"/>
                <a:cs typeface="Calibri" panose="020F0502020204030204" pitchFamily="34" charset="0"/>
              </a:rPr>
              <a:t> and stakeholders, and shared across the organization to accelerate change</a:t>
            </a:r>
          </a:p>
        </p:txBody>
      </p:sp>
      <p:sp>
        <p:nvSpPr>
          <p:cNvPr id="12" name="Arrow: Right 11">
            <a:extLst>
              <a:ext uri="{FF2B5EF4-FFF2-40B4-BE49-F238E27FC236}">
                <a16:creationId xmlns:a16="http://schemas.microsoft.com/office/drawing/2014/main" id="{35EBCC5C-FDBA-4811-8D06-AD488E7CA83A}"/>
              </a:ext>
            </a:extLst>
          </p:cNvPr>
          <p:cNvSpPr/>
          <p:nvPr/>
        </p:nvSpPr>
        <p:spPr>
          <a:xfrm>
            <a:off x="3667730" y="2580356"/>
            <a:ext cx="470263" cy="251215"/>
          </a:xfrm>
          <a:prstGeom prst="rightArrow">
            <a:avLst/>
          </a:prstGeom>
          <a:solidFill>
            <a:schemeClr val="bg1"/>
          </a:solidFill>
          <a:ln>
            <a:solidFill>
              <a:schemeClr val="accent2"/>
            </a:solidFill>
            <a:prstDash val="sysDash"/>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dirty="0">
              <a:latin typeface="Century Gothic" panose="020B0502020202020204" pitchFamily="34" charset="0"/>
              <a:cs typeface="Calibri" panose="020F0502020204030204" pitchFamily="34" charset="0"/>
            </a:endParaRPr>
          </a:p>
        </p:txBody>
      </p:sp>
      <p:sp>
        <p:nvSpPr>
          <p:cNvPr id="13" name="Arrow: Right 12">
            <a:extLst>
              <a:ext uri="{FF2B5EF4-FFF2-40B4-BE49-F238E27FC236}">
                <a16:creationId xmlns:a16="http://schemas.microsoft.com/office/drawing/2014/main" id="{362EEB41-D627-4DBB-AB5F-8A64B718EF96}"/>
              </a:ext>
            </a:extLst>
          </p:cNvPr>
          <p:cNvSpPr/>
          <p:nvPr/>
        </p:nvSpPr>
        <p:spPr>
          <a:xfrm>
            <a:off x="3667729" y="3907223"/>
            <a:ext cx="470263" cy="251215"/>
          </a:xfrm>
          <a:prstGeom prst="rightArrow">
            <a:avLst/>
          </a:prstGeom>
          <a:solidFill>
            <a:schemeClr val="bg1"/>
          </a:solidFill>
          <a:ln>
            <a:solidFill>
              <a:schemeClr val="accent2"/>
            </a:solidFill>
            <a:prstDash val="sysDash"/>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dirty="0">
              <a:latin typeface="Century Gothic" panose="020B0502020202020204" pitchFamily="34" charset="0"/>
              <a:cs typeface="Calibri" panose="020F0502020204030204" pitchFamily="34" charset="0"/>
            </a:endParaRPr>
          </a:p>
        </p:txBody>
      </p:sp>
      <p:sp>
        <p:nvSpPr>
          <p:cNvPr id="14" name="Arrow: Right 13">
            <a:extLst>
              <a:ext uri="{FF2B5EF4-FFF2-40B4-BE49-F238E27FC236}">
                <a16:creationId xmlns:a16="http://schemas.microsoft.com/office/drawing/2014/main" id="{B35F0641-0344-48FF-91A1-E07E35D7704B}"/>
              </a:ext>
            </a:extLst>
          </p:cNvPr>
          <p:cNvSpPr/>
          <p:nvPr/>
        </p:nvSpPr>
        <p:spPr>
          <a:xfrm>
            <a:off x="3667728" y="5523065"/>
            <a:ext cx="470263" cy="251215"/>
          </a:xfrm>
          <a:prstGeom prst="rightArrow">
            <a:avLst/>
          </a:prstGeom>
          <a:solidFill>
            <a:schemeClr val="bg1"/>
          </a:solidFill>
          <a:ln>
            <a:solidFill>
              <a:schemeClr val="accent2"/>
            </a:solidFill>
            <a:prstDash val="sysDash"/>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dirty="0">
              <a:latin typeface="Century Gothic" panose="020B0502020202020204" pitchFamily="34" charset="0"/>
              <a:cs typeface="Calibri" panose="020F0502020204030204" pitchFamily="34" charset="0"/>
            </a:endParaRPr>
          </a:p>
        </p:txBody>
      </p:sp>
      <p:sp>
        <p:nvSpPr>
          <p:cNvPr id="15" name="Isosceles Triangle 14">
            <a:extLst>
              <a:ext uri="{FF2B5EF4-FFF2-40B4-BE49-F238E27FC236}">
                <a16:creationId xmlns:a16="http://schemas.microsoft.com/office/drawing/2014/main" id="{5E31C990-872C-44FC-B211-23CF8F21116E}"/>
              </a:ext>
            </a:extLst>
          </p:cNvPr>
          <p:cNvSpPr/>
          <p:nvPr/>
        </p:nvSpPr>
        <p:spPr>
          <a:xfrm rot="10800000">
            <a:off x="2176554" y="3293990"/>
            <a:ext cx="306339" cy="177053"/>
          </a:xfrm>
          <a:prstGeom prst="triangle">
            <a:avLst/>
          </a:prstGeom>
          <a:solidFill>
            <a:schemeClr val="accent2"/>
          </a:solid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chemeClr val="accent1"/>
              </a:solidFill>
              <a:latin typeface="Century Gothic" panose="020B0502020202020204" pitchFamily="34" charset="0"/>
              <a:cs typeface="Calibri" panose="020F0502020204030204" pitchFamily="34" charset="0"/>
            </a:endParaRPr>
          </a:p>
        </p:txBody>
      </p:sp>
      <p:sp>
        <p:nvSpPr>
          <p:cNvPr id="16" name="Isosceles Triangle 15">
            <a:extLst>
              <a:ext uri="{FF2B5EF4-FFF2-40B4-BE49-F238E27FC236}">
                <a16:creationId xmlns:a16="http://schemas.microsoft.com/office/drawing/2014/main" id="{BD939592-0A43-42DD-B5B9-DD991822AD06}"/>
              </a:ext>
            </a:extLst>
          </p:cNvPr>
          <p:cNvSpPr/>
          <p:nvPr/>
        </p:nvSpPr>
        <p:spPr>
          <a:xfrm rot="10800000">
            <a:off x="2186522" y="4833607"/>
            <a:ext cx="306339" cy="177053"/>
          </a:xfrm>
          <a:prstGeom prst="triangle">
            <a:avLst/>
          </a:prstGeom>
          <a:solidFill>
            <a:schemeClr val="accent2"/>
          </a:solid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chemeClr val="accent1"/>
              </a:solidFill>
              <a:latin typeface="Century Gothic" panose="020B050202020202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CDE0164F-D91F-9D0A-124B-4A0484B6B60D}"/>
              </a:ext>
            </a:extLst>
          </p:cNvPr>
          <p:cNvSpPr txBox="1"/>
          <p:nvPr/>
        </p:nvSpPr>
        <p:spPr>
          <a:xfrm>
            <a:off x="653142" y="1504431"/>
            <a:ext cx="10959737" cy="584775"/>
          </a:xfrm>
          <a:prstGeom prst="rect">
            <a:avLst/>
          </a:prstGeom>
          <a:noFill/>
        </p:spPr>
        <p:txBody>
          <a:bodyPr wrap="square">
            <a:spAutoFit/>
          </a:bodyPr>
          <a:lstStyle/>
          <a:p>
            <a:pPr marR="0" lvl="0" algn="ctr" defTabSz="457200" rtl="0" eaLnBrk="1" fontAlgn="base" latinLnBrk="0" hangingPunct="1">
              <a:lnSpc>
                <a:spcPct val="100000"/>
              </a:lnSpc>
              <a:spcBef>
                <a:spcPct val="20000"/>
              </a:spcBef>
              <a:spcAft>
                <a:spcPct val="0"/>
              </a:spcAft>
              <a:buClrTx/>
              <a:buSzTx/>
              <a:tabLst/>
              <a:defRPr/>
            </a:pPr>
            <a:r>
              <a:rPr kumimoji="0" lang="en-GB" sz="1600" b="1" u="none" strike="noStrike" kern="1200" cap="none" spc="0" normalizeH="0" baseline="0" noProof="0" dirty="0">
                <a:ln>
                  <a:noFill/>
                </a:ln>
                <a:solidFill>
                  <a:schemeClr val="accent1"/>
                </a:solidFill>
                <a:effectLst/>
                <a:uLnTx/>
                <a:uFillTx/>
                <a:latin typeface="Century Gothic" panose="020B0502020202020204" pitchFamily="34" charset="0"/>
                <a:cs typeface="Calibri" panose="020F0502020204030204" pitchFamily="34" charset="0"/>
              </a:rPr>
              <a:t>To understand what impact your data has had, you need to understand your starting point (baseline) – </a:t>
            </a:r>
            <a:br>
              <a:rPr kumimoji="0" lang="en-GB" sz="1600" b="1" u="none" strike="noStrike" kern="1200" cap="none" spc="0" normalizeH="0" baseline="0" noProof="0" dirty="0">
                <a:ln>
                  <a:noFill/>
                </a:ln>
                <a:solidFill>
                  <a:schemeClr val="accent1"/>
                </a:solidFill>
                <a:effectLst/>
                <a:uLnTx/>
                <a:uFillTx/>
                <a:latin typeface="Century Gothic" panose="020B0502020202020204" pitchFamily="34" charset="0"/>
                <a:cs typeface="Calibri" panose="020F0502020204030204" pitchFamily="34" charset="0"/>
              </a:rPr>
            </a:br>
            <a:r>
              <a:rPr kumimoji="0" lang="en-GB" sz="1600" b="1" u="none" strike="noStrike" kern="1200" cap="none" spc="0" normalizeH="0" baseline="0" noProof="0" dirty="0">
                <a:ln>
                  <a:noFill/>
                </a:ln>
                <a:solidFill>
                  <a:schemeClr val="accent1"/>
                </a:solidFill>
                <a:effectLst/>
                <a:uLnTx/>
                <a:uFillTx/>
                <a:latin typeface="Century Gothic" panose="020B0502020202020204" pitchFamily="34" charset="0"/>
                <a:cs typeface="Calibri" panose="020F0502020204030204" pitchFamily="34" charset="0"/>
              </a:rPr>
              <a:t>what is the current level of knowledge or perception</a:t>
            </a:r>
          </a:p>
        </p:txBody>
      </p:sp>
    </p:spTree>
    <p:extLst>
      <p:ext uri="{BB962C8B-B14F-4D97-AF65-F5344CB8AC3E}">
        <p14:creationId xmlns:p14="http://schemas.microsoft.com/office/powerpoint/2010/main" val="566038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5FCCCB8-9626-4039-7A96-C915CC0ECF92}"/>
              </a:ext>
            </a:extLst>
          </p:cNvPr>
          <p:cNvSpPr/>
          <p:nvPr/>
        </p:nvSpPr>
        <p:spPr>
          <a:xfrm>
            <a:off x="5682346" y="1763486"/>
            <a:ext cx="6192000" cy="4572757"/>
          </a:xfrm>
          <a:prstGeom prst="rect">
            <a:avLst/>
          </a:prstGeom>
          <a:solidFill>
            <a:schemeClr val="accent2">
              <a:lumMod val="20000"/>
              <a:lumOff val="80000"/>
              <a:alpha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B3A7DCB0-F78D-E6D4-46A4-B75C0BB787CA}"/>
              </a:ext>
            </a:extLst>
          </p:cNvPr>
          <p:cNvSpPr>
            <a:spLocks noGrp="1"/>
          </p:cNvSpPr>
          <p:nvPr>
            <p:ph type="title"/>
          </p:nvPr>
        </p:nvSpPr>
        <p:spPr/>
        <p:txBody>
          <a:bodyPr/>
          <a:lstStyle/>
          <a:p>
            <a:r>
              <a:rPr lang="en-GB" sz="2400" dirty="0"/>
              <a:t>Go beyond the metrics, to identify measures that provide an understanding of the impact of the plan </a:t>
            </a:r>
          </a:p>
        </p:txBody>
      </p:sp>
      <p:sp>
        <p:nvSpPr>
          <p:cNvPr id="3" name="Content Placeholder 2">
            <a:extLst>
              <a:ext uri="{FF2B5EF4-FFF2-40B4-BE49-F238E27FC236}">
                <a16:creationId xmlns:a16="http://schemas.microsoft.com/office/drawing/2014/main" id="{8DACB0E5-800D-A9AF-E608-934195D44717}"/>
              </a:ext>
            </a:extLst>
          </p:cNvPr>
          <p:cNvSpPr>
            <a:spLocks noGrp="1"/>
          </p:cNvSpPr>
          <p:nvPr>
            <p:ph idx="1"/>
          </p:nvPr>
        </p:nvSpPr>
        <p:spPr>
          <a:xfrm>
            <a:off x="596349" y="2240279"/>
            <a:ext cx="4578221" cy="3656397"/>
          </a:xfrm>
        </p:spPr>
        <p:txBody>
          <a:bodyPr/>
          <a:lstStyle/>
          <a:p>
            <a:pPr>
              <a:spcBef>
                <a:spcPts val="600"/>
              </a:spcBef>
              <a:spcAft>
                <a:spcPts val="600"/>
              </a:spcAft>
            </a:pPr>
            <a:r>
              <a:rPr lang="en-GB" sz="1400" dirty="0">
                <a:cs typeface="Calibri" panose="020F0502020204030204" pitchFamily="34" charset="0"/>
              </a:rPr>
              <a:t>A critical measure of success is that the </a:t>
            </a:r>
            <a:r>
              <a:rPr lang="en-GB" sz="1400" b="1" dirty="0">
                <a:cs typeface="Calibri" panose="020F0502020204030204" pitchFamily="34" charset="0"/>
              </a:rPr>
              <a:t>evidence is available on time</a:t>
            </a:r>
            <a:r>
              <a:rPr lang="en-GB" sz="1400" dirty="0">
                <a:cs typeface="Calibri" panose="020F0502020204030204" pitchFamily="34" charset="0"/>
              </a:rPr>
              <a:t>, which is a simple assessment – either it is or isn’t</a:t>
            </a:r>
          </a:p>
          <a:p>
            <a:pPr>
              <a:spcBef>
                <a:spcPts val="600"/>
              </a:spcBef>
              <a:spcAft>
                <a:spcPts val="600"/>
              </a:spcAft>
            </a:pPr>
            <a:r>
              <a:rPr lang="en-GB" sz="1400" dirty="0">
                <a:cs typeface="Calibri" panose="020F0502020204030204" pitchFamily="34" charset="0"/>
              </a:rPr>
              <a:t>While availability of the planned evidence is key, </a:t>
            </a:r>
            <a:r>
              <a:rPr lang="en-GB" sz="1400" b="1" dirty="0">
                <a:cs typeface="Calibri" panose="020F0502020204030204" pitchFamily="34" charset="0"/>
              </a:rPr>
              <a:t>it should not be seen as the sole indicator </a:t>
            </a:r>
            <a:r>
              <a:rPr lang="en-GB" sz="1400" dirty="0">
                <a:cs typeface="Calibri" panose="020F0502020204030204" pitchFamily="34" charset="0"/>
              </a:rPr>
              <a:t>of success</a:t>
            </a:r>
          </a:p>
          <a:p>
            <a:pPr>
              <a:spcBef>
                <a:spcPts val="600"/>
              </a:spcBef>
              <a:spcAft>
                <a:spcPts val="600"/>
              </a:spcAft>
            </a:pPr>
            <a:r>
              <a:rPr lang="en-GB" sz="1400" dirty="0">
                <a:cs typeface="Calibri" panose="020F0502020204030204" pitchFamily="34" charset="0"/>
              </a:rPr>
              <a:t>Consider other measures that give a </a:t>
            </a:r>
            <a:r>
              <a:rPr lang="en-GB" sz="1400" b="1" dirty="0">
                <a:cs typeface="Calibri" panose="020F0502020204030204" pitchFamily="34" charset="0"/>
              </a:rPr>
              <a:t>deeper understanding of the outcomes </a:t>
            </a:r>
            <a:r>
              <a:rPr lang="en-GB" sz="1400" dirty="0">
                <a:cs typeface="Calibri" panose="020F0502020204030204" pitchFamily="34" charset="0"/>
              </a:rPr>
              <a:t>of activity, as well as its potential impact</a:t>
            </a:r>
          </a:p>
          <a:p>
            <a:pPr>
              <a:spcBef>
                <a:spcPts val="600"/>
              </a:spcBef>
              <a:spcAft>
                <a:spcPts val="600"/>
              </a:spcAft>
            </a:pPr>
            <a:r>
              <a:rPr lang="en-GB" sz="1400" dirty="0">
                <a:cs typeface="Calibri" panose="020F0502020204030204" pitchFamily="34" charset="0"/>
              </a:rPr>
              <a:t>In the results chain, moving from delivering and output, through achieving an outcome </a:t>
            </a:r>
            <a:r>
              <a:rPr lang="en-GB" sz="1400" b="1" dirty="0">
                <a:cs typeface="Calibri" panose="020F0502020204030204" pitchFamily="34" charset="0"/>
              </a:rPr>
              <a:t>to having a positive impact increases the value </a:t>
            </a:r>
            <a:r>
              <a:rPr lang="en-GB" sz="1400" dirty="0">
                <a:cs typeface="Calibri" panose="020F0502020204030204" pitchFamily="34" charset="0"/>
              </a:rPr>
              <a:t>of the evidence for the organization</a:t>
            </a:r>
          </a:p>
        </p:txBody>
      </p:sp>
      <p:sp>
        <p:nvSpPr>
          <p:cNvPr id="4" name="Oval 3">
            <a:extLst>
              <a:ext uri="{FF2B5EF4-FFF2-40B4-BE49-F238E27FC236}">
                <a16:creationId xmlns:a16="http://schemas.microsoft.com/office/drawing/2014/main" id="{CC272A22-0567-C29D-C26B-D0C7D7872CEB}"/>
              </a:ext>
            </a:extLst>
          </p:cNvPr>
          <p:cNvSpPr/>
          <p:nvPr/>
        </p:nvSpPr>
        <p:spPr bwMode="gray">
          <a:xfrm>
            <a:off x="6427878" y="5230773"/>
            <a:ext cx="736928" cy="684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GB" sz="1800" u="none" baseline="0" dirty="0">
              <a:solidFill>
                <a:srgbClr val="FFFFFF"/>
              </a:solidFill>
              <a:latin typeface="Century Gothic" panose="020B0502020202020204" pitchFamily="34" charset="0"/>
            </a:endParaRPr>
          </a:p>
        </p:txBody>
      </p:sp>
      <p:sp>
        <p:nvSpPr>
          <p:cNvPr id="5" name="Oval 4">
            <a:extLst>
              <a:ext uri="{FF2B5EF4-FFF2-40B4-BE49-F238E27FC236}">
                <a16:creationId xmlns:a16="http://schemas.microsoft.com/office/drawing/2014/main" id="{F7FF2F11-7047-A37D-ADC9-4D387C04B3FE}"/>
              </a:ext>
            </a:extLst>
          </p:cNvPr>
          <p:cNvSpPr/>
          <p:nvPr/>
        </p:nvSpPr>
        <p:spPr bwMode="gray">
          <a:xfrm>
            <a:off x="6412421" y="3892904"/>
            <a:ext cx="736928" cy="684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GB" sz="1800" u="none" baseline="0" dirty="0">
              <a:solidFill>
                <a:srgbClr val="FFFFFF"/>
              </a:solidFill>
              <a:latin typeface="Century Gothic" panose="020B0502020202020204" pitchFamily="34" charset="0"/>
            </a:endParaRPr>
          </a:p>
        </p:txBody>
      </p:sp>
      <p:sp>
        <p:nvSpPr>
          <p:cNvPr id="6" name="Oval 5">
            <a:extLst>
              <a:ext uri="{FF2B5EF4-FFF2-40B4-BE49-F238E27FC236}">
                <a16:creationId xmlns:a16="http://schemas.microsoft.com/office/drawing/2014/main" id="{E0BDFAE3-144F-1109-D29C-7805C5121B58}"/>
              </a:ext>
            </a:extLst>
          </p:cNvPr>
          <p:cNvSpPr/>
          <p:nvPr/>
        </p:nvSpPr>
        <p:spPr bwMode="gray">
          <a:xfrm>
            <a:off x="6396963" y="2473813"/>
            <a:ext cx="736928" cy="684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GB" sz="1800" u="none" baseline="0" dirty="0">
              <a:solidFill>
                <a:srgbClr val="FFFFFF"/>
              </a:solidFill>
              <a:latin typeface="Century Gothic" panose="020B0502020202020204" pitchFamily="34" charset="0"/>
            </a:endParaRPr>
          </a:p>
        </p:txBody>
      </p:sp>
      <p:sp>
        <p:nvSpPr>
          <p:cNvPr id="10" name="Rectangle 9">
            <a:extLst>
              <a:ext uri="{FF2B5EF4-FFF2-40B4-BE49-F238E27FC236}">
                <a16:creationId xmlns:a16="http://schemas.microsoft.com/office/drawing/2014/main" id="{2DA04245-B042-2388-D8AD-6A2EF097EF5A}"/>
              </a:ext>
            </a:extLst>
          </p:cNvPr>
          <p:cNvSpPr/>
          <p:nvPr/>
        </p:nvSpPr>
        <p:spPr>
          <a:xfrm>
            <a:off x="7317517" y="4994240"/>
            <a:ext cx="4547822" cy="105894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400" b="1" dirty="0">
                <a:solidFill>
                  <a:schemeClr val="accent4">
                    <a:lumMod val="50000"/>
                  </a:schemeClr>
                </a:solidFill>
                <a:latin typeface="Century Gothic" panose="020B0502020202020204" pitchFamily="34" charset="0"/>
                <a:cs typeface="Calibri" panose="020F0502020204030204" pitchFamily="34" charset="0"/>
              </a:rPr>
              <a:t>Output</a:t>
            </a:r>
          </a:p>
          <a:p>
            <a:r>
              <a:rPr lang="en-GB" sz="1400" dirty="0">
                <a:solidFill>
                  <a:schemeClr val="accent4">
                    <a:lumMod val="50000"/>
                  </a:schemeClr>
                </a:solidFill>
                <a:latin typeface="Century Gothic" panose="020B0502020202020204" pitchFamily="34" charset="0"/>
                <a:cs typeface="Calibri" panose="020F0502020204030204" pitchFamily="34" charset="0"/>
              </a:rPr>
              <a:t>The volume or quantity of activity delivered; includes measures of productivity, e.g. the study was completed</a:t>
            </a:r>
          </a:p>
        </p:txBody>
      </p:sp>
      <p:sp>
        <p:nvSpPr>
          <p:cNvPr id="11" name="Rectangle 10">
            <a:extLst>
              <a:ext uri="{FF2B5EF4-FFF2-40B4-BE49-F238E27FC236}">
                <a16:creationId xmlns:a16="http://schemas.microsoft.com/office/drawing/2014/main" id="{63142398-9AD1-34AD-4CEE-9F658B602BDE}"/>
              </a:ext>
            </a:extLst>
          </p:cNvPr>
          <p:cNvSpPr/>
          <p:nvPr/>
        </p:nvSpPr>
        <p:spPr>
          <a:xfrm>
            <a:off x="7302060" y="3855325"/>
            <a:ext cx="4547822" cy="60499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400" b="1" dirty="0">
                <a:solidFill>
                  <a:schemeClr val="accent2"/>
                </a:solidFill>
                <a:latin typeface="Century Gothic" panose="020B0502020202020204" pitchFamily="34" charset="0"/>
                <a:cs typeface="Calibri" panose="020F0502020204030204" pitchFamily="34" charset="0"/>
              </a:rPr>
              <a:t>Outcome</a:t>
            </a:r>
          </a:p>
          <a:p>
            <a:r>
              <a:rPr lang="en-GB" sz="1400" dirty="0">
                <a:solidFill>
                  <a:schemeClr val="accent4">
                    <a:lumMod val="50000"/>
                  </a:schemeClr>
                </a:solidFill>
                <a:latin typeface="Century Gothic" panose="020B0502020202020204" pitchFamily="34" charset="0"/>
                <a:cs typeface="Calibri" panose="020F0502020204030204" pitchFamily="34" charset="0"/>
              </a:rPr>
              <a:t>The results of the activity delivered, including measures of quality, e.g. HCP targeted education was updated to include the evidence</a:t>
            </a:r>
          </a:p>
        </p:txBody>
      </p:sp>
      <p:sp>
        <p:nvSpPr>
          <p:cNvPr id="12" name="Rectangle 11">
            <a:extLst>
              <a:ext uri="{FF2B5EF4-FFF2-40B4-BE49-F238E27FC236}">
                <a16:creationId xmlns:a16="http://schemas.microsoft.com/office/drawing/2014/main" id="{6FBC7EDB-0FEE-5F8C-BB49-AEC0B590F4C1}"/>
              </a:ext>
            </a:extLst>
          </p:cNvPr>
          <p:cNvSpPr/>
          <p:nvPr/>
        </p:nvSpPr>
        <p:spPr>
          <a:xfrm>
            <a:off x="7286602" y="2473813"/>
            <a:ext cx="4237343" cy="60499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400" b="1" dirty="0">
                <a:solidFill>
                  <a:schemeClr val="accent2"/>
                </a:solidFill>
                <a:latin typeface="Century Gothic" panose="020B0502020202020204" pitchFamily="34" charset="0"/>
                <a:cs typeface="Calibri" panose="020F0502020204030204" pitchFamily="34" charset="0"/>
              </a:rPr>
              <a:t>Impact</a:t>
            </a:r>
          </a:p>
          <a:p>
            <a:r>
              <a:rPr lang="en-GB" sz="1400" dirty="0">
                <a:solidFill>
                  <a:schemeClr val="accent4">
                    <a:lumMod val="50000"/>
                  </a:schemeClr>
                </a:solidFill>
                <a:latin typeface="Century Gothic" panose="020B0502020202020204" pitchFamily="34" charset="0"/>
                <a:cs typeface="Calibri" panose="020F0502020204030204" pitchFamily="34" charset="0"/>
              </a:rPr>
              <a:t>The wider long-term change that the outcomes of the activities delivered contribute to, e.g. enhanced sequencing of therapies to improve outcomes</a:t>
            </a:r>
          </a:p>
        </p:txBody>
      </p:sp>
      <p:sp>
        <p:nvSpPr>
          <p:cNvPr id="14" name="TextBox 13">
            <a:extLst>
              <a:ext uri="{FF2B5EF4-FFF2-40B4-BE49-F238E27FC236}">
                <a16:creationId xmlns:a16="http://schemas.microsoft.com/office/drawing/2014/main" id="{821A1DB8-C376-9DAD-232F-DBB931295D3C}"/>
              </a:ext>
            </a:extLst>
          </p:cNvPr>
          <p:cNvSpPr txBox="1"/>
          <p:nvPr/>
        </p:nvSpPr>
        <p:spPr>
          <a:xfrm rot="16200000">
            <a:off x="4309689" y="4066378"/>
            <a:ext cx="3307316" cy="307777"/>
          </a:xfrm>
          <a:prstGeom prst="rect">
            <a:avLst/>
          </a:prstGeom>
          <a:noFill/>
        </p:spPr>
        <p:txBody>
          <a:bodyPr wrap="none" rtlCol="0">
            <a:spAutoFit/>
          </a:bodyPr>
          <a:lstStyle/>
          <a:p>
            <a:r>
              <a:rPr lang="en-GB" sz="1400" dirty="0">
                <a:solidFill>
                  <a:schemeClr val="accent4">
                    <a:lumMod val="50000"/>
                  </a:schemeClr>
                </a:solidFill>
                <a:latin typeface="Century Gothic" panose="020B0502020202020204" pitchFamily="34" charset="0"/>
              </a:rPr>
              <a:t>Increasing value to the organization</a:t>
            </a:r>
          </a:p>
        </p:txBody>
      </p:sp>
      <p:cxnSp>
        <p:nvCxnSpPr>
          <p:cNvPr id="16" name="Straight Arrow Connector 15">
            <a:extLst>
              <a:ext uri="{FF2B5EF4-FFF2-40B4-BE49-F238E27FC236}">
                <a16:creationId xmlns:a16="http://schemas.microsoft.com/office/drawing/2014/main" id="{FA065E36-CC0D-CC0F-3832-83655905BE58}"/>
              </a:ext>
            </a:extLst>
          </p:cNvPr>
          <p:cNvCxnSpPr/>
          <p:nvPr/>
        </p:nvCxnSpPr>
        <p:spPr>
          <a:xfrm flipV="1">
            <a:off x="6263953" y="2421476"/>
            <a:ext cx="0" cy="3475201"/>
          </a:xfrm>
          <a:prstGeom prst="straightConnector1">
            <a:avLst/>
          </a:prstGeom>
          <a:ln w="57150">
            <a:solidFill>
              <a:schemeClr val="accent2"/>
            </a:solidFill>
            <a:tailEnd type="triangle"/>
          </a:ln>
          <a:effectLst/>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42712054-C7E9-666B-4F21-E3B785DD3F44}"/>
              </a:ext>
            </a:extLst>
          </p:cNvPr>
          <p:cNvSpPr txBox="1"/>
          <p:nvPr/>
        </p:nvSpPr>
        <p:spPr>
          <a:xfrm>
            <a:off x="5682346" y="1754427"/>
            <a:ext cx="6192000" cy="369332"/>
          </a:xfrm>
          <a:prstGeom prst="rect">
            <a:avLst/>
          </a:prstGeom>
          <a:solidFill>
            <a:schemeClr val="accent2"/>
          </a:solidFill>
        </p:spPr>
        <p:txBody>
          <a:bodyPr wrap="square" rtlCol="0">
            <a:spAutoFit/>
          </a:bodyPr>
          <a:lstStyle/>
          <a:p>
            <a:pPr algn="ctr"/>
            <a:r>
              <a:rPr lang="en-GB" b="1" dirty="0">
                <a:solidFill>
                  <a:schemeClr val="bg1"/>
                </a:solidFill>
                <a:latin typeface="Century Gothic" panose="020B0502020202020204" pitchFamily="34" charset="0"/>
              </a:rPr>
              <a:t>The results chain</a:t>
            </a:r>
          </a:p>
        </p:txBody>
      </p:sp>
      <p:pic>
        <p:nvPicPr>
          <p:cNvPr id="21" name="Graphic 20" descr="Cause And Effect with solid fill">
            <a:extLst>
              <a:ext uri="{FF2B5EF4-FFF2-40B4-BE49-F238E27FC236}">
                <a16:creationId xmlns:a16="http://schemas.microsoft.com/office/drawing/2014/main" id="{C31C7D86-AD89-2568-0944-14BF5F93769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16492" y="5311995"/>
            <a:ext cx="576000" cy="576000"/>
          </a:xfrm>
          <a:prstGeom prst="rect">
            <a:avLst/>
          </a:prstGeom>
        </p:spPr>
      </p:pic>
      <p:pic>
        <p:nvPicPr>
          <p:cNvPr id="23" name="Graphic 22" descr="Decision chart with solid fill">
            <a:extLst>
              <a:ext uri="{FF2B5EF4-FFF2-40B4-BE49-F238E27FC236}">
                <a16:creationId xmlns:a16="http://schemas.microsoft.com/office/drawing/2014/main" id="{C33CB2BE-BE47-EADC-8D93-28FA3B2710F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97579" y="3924001"/>
            <a:ext cx="576000" cy="576000"/>
          </a:xfrm>
          <a:prstGeom prst="rect">
            <a:avLst/>
          </a:prstGeom>
        </p:spPr>
      </p:pic>
      <p:pic>
        <p:nvPicPr>
          <p:cNvPr id="25" name="Graphic 24" descr="Ripple with solid fill">
            <a:extLst>
              <a:ext uri="{FF2B5EF4-FFF2-40B4-BE49-F238E27FC236}">
                <a16:creationId xmlns:a16="http://schemas.microsoft.com/office/drawing/2014/main" id="{4CF2BD18-FBED-B8A6-68E3-F5CB98B2367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478089" y="2491807"/>
            <a:ext cx="576000" cy="576000"/>
          </a:xfrm>
          <a:prstGeom prst="rect">
            <a:avLst/>
          </a:prstGeom>
        </p:spPr>
      </p:pic>
    </p:spTree>
    <p:extLst>
      <p:ext uri="{BB962C8B-B14F-4D97-AF65-F5344CB8AC3E}">
        <p14:creationId xmlns:p14="http://schemas.microsoft.com/office/powerpoint/2010/main" val="3418646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548BB-5911-1F93-39B8-665D39B94A3B}"/>
              </a:ext>
            </a:extLst>
          </p:cNvPr>
          <p:cNvSpPr>
            <a:spLocks noGrp="1"/>
          </p:cNvSpPr>
          <p:nvPr>
            <p:ph type="title"/>
          </p:nvPr>
        </p:nvSpPr>
        <p:spPr/>
        <p:txBody>
          <a:bodyPr/>
          <a:lstStyle/>
          <a:p>
            <a:r>
              <a:rPr lang="en-GB" sz="2400" dirty="0"/>
              <a:t>Communication of progress and results builds support for and confidence in the IEP and the value of the approach</a:t>
            </a:r>
          </a:p>
        </p:txBody>
      </p:sp>
      <p:grpSp>
        <p:nvGrpSpPr>
          <p:cNvPr id="4" name="Group 3">
            <a:extLst>
              <a:ext uri="{FF2B5EF4-FFF2-40B4-BE49-F238E27FC236}">
                <a16:creationId xmlns:a16="http://schemas.microsoft.com/office/drawing/2014/main" id="{BCEAAE52-AD47-BFAA-0DDF-27366DADCCB7}"/>
              </a:ext>
            </a:extLst>
          </p:cNvPr>
          <p:cNvGrpSpPr/>
          <p:nvPr/>
        </p:nvGrpSpPr>
        <p:grpSpPr>
          <a:xfrm>
            <a:off x="3295767" y="1790097"/>
            <a:ext cx="5289100" cy="4246809"/>
            <a:chOff x="6071926" y="1334277"/>
            <a:chExt cx="5832135" cy="5052932"/>
          </a:xfrm>
          <a:solidFill>
            <a:schemeClr val="accent1"/>
          </a:solidFill>
        </p:grpSpPr>
        <p:cxnSp>
          <p:nvCxnSpPr>
            <p:cNvPr id="15" name="Straight Arrow Connector 14">
              <a:extLst>
                <a:ext uri="{FF2B5EF4-FFF2-40B4-BE49-F238E27FC236}">
                  <a16:creationId xmlns:a16="http://schemas.microsoft.com/office/drawing/2014/main" id="{D8CB432C-AA8D-3B0C-C91A-39DE8BFE562B}"/>
                </a:ext>
              </a:extLst>
            </p:cNvPr>
            <p:cNvCxnSpPr>
              <a:cxnSpLocks/>
              <a:endCxn id="9" idx="0"/>
            </p:cNvCxnSpPr>
            <p:nvPr/>
          </p:nvCxnSpPr>
          <p:spPr bwMode="gray">
            <a:xfrm>
              <a:off x="10625604" y="1991451"/>
              <a:ext cx="621283" cy="1251221"/>
            </a:xfrm>
            <a:prstGeom prst="straightConnector1">
              <a:avLst/>
            </a:prstGeom>
            <a:grpFill/>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D15B208-DCC0-E8FA-8954-F40CD911B25C}"/>
                </a:ext>
              </a:extLst>
            </p:cNvPr>
            <p:cNvCxnSpPr>
              <a:cxnSpLocks/>
            </p:cNvCxnSpPr>
            <p:nvPr/>
          </p:nvCxnSpPr>
          <p:spPr bwMode="gray">
            <a:xfrm flipH="1">
              <a:off x="10797860" y="4343621"/>
              <a:ext cx="455099" cy="925220"/>
            </a:xfrm>
            <a:prstGeom prst="straightConnector1">
              <a:avLst/>
            </a:prstGeom>
            <a:grpFill/>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2EF3F76-D8FB-DD17-1A3F-5BD1AB4A68A0}"/>
                </a:ext>
              </a:extLst>
            </p:cNvPr>
            <p:cNvCxnSpPr>
              <a:cxnSpLocks/>
              <a:endCxn id="10" idx="2"/>
            </p:cNvCxnSpPr>
            <p:nvPr/>
          </p:nvCxnSpPr>
          <p:spPr bwMode="gray">
            <a:xfrm flipH="1" flipV="1">
              <a:off x="6765618" y="4557021"/>
              <a:ext cx="470267" cy="841024"/>
            </a:xfrm>
            <a:prstGeom prst="straightConnector1">
              <a:avLst/>
            </a:prstGeom>
            <a:grpFill/>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pic>
          <p:nvPicPr>
            <p:cNvPr id="5" name="Graphic 4" descr="Arrow circle">
              <a:extLst>
                <a:ext uri="{FF2B5EF4-FFF2-40B4-BE49-F238E27FC236}">
                  <a16:creationId xmlns:a16="http://schemas.microsoft.com/office/drawing/2014/main" id="{39D0204A-D580-5CC6-DF9B-33589376BC7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1138086">
              <a:off x="7201949" y="2063449"/>
              <a:ext cx="3672740" cy="3806027"/>
            </a:xfrm>
            <a:prstGeom prst="rect">
              <a:avLst/>
            </a:prstGeom>
          </p:spPr>
        </p:pic>
        <p:sp>
          <p:nvSpPr>
            <p:cNvPr id="6" name="Rectangle 5">
              <a:extLst>
                <a:ext uri="{FF2B5EF4-FFF2-40B4-BE49-F238E27FC236}">
                  <a16:creationId xmlns:a16="http://schemas.microsoft.com/office/drawing/2014/main" id="{2164A7A6-849F-A3EB-0096-FED9518E9A94}"/>
                </a:ext>
              </a:extLst>
            </p:cNvPr>
            <p:cNvSpPr/>
            <p:nvPr/>
          </p:nvSpPr>
          <p:spPr>
            <a:xfrm>
              <a:off x="7641253" y="2981707"/>
              <a:ext cx="2755453" cy="769017"/>
            </a:xfrm>
            <a:prstGeom prst="rect">
              <a:avLst/>
            </a:prstGeom>
            <a:noFill/>
          </p:spPr>
          <p:txBody>
            <a:bodyPr wrap="square" anchor="ctr">
              <a:spAutoFit/>
            </a:bodyPr>
            <a:lstStyle/>
            <a:p>
              <a:pPr marL="0" marR="0" lvl="0" indent="0" algn="ctr" defTabSz="548586" rtl="0" eaLnBrk="1" fontAlgn="auto" latinLnBrk="0" hangingPunct="1">
                <a:lnSpc>
                  <a:spcPct val="100000"/>
                </a:lnSpc>
                <a:spcBef>
                  <a:spcPts val="0"/>
                </a:spcBef>
                <a:spcAft>
                  <a:spcPts val="0"/>
                </a:spcAft>
                <a:buClrTx/>
                <a:buSzTx/>
                <a:buFontTx/>
                <a:buNone/>
                <a:tabLst/>
                <a:defRPr/>
              </a:pPr>
              <a:r>
                <a:rPr kumimoji="0" lang="en-GB" b="1" u="none" strike="noStrike" kern="1200" cap="none" spc="0" normalizeH="0" baseline="0" noProof="0" dirty="0">
                  <a:ln>
                    <a:noFill/>
                  </a:ln>
                  <a:solidFill>
                    <a:schemeClr val="accent6"/>
                  </a:solidFill>
                  <a:effectLst/>
                  <a:uLnTx/>
                  <a:uFillTx/>
                  <a:latin typeface="Century Gothic" panose="020B0502020202020204" pitchFamily="34" charset="0"/>
                  <a:ea typeface="+mn-ea"/>
                  <a:cs typeface="Calibri" panose="020F0502020204030204" pitchFamily="34" charset="0"/>
                </a:rPr>
                <a:t>Regular communication</a:t>
              </a:r>
            </a:p>
          </p:txBody>
        </p:sp>
        <p:sp>
          <p:nvSpPr>
            <p:cNvPr id="7" name="Rectangle 6">
              <a:extLst>
                <a:ext uri="{FF2B5EF4-FFF2-40B4-BE49-F238E27FC236}">
                  <a16:creationId xmlns:a16="http://schemas.microsoft.com/office/drawing/2014/main" id="{BBD6FAFB-3588-27A9-F1C9-9533B6F70F9A}"/>
                </a:ext>
              </a:extLst>
            </p:cNvPr>
            <p:cNvSpPr/>
            <p:nvPr/>
          </p:nvSpPr>
          <p:spPr>
            <a:xfrm>
              <a:off x="7872670" y="3750723"/>
              <a:ext cx="2455576" cy="1185796"/>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GB" sz="1400" u="none" strike="noStrike" kern="1200" cap="none" spc="0" normalizeH="0" baseline="0" noProof="0" dirty="0">
                  <a:ln>
                    <a:noFill/>
                  </a:ln>
                  <a:solidFill>
                    <a:schemeClr val="accent4">
                      <a:lumMod val="50000"/>
                    </a:schemeClr>
                  </a:solidFill>
                  <a:effectLst/>
                  <a:uLnTx/>
                  <a:uFillTx/>
                  <a:latin typeface="Century Gothic" panose="020B0502020202020204" pitchFamily="34" charset="0"/>
                  <a:ea typeface="Calibri" panose="020F0502020204030204" pitchFamily="34" charset="0"/>
                  <a:cs typeface="Calibri" panose="020F0502020204030204" pitchFamily="34" charset="0"/>
                </a:rPr>
                <a:t>Keep all stakeholders informed as to </a:t>
              </a:r>
              <a:r>
                <a:rPr lang="en-GB" sz="1400" dirty="0">
                  <a:solidFill>
                    <a:schemeClr val="accent4">
                      <a:lumMod val="50000"/>
                    </a:schemeClr>
                  </a:solidFill>
                  <a:latin typeface="Century Gothic" panose="020B0502020202020204" pitchFamily="34" charset="0"/>
                  <a:ea typeface="Calibri" panose="020F0502020204030204" pitchFamily="34" charset="0"/>
                  <a:cs typeface="Calibri" panose="020F0502020204030204" pitchFamily="34" charset="0"/>
                </a:rPr>
                <a:t>progress of specific elements of the IEP</a:t>
              </a:r>
              <a:endParaRPr kumimoji="0" lang="en-GB" sz="1400" u="none" strike="noStrike" kern="1200" cap="none" spc="0" normalizeH="0" baseline="0" noProof="0" dirty="0">
                <a:ln>
                  <a:noFill/>
                </a:ln>
                <a:solidFill>
                  <a:schemeClr val="accent4">
                    <a:lumMod val="50000"/>
                  </a:schemeClr>
                </a:solidFill>
                <a:effectLst/>
                <a:uLnTx/>
                <a:uFillTx/>
                <a:latin typeface="Century Gothic" panose="020B0502020202020204" pitchFamily="34" charset="0"/>
                <a:ea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C421FE4D-D9FC-3E73-373F-81D3EAD252C0}"/>
                </a:ext>
              </a:extLst>
            </p:cNvPr>
            <p:cNvSpPr/>
            <p:nvPr/>
          </p:nvSpPr>
          <p:spPr>
            <a:xfrm>
              <a:off x="9483512" y="5072861"/>
              <a:ext cx="1314348" cy="1314348"/>
            </a:xfrm>
            <a:prstGeom prst="roundRect">
              <a:avLst/>
            </a:prstGeom>
            <a:solidFill>
              <a:schemeClr val="accent2"/>
            </a:solidFill>
            <a:ln w="28575">
              <a:noFill/>
            </a:ln>
          </p:spPr>
          <p:txBody>
            <a:bodyPr wrap="square" lIns="0" tIns="0" rIns="0" bIns="0" anchor="ctr">
              <a:noAutofit/>
            </a:bodyPr>
            <a:lstStyle/>
            <a:p>
              <a:pPr marL="0" marR="0" lvl="0" indent="0" algn="ctr" defTabSz="548586" rtl="0" eaLnBrk="1" fontAlgn="auto" latinLnBrk="0" hangingPunct="1">
                <a:lnSpc>
                  <a:spcPct val="100000"/>
                </a:lnSpc>
                <a:spcBef>
                  <a:spcPts val="0"/>
                </a:spcBef>
                <a:spcAft>
                  <a:spcPts val="0"/>
                </a:spcAft>
                <a:buClrTx/>
                <a:buSzTx/>
                <a:buFontTx/>
                <a:buNone/>
                <a:tabLst/>
                <a:defRPr/>
              </a:pPr>
              <a:r>
                <a:rPr kumimoji="0" lang="en-GB" sz="1200" b="1" u="none" strike="noStrike" kern="1200" cap="none" spc="0" normalizeH="0" baseline="0" noProof="0" dirty="0">
                  <a:ln>
                    <a:noFill/>
                  </a:ln>
                  <a:solidFill>
                    <a:schemeClr val="bg1"/>
                  </a:solidFill>
                  <a:effectLst/>
                  <a:uLnTx/>
                  <a:uFillTx/>
                  <a:latin typeface="Century Gothic" panose="020B0502020202020204" pitchFamily="34" charset="0"/>
                  <a:ea typeface="+mn-ea"/>
                  <a:cs typeface="Calibri" panose="020F0502020204030204" pitchFamily="34" charset="0"/>
                </a:rPr>
                <a:t>Quarterly and ad hoc updates</a:t>
              </a:r>
            </a:p>
          </p:txBody>
        </p:sp>
        <p:sp>
          <p:nvSpPr>
            <p:cNvPr id="9" name="Rectangle: Rounded Corners 8">
              <a:extLst>
                <a:ext uri="{FF2B5EF4-FFF2-40B4-BE49-F238E27FC236}">
                  <a16:creationId xmlns:a16="http://schemas.microsoft.com/office/drawing/2014/main" id="{495EFF10-4FFA-8D35-F577-81ABE611A225}"/>
                </a:ext>
              </a:extLst>
            </p:cNvPr>
            <p:cNvSpPr/>
            <p:nvPr/>
          </p:nvSpPr>
          <p:spPr>
            <a:xfrm>
              <a:off x="10589713" y="3242672"/>
              <a:ext cx="1314348" cy="1314348"/>
            </a:xfrm>
            <a:prstGeom prst="roundRect">
              <a:avLst/>
            </a:prstGeom>
            <a:solidFill>
              <a:schemeClr val="accent2"/>
            </a:solidFill>
            <a:ln w="28575">
              <a:noFill/>
            </a:ln>
          </p:spPr>
          <p:txBody>
            <a:bodyPr wrap="square" lIns="0" tIns="0" rIns="0" bIns="0" anchor="ctr">
              <a:noAutofit/>
            </a:bodyPr>
            <a:lstStyle/>
            <a:p>
              <a:pPr marL="0" marR="0" lvl="0" indent="0" algn="ctr" defTabSz="548586" rtl="0" eaLnBrk="1" fontAlgn="auto" latinLnBrk="0" hangingPunct="1">
                <a:lnSpc>
                  <a:spcPct val="100000"/>
                </a:lnSpc>
                <a:spcBef>
                  <a:spcPts val="0"/>
                </a:spcBef>
                <a:spcAft>
                  <a:spcPts val="0"/>
                </a:spcAft>
                <a:buClrTx/>
                <a:buSzTx/>
                <a:buFontTx/>
                <a:buNone/>
                <a:tabLst/>
                <a:defRPr/>
              </a:pPr>
              <a:r>
                <a:rPr lang="en-GB" sz="1200" b="1" dirty="0">
                  <a:solidFill>
                    <a:schemeClr val="bg1"/>
                  </a:solidFill>
                  <a:latin typeface="Century Gothic" panose="020B0502020202020204" pitchFamily="34" charset="0"/>
                  <a:ea typeface="+mn-ea"/>
                  <a:cs typeface="Calibri" panose="020F0502020204030204" pitchFamily="34" charset="0"/>
                </a:rPr>
                <a:t>Finalized plan</a:t>
              </a:r>
            </a:p>
          </p:txBody>
        </p:sp>
        <p:sp>
          <p:nvSpPr>
            <p:cNvPr id="10" name="Rectangle: Rounded Corners 9">
              <a:extLst>
                <a:ext uri="{FF2B5EF4-FFF2-40B4-BE49-F238E27FC236}">
                  <a16:creationId xmlns:a16="http://schemas.microsoft.com/office/drawing/2014/main" id="{B39C65D3-705F-DB56-E372-2B26F69E0726}"/>
                </a:ext>
              </a:extLst>
            </p:cNvPr>
            <p:cNvSpPr/>
            <p:nvPr/>
          </p:nvSpPr>
          <p:spPr>
            <a:xfrm>
              <a:off x="6071926" y="3242672"/>
              <a:ext cx="1387383" cy="1314348"/>
            </a:xfrm>
            <a:prstGeom prst="roundRect">
              <a:avLst/>
            </a:prstGeom>
            <a:solidFill>
              <a:schemeClr val="accent2"/>
            </a:solidFill>
            <a:ln w="28575">
              <a:noFill/>
            </a:ln>
          </p:spPr>
          <p:txBody>
            <a:bodyPr wrap="square" lIns="0" tIns="0" rIns="0" bIns="0" anchor="ctr">
              <a:noAutofit/>
            </a:bodyPr>
            <a:lstStyle/>
            <a:p>
              <a:pPr marL="0" marR="0" lvl="0" indent="0" algn="ctr" defTabSz="548586" rtl="0" eaLnBrk="1" fontAlgn="auto" latinLnBrk="0" hangingPunct="1">
                <a:lnSpc>
                  <a:spcPct val="100000"/>
                </a:lnSpc>
                <a:spcBef>
                  <a:spcPts val="0"/>
                </a:spcBef>
                <a:spcAft>
                  <a:spcPts val="0"/>
                </a:spcAft>
                <a:buClrTx/>
                <a:buSzTx/>
                <a:buFontTx/>
                <a:buNone/>
                <a:tabLst/>
                <a:defRPr/>
              </a:pPr>
              <a:r>
                <a:rPr lang="en-GB" sz="1200" b="1" dirty="0">
                  <a:solidFill>
                    <a:schemeClr val="bg1"/>
                  </a:solidFill>
                  <a:latin typeface="Century Gothic" panose="020B0502020202020204" pitchFamily="34" charset="0"/>
                  <a:ea typeface="+mn-ea"/>
                  <a:cs typeface="Calibri" panose="020F0502020204030204" pitchFamily="34" charset="0"/>
                </a:rPr>
                <a:t>Project completion</a:t>
              </a:r>
              <a:endParaRPr kumimoji="0" lang="en-GB" sz="1200" b="1" u="none" strike="noStrike" kern="1200" cap="none" spc="0" normalizeH="0" baseline="0" noProof="0" dirty="0">
                <a:ln>
                  <a:noFill/>
                </a:ln>
                <a:solidFill>
                  <a:schemeClr val="bg1"/>
                </a:solidFill>
                <a:effectLst/>
                <a:uLnTx/>
                <a:uFillTx/>
                <a:latin typeface="Century Gothic" panose="020B0502020202020204" pitchFamily="34" charset="0"/>
                <a:ea typeface="+mn-ea"/>
                <a:cs typeface="Calibri" panose="020F0502020204030204" pitchFamily="34" charset="0"/>
              </a:endParaRPr>
            </a:p>
          </p:txBody>
        </p:sp>
        <p:sp>
          <p:nvSpPr>
            <p:cNvPr id="11" name="Rectangle: Rounded Corners 10">
              <a:extLst>
                <a:ext uri="{FF2B5EF4-FFF2-40B4-BE49-F238E27FC236}">
                  <a16:creationId xmlns:a16="http://schemas.microsoft.com/office/drawing/2014/main" id="{633A6F69-3FE0-D311-B0CB-77F51409DA72}"/>
                </a:ext>
              </a:extLst>
            </p:cNvPr>
            <p:cNvSpPr/>
            <p:nvPr/>
          </p:nvSpPr>
          <p:spPr>
            <a:xfrm>
              <a:off x="7187256" y="1334277"/>
              <a:ext cx="1314348" cy="1314348"/>
            </a:xfrm>
            <a:prstGeom prst="roundRect">
              <a:avLst/>
            </a:prstGeom>
            <a:solidFill>
              <a:schemeClr val="accent2"/>
            </a:solidFill>
            <a:ln w="28575">
              <a:noFill/>
            </a:ln>
          </p:spPr>
          <p:txBody>
            <a:bodyPr wrap="square" lIns="0" tIns="0" rIns="0" bIns="0" anchor="ctr">
              <a:noAutofit/>
            </a:bodyPr>
            <a:lstStyle/>
            <a:p>
              <a:pPr marL="0" marR="0" lvl="0" indent="0" algn="ctr" defTabSz="548586" rtl="0" eaLnBrk="1" fontAlgn="auto" latinLnBrk="0" hangingPunct="1">
                <a:lnSpc>
                  <a:spcPct val="100000"/>
                </a:lnSpc>
                <a:spcBef>
                  <a:spcPts val="0"/>
                </a:spcBef>
                <a:spcAft>
                  <a:spcPts val="0"/>
                </a:spcAft>
                <a:buClrTx/>
                <a:buSzTx/>
                <a:buFontTx/>
                <a:buNone/>
                <a:tabLst/>
                <a:defRPr/>
              </a:pPr>
              <a:r>
                <a:rPr lang="en-GB" sz="1200" b="1" dirty="0">
                  <a:solidFill>
                    <a:schemeClr val="bg1"/>
                  </a:solidFill>
                  <a:latin typeface="Century Gothic" panose="020B0502020202020204" pitchFamily="34" charset="0"/>
                  <a:ea typeface="+mn-ea"/>
                  <a:cs typeface="Calibri" panose="020F0502020204030204" pitchFamily="34" charset="0"/>
                </a:rPr>
                <a:t>IEP planning initiation</a:t>
              </a:r>
              <a:endParaRPr kumimoji="0" lang="en-GB" sz="1200" b="1" u="none" strike="noStrike" kern="1200" cap="none" spc="0" normalizeH="0" baseline="0" noProof="0" dirty="0">
                <a:ln>
                  <a:noFill/>
                </a:ln>
                <a:solidFill>
                  <a:schemeClr val="bg1"/>
                </a:solidFill>
                <a:effectLst/>
                <a:uLnTx/>
                <a:uFillTx/>
                <a:latin typeface="Century Gothic" panose="020B0502020202020204" pitchFamily="34" charset="0"/>
                <a:ea typeface="+mn-ea"/>
                <a:cs typeface="Calibri" panose="020F0502020204030204" pitchFamily="34" charset="0"/>
              </a:endParaRPr>
            </a:p>
          </p:txBody>
        </p:sp>
        <p:sp>
          <p:nvSpPr>
            <p:cNvPr id="12" name="Rectangle: Rounded Corners 11">
              <a:extLst>
                <a:ext uri="{FF2B5EF4-FFF2-40B4-BE49-F238E27FC236}">
                  <a16:creationId xmlns:a16="http://schemas.microsoft.com/office/drawing/2014/main" id="{E53633F9-EADD-2039-B598-4C80A1F96E59}"/>
                </a:ext>
              </a:extLst>
            </p:cNvPr>
            <p:cNvSpPr/>
            <p:nvPr/>
          </p:nvSpPr>
          <p:spPr>
            <a:xfrm>
              <a:off x="9483512" y="1334277"/>
              <a:ext cx="1314348" cy="1314348"/>
            </a:xfrm>
            <a:prstGeom prst="roundRect">
              <a:avLst/>
            </a:prstGeom>
            <a:solidFill>
              <a:schemeClr val="accent2"/>
            </a:solidFill>
            <a:ln w="28575">
              <a:noFill/>
            </a:ln>
          </p:spPr>
          <p:txBody>
            <a:bodyPr wrap="square" lIns="0" tIns="0" rIns="0" bIns="0" anchor="ctr">
              <a:noAutofit/>
            </a:bodyPr>
            <a:lstStyle/>
            <a:p>
              <a:pPr marL="0" marR="0" lvl="0" indent="0" algn="ctr" defTabSz="548586" rtl="0" eaLnBrk="1" fontAlgn="auto" latinLnBrk="0" hangingPunct="1">
                <a:lnSpc>
                  <a:spcPct val="100000"/>
                </a:lnSpc>
                <a:spcBef>
                  <a:spcPts val="0"/>
                </a:spcBef>
                <a:spcAft>
                  <a:spcPts val="0"/>
                </a:spcAft>
                <a:buClrTx/>
                <a:buSzTx/>
                <a:buFontTx/>
                <a:buNone/>
                <a:tabLst/>
                <a:defRPr/>
              </a:pPr>
              <a:r>
                <a:rPr lang="en-GB" sz="1200" b="1" dirty="0">
                  <a:solidFill>
                    <a:schemeClr val="bg1"/>
                  </a:solidFill>
                  <a:latin typeface="Century Gothic" panose="020B0502020202020204" pitchFamily="34" charset="0"/>
                  <a:ea typeface="+mn-ea"/>
                  <a:cs typeface="Calibri" panose="020F0502020204030204" pitchFamily="34" charset="0"/>
                </a:rPr>
                <a:t>Draft plan availability</a:t>
              </a:r>
            </a:p>
          </p:txBody>
        </p:sp>
        <p:sp>
          <p:nvSpPr>
            <p:cNvPr id="13" name="Rectangle: Rounded Corners 12">
              <a:extLst>
                <a:ext uri="{FF2B5EF4-FFF2-40B4-BE49-F238E27FC236}">
                  <a16:creationId xmlns:a16="http://schemas.microsoft.com/office/drawing/2014/main" id="{C4885785-0FE6-5022-6B8A-580940C908F8}"/>
                </a:ext>
              </a:extLst>
            </p:cNvPr>
            <p:cNvSpPr/>
            <p:nvPr/>
          </p:nvSpPr>
          <p:spPr>
            <a:xfrm>
              <a:off x="7176191" y="5072861"/>
              <a:ext cx="1314348" cy="1314348"/>
            </a:xfrm>
            <a:prstGeom prst="roundRect">
              <a:avLst/>
            </a:prstGeom>
            <a:solidFill>
              <a:schemeClr val="accent2"/>
            </a:solidFill>
            <a:ln w="28575">
              <a:noFill/>
            </a:ln>
          </p:spPr>
          <p:txBody>
            <a:bodyPr wrap="square" lIns="0" tIns="0" rIns="0" bIns="0" anchor="ctr">
              <a:noAutofit/>
            </a:bodyPr>
            <a:lstStyle/>
            <a:p>
              <a:pPr marL="0" marR="0" lvl="0" indent="0" algn="ctr" defTabSz="548586" rtl="0" eaLnBrk="1" fontAlgn="auto" latinLnBrk="0" hangingPunct="1">
                <a:lnSpc>
                  <a:spcPct val="100000"/>
                </a:lnSpc>
                <a:spcBef>
                  <a:spcPts val="0"/>
                </a:spcBef>
                <a:spcAft>
                  <a:spcPts val="0"/>
                </a:spcAft>
                <a:buClrTx/>
                <a:buSzTx/>
                <a:buFontTx/>
                <a:buNone/>
                <a:tabLst/>
                <a:defRPr/>
              </a:pPr>
              <a:r>
                <a:rPr kumimoji="0" lang="en-GB" sz="1200" b="1" u="none" strike="noStrike" kern="1200" cap="none" spc="0" normalizeH="0" baseline="0" noProof="0" dirty="0">
                  <a:ln>
                    <a:noFill/>
                  </a:ln>
                  <a:solidFill>
                    <a:schemeClr val="bg1"/>
                  </a:solidFill>
                  <a:effectLst/>
                  <a:uLnTx/>
                  <a:uFillTx/>
                  <a:latin typeface="Century Gothic" panose="020B0502020202020204" pitchFamily="34" charset="0"/>
                  <a:ea typeface="+mn-ea"/>
                  <a:cs typeface="Calibri" panose="020F0502020204030204" pitchFamily="34" charset="0"/>
                </a:rPr>
                <a:t>Changes to plans or timelines</a:t>
              </a:r>
            </a:p>
          </p:txBody>
        </p:sp>
        <p:cxnSp>
          <p:nvCxnSpPr>
            <p:cNvPr id="14" name="Straight Arrow Connector 13">
              <a:extLst>
                <a:ext uri="{FF2B5EF4-FFF2-40B4-BE49-F238E27FC236}">
                  <a16:creationId xmlns:a16="http://schemas.microsoft.com/office/drawing/2014/main" id="{D1C09B21-F086-B349-021A-D19FE0F3E04B}"/>
                </a:ext>
              </a:extLst>
            </p:cNvPr>
            <p:cNvCxnSpPr>
              <a:cxnSpLocks/>
              <a:stCxn id="11" idx="3"/>
              <a:endCxn id="12" idx="1"/>
            </p:cNvCxnSpPr>
            <p:nvPr/>
          </p:nvCxnSpPr>
          <p:spPr bwMode="gray">
            <a:xfrm>
              <a:off x="8501605" y="1991452"/>
              <a:ext cx="981907" cy="0"/>
            </a:xfrm>
            <a:prstGeom prst="straightConnector1">
              <a:avLst/>
            </a:prstGeom>
            <a:grpFill/>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CE5ADE26-E30F-2F86-49EB-5D8E7C5172DC}"/>
                </a:ext>
              </a:extLst>
            </p:cNvPr>
            <p:cNvCxnSpPr>
              <a:cxnSpLocks/>
              <a:stCxn id="8" idx="1"/>
              <a:endCxn id="13" idx="3"/>
            </p:cNvCxnSpPr>
            <p:nvPr/>
          </p:nvCxnSpPr>
          <p:spPr bwMode="gray">
            <a:xfrm flipH="1">
              <a:off x="8490539" y="5730035"/>
              <a:ext cx="992973" cy="0"/>
            </a:xfrm>
            <a:prstGeom prst="straightConnector1">
              <a:avLst/>
            </a:prstGeom>
            <a:grpFill/>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sp>
        <p:nvSpPr>
          <p:cNvPr id="19" name="TextBox 18">
            <a:extLst>
              <a:ext uri="{FF2B5EF4-FFF2-40B4-BE49-F238E27FC236}">
                <a16:creationId xmlns:a16="http://schemas.microsoft.com/office/drawing/2014/main" id="{ABA6DC91-1B44-4B63-D9C2-CC2FC37C7D30}"/>
              </a:ext>
            </a:extLst>
          </p:cNvPr>
          <p:cNvSpPr txBox="1"/>
          <p:nvPr/>
        </p:nvSpPr>
        <p:spPr>
          <a:xfrm>
            <a:off x="374021" y="6130997"/>
            <a:ext cx="10452586" cy="253916"/>
          </a:xfrm>
          <a:prstGeom prst="rect">
            <a:avLst/>
          </a:prstGeom>
          <a:noFill/>
        </p:spPr>
        <p:txBody>
          <a:bodyPr wrap="square">
            <a:spAutoFit/>
          </a:bodyPr>
          <a:lstStyle/>
          <a:p>
            <a:r>
              <a:rPr lang="en-GB" sz="1000" dirty="0">
                <a:solidFill>
                  <a:schemeClr val="accent4">
                    <a:lumMod val="50000"/>
                  </a:schemeClr>
                </a:solidFill>
                <a:latin typeface="+mj-lt"/>
              </a:rPr>
              <a:t>CSF, critical success factor</a:t>
            </a:r>
          </a:p>
        </p:txBody>
      </p:sp>
      <p:sp>
        <p:nvSpPr>
          <p:cNvPr id="3" name="Rectangle 2">
            <a:extLst>
              <a:ext uri="{FF2B5EF4-FFF2-40B4-BE49-F238E27FC236}">
                <a16:creationId xmlns:a16="http://schemas.microsoft.com/office/drawing/2014/main" id="{99A5C35C-C6DA-C47A-FB2E-0865008F22A9}"/>
              </a:ext>
            </a:extLst>
          </p:cNvPr>
          <p:cNvSpPr/>
          <p:nvPr/>
        </p:nvSpPr>
        <p:spPr>
          <a:xfrm>
            <a:off x="683950" y="1763568"/>
            <a:ext cx="3505034" cy="110466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GB" sz="1200" dirty="0">
                <a:solidFill>
                  <a:schemeClr val="accent4">
                    <a:lumMod val="50000"/>
                  </a:schemeClr>
                </a:solidFill>
                <a:latin typeface="Century Gothic" panose="020B0502020202020204" pitchFamily="34" charset="0"/>
                <a:cs typeface="Calibri" panose="020F0502020204030204" pitchFamily="34" charset="0"/>
              </a:rPr>
              <a:t>Senior leadership endorsement of the importance of cross-functional collaboration</a:t>
            </a:r>
          </a:p>
        </p:txBody>
      </p:sp>
      <p:pic>
        <p:nvPicPr>
          <p:cNvPr id="21" name="Graphic 20" descr="Cell Tower with solid fill">
            <a:extLst>
              <a:ext uri="{FF2B5EF4-FFF2-40B4-BE49-F238E27FC236}">
                <a16:creationId xmlns:a16="http://schemas.microsoft.com/office/drawing/2014/main" id="{C3E66D24-6FF8-2584-9B8E-238146C7551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4021" y="2066960"/>
            <a:ext cx="407218" cy="407218"/>
          </a:xfrm>
          <a:prstGeom prst="rect">
            <a:avLst/>
          </a:prstGeom>
        </p:spPr>
      </p:pic>
      <p:sp>
        <p:nvSpPr>
          <p:cNvPr id="20" name="Rectangle 19">
            <a:extLst>
              <a:ext uri="{FF2B5EF4-FFF2-40B4-BE49-F238E27FC236}">
                <a16:creationId xmlns:a16="http://schemas.microsoft.com/office/drawing/2014/main" id="{7ABE6AF3-CCBF-5738-0297-7FEF8155A7EB}"/>
              </a:ext>
            </a:extLst>
          </p:cNvPr>
          <p:cNvSpPr/>
          <p:nvPr/>
        </p:nvSpPr>
        <p:spPr>
          <a:xfrm>
            <a:off x="8019902" y="1734554"/>
            <a:ext cx="3729268" cy="110466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200" dirty="0">
                <a:solidFill>
                  <a:schemeClr val="accent4">
                    <a:lumMod val="50000"/>
                  </a:schemeClr>
                </a:solidFill>
                <a:latin typeface="Century Gothic" panose="020B0502020202020204" pitchFamily="34" charset="0"/>
                <a:cs typeface="Calibri" panose="020F0502020204030204" pitchFamily="34" charset="0"/>
              </a:rPr>
              <a:t>Validate plans and timelines outside of core IEP team to ensure alignment on areas of focus</a:t>
            </a:r>
          </a:p>
        </p:txBody>
      </p:sp>
      <p:pic>
        <p:nvPicPr>
          <p:cNvPr id="22" name="Graphic 21" descr="Cell Tower with solid fill">
            <a:extLst>
              <a:ext uri="{FF2B5EF4-FFF2-40B4-BE49-F238E27FC236}">
                <a16:creationId xmlns:a16="http://schemas.microsoft.com/office/drawing/2014/main" id="{16707197-27D8-A8EC-5671-EE1916A3759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76449" y="2021883"/>
            <a:ext cx="407218" cy="407218"/>
          </a:xfrm>
          <a:prstGeom prst="rect">
            <a:avLst/>
          </a:prstGeom>
        </p:spPr>
      </p:pic>
      <p:sp>
        <p:nvSpPr>
          <p:cNvPr id="23" name="Rectangle 22">
            <a:extLst>
              <a:ext uri="{FF2B5EF4-FFF2-40B4-BE49-F238E27FC236}">
                <a16:creationId xmlns:a16="http://schemas.microsoft.com/office/drawing/2014/main" id="{C361E2CF-E84B-4112-1873-A6572F9602E2}"/>
              </a:ext>
            </a:extLst>
          </p:cNvPr>
          <p:cNvSpPr/>
          <p:nvPr/>
        </p:nvSpPr>
        <p:spPr>
          <a:xfrm>
            <a:off x="8968508" y="3394034"/>
            <a:ext cx="3223492" cy="110466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200" dirty="0">
                <a:solidFill>
                  <a:schemeClr val="accent4">
                    <a:lumMod val="50000"/>
                  </a:schemeClr>
                </a:solidFill>
                <a:latin typeface="Century Gothic" panose="020B0502020202020204" pitchFamily="34" charset="0"/>
                <a:cs typeface="Calibri" panose="020F0502020204030204" pitchFamily="34" charset="0"/>
              </a:rPr>
              <a:t>Confirm timelines for data availability across stakeholders</a:t>
            </a:r>
          </a:p>
        </p:txBody>
      </p:sp>
      <p:pic>
        <p:nvPicPr>
          <p:cNvPr id="24" name="Graphic 23" descr="Cell Tower with solid fill">
            <a:extLst>
              <a:ext uri="{FF2B5EF4-FFF2-40B4-BE49-F238E27FC236}">
                <a16:creationId xmlns:a16="http://schemas.microsoft.com/office/drawing/2014/main" id="{2C9DD93B-E22B-DC2E-C2F2-42BB314224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25055" y="3767088"/>
            <a:ext cx="407218" cy="407218"/>
          </a:xfrm>
          <a:prstGeom prst="rect">
            <a:avLst/>
          </a:prstGeom>
        </p:spPr>
      </p:pic>
      <p:sp>
        <p:nvSpPr>
          <p:cNvPr id="25" name="Rectangle 24">
            <a:extLst>
              <a:ext uri="{FF2B5EF4-FFF2-40B4-BE49-F238E27FC236}">
                <a16:creationId xmlns:a16="http://schemas.microsoft.com/office/drawing/2014/main" id="{60544565-7B06-5286-4104-15A12BEAD72F}"/>
              </a:ext>
            </a:extLst>
          </p:cNvPr>
          <p:cNvSpPr/>
          <p:nvPr/>
        </p:nvSpPr>
        <p:spPr>
          <a:xfrm>
            <a:off x="8022768" y="5096957"/>
            <a:ext cx="3920413" cy="110466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200" dirty="0">
                <a:solidFill>
                  <a:schemeClr val="accent4">
                    <a:lumMod val="50000"/>
                  </a:schemeClr>
                </a:solidFill>
                <a:latin typeface="Century Gothic" panose="020B0502020202020204" pitchFamily="34" charset="0"/>
                <a:cs typeface="Calibri" panose="020F0502020204030204" pitchFamily="34" charset="0"/>
              </a:rPr>
              <a:t>Report progress and any key milestones achieved</a:t>
            </a:r>
          </a:p>
        </p:txBody>
      </p:sp>
      <p:pic>
        <p:nvPicPr>
          <p:cNvPr id="26" name="Graphic 25" descr="Cell Tower with solid fill">
            <a:extLst>
              <a:ext uri="{FF2B5EF4-FFF2-40B4-BE49-F238E27FC236}">
                <a16:creationId xmlns:a16="http://schemas.microsoft.com/office/drawing/2014/main" id="{315C0798-4FCE-6A0B-8A54-62ADBD68158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79316" y="5470011"/>
            <a:ext cx="407218" cy="407218"/>
          </a:xfrm>
          <a:prstGeom prst="rect">
            <a:avLst/>
          </a:prstGeom>
        </p:spPr>
      </p:pic>
      <p:sp>
        <p:nvSpPr>
          <p:cNvPr id="27" name="Rectangle 26">
            <a:extLst>
              <a:ext uri="{FF2B5EF4-FFF2-40B4-BE49-F238E27FC236}">
                <a16:creationId xmlns:a16="http://schemas.microsoft.com/office/drawing/2014/main" id="{A7C7D291-1CB6-7E0A-8F31-F243DCBE583B}"/>
              </a:ext>
            </a:extLst>
          </p:cNvPr>
          <p:cNvSpPr/>
          <p:nvPr/>
        </p:nvSpPr>
        <p:spPr>
          <a:xfrm>
            <a:off x="596349" y="5015848"/>
            <a:ext cx="3545131" cy="110466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GB" sz="1200" dirty="0">
                <a:solidFill>
                  <a:schemeClr val="accent4">
                    <a:lumMod val="50000"/>
                  </a:schemeClr>
                </a:solidFill>
                <a:latin typeface="Century Gothic" panose="020B0502020202020204" pitchFamily="34" charset="0"/>
                <a:cs typeface="Calibri" panose="020F0502020204030204" pitchFamily="34" charset="0"/>
              </a:rPr>
              <a:t>Promptly communicate any changes to availability of evidence to allow assessment of impact and need for plan evolution</a:t>
            </a:r>
          </a:p>
        </p:txBody>
      </p:sp>
      <p:pic>
        <p:nvPicPr>
          <p:cNvPr id="28" name="Graphic 27" descr="Cell Tower with solid fill">
            <a:extLst>
              <a:ext uri="{FF2B5EF4-FFF2-40B4-BE49-F238E27FC236}">
                <a16:creationId xmlns:a16="http://schemas.microsoft.com/office/drawing/2014/main" id="{C23FF2F2-0CFA-1F6F-FFE8-683AA330580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4021" y="5359888"/>
            <a:ext cx="407218" cy="407218"/>
          </a:xfrm>
          <a:prstGeom prst="rect">
            <a:avLst/>
          </a:prstGeom>
        </p:spPr>
      </p:pic>
      <p:sp>
        <p:nvSpPr>
          <p:cNvPr id="29" name="Rectangle 28">
            <a:extLst>
              <a:ext uri="{FF2B5EF4-FFF2-40B4-BE49-F238E27FC236}">
                <a16:creationId xmlns:a16="http://schemas.microsoft.com/office/drawing/2014/main" id="{59B44FF6-86AF-A03C-FBDA-ED181FEE6C44}"/>
              </a:ext>
            </a:extLst>
          </p:cNvPr>
          <p:cNvSpPr/>
          <p:nvPr/>
        </p:nvSpPr>
        <p:spPr>
          <a:xfrm>
            <a:off x="280712" y="3402454"/>
            <a:ext cx="2950020" cy="110466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GB" sz="1200" dirty="0">
                <a:solidFill>
                  <a:schemeClr val="accent4">
                    <a:lumMod val="50000"/>
                  </a:schemeClr>
                </a:solidFill>
                <a:latin typeface="Century Gothic" panose="020B0502020202020204" pitchFamily="34" charset="0"/>
                <a:cs typeface="Calibri" panose="020F0502020204030204" pitchFamily="34" charset="0"/>
              </a:rPr>
              <a:t>Circulate evidence as soon as it is available and celebrate success</a:t>
            </a:r>
          </a:p>
        </p:txBody>
      </p:sp>
      <p:pic>
        <p:nvPicPr>
          <p:cNvPr id="30" name="Graphic 29" descr="Cell Tower with solid fill">
            <a:extLst>
              <a:ext uri="{FF2B5EF4-FFF2-40B4-BE49-F238E27FC236}">
                <a16:creationId xmlns:a16="http://schemas.microsoft.com/office/drawing/2014/main" id="{B98917F6-6E7E-2FA4-9F68-1DCB236A5C2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6732" y="3767088"/>
            <a:ext cx="407218" cy="407218"/>
          </a:xfrm>
          <a:prstGeom prst="rect">
            <a:avLst/>
          </a:prstGeom>
        </p:spPr>
      </p:pic>
    </p:spTree>
    <p:extLst>
      <p:ext uri="{BB962C8B-B14F-4D97-AF65-F5344CB8AC3E}">
        <p14:creationId xmlns:p14="http://schemas.microsoft.com/office/powerpoint/2010/main" val="552512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p:bldP spid="23" grpId="0"/>
      <p:bldP spid="25" grpId="0"/>
      <p:bldP spid="27" grpId="0"/>
      <p:bldP spid="2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1639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9C5354-C3E1-8AE5-0E03-B2BA25C04F8E}"/>
              </a:ext>
            </a:extLst>
          </p:cNvPr>
          <p:cNvPicPr>
            <a:picLocks noChangeAspect="1"/>
          </p:cNvPicPr>
          <p:nvPr/>
        </p:nvPicPr>
        <p:blipFill>
          <a:blip r:embed="rId2" cstate="print">
            <a:extLst>
              <a:ext uri="{28A0092B-C50C-407E-A947-70E740481C1C}">
                <a14:useLocalDpi xmlns:a14="http://schemas.microsoft.com/office/drawing/2010/main"/>
              </a:ext>
            </a:extLst>
          </a:blip>
          <a:srcRect t="2640" b="2640"/>
          <a:stretch/>
        </p:blipFill>
        <p:spPr>
          <a:xfrm flipH="1">
            <a:off x="3860797" y="1414911"/>
            <a:ext cx="8331203" cy="5260866"/>
          </a:xfrm>
          <a:prstGeom prst="rect">
            <a:avLst/>
          </a:prstGeom>
        </p:spPr>
      </p:pic>
      <p:sp>
        <p:nvSpPr>
          <p:cNvPr id="6" name="Freeform: Shape 19">
            <a:extLst>
              <a:ext uri="{FF2B5EF4-FFF2-40B4-BE49-F238E27FC236}">
                <a16:creationId xmlns:a16="http://schemas.microsoft.com/office/drawing/2014/main" id="{6D032040-ED05-D9E6-C4D8-2D225B30215D}"/>
              </a:ext>
            </a:extLst>
          </p:cNvPr>
          <p:cNvSpPr/>
          <p:nvPr/>
        </p:nvSpPr>
        <p:spPr>
          <a:xfrm flipH="1" flipV="1">
            <a:off x="-6" y="1414911"/>
            <a:ext cx="7363327" cy="5260866"/>
          </a:xfrm>
          <a:custGeom>
            <a:avLst/>
            <a:gdLst>
              <a:gd name="connsiteX0" fmla="*/ 8191099 w 8191099"/>
              <a:gd name="connsiteY0" fmla="*/ 0 h 5274644"/>
              <a:gd name="connsiteX1" fmla="*/ 3205212 w 8191099"/>
              <a:gd name="connsiteY1" fmla="*/ 0 h 5274644"/>
              <a:gd name="connsiteX2" fmla="*/ 0 w 8191099"/>
              <a:gd name="connsiteY2" fmla="*/ 5274644 h 5274644"/>
              <a:gd name="connsiteX3" fmla="*/ 8191099 w 8191099"/>
              <a:gd name="connsiteY3" fmla="*/ 5274644 h 5274644"/>
              <a:gd name="connsiteX4" fmla="*/ 8191099 w 8191099"/>
              <a:gd name="connsiteY4" fmla="*/ 0 h 5274644"/>
              <a:gd name="connsiteX0" fmla="*/ 8932618 w 8932618"/>
              <a:gd name="connsiteY0" fmla="*/ 0 h 5274644"/>
              <a:gd name="connsiteX1" fmla="*/ 3946731 w 8932618"/>
              <a:gd name="connsiteY1" fmla="*/ 0 h 5274644"/>
              <a:gd name="connsiteX2" fmla="*/ 0 w 8932618"/>
              <a:gd name="connsiteY2" fmla="*/ 5274644 h 5274644"/>
              <a:gd name="connsiteX3" fmla="*/ 8932618 w 8932618"/>
              <a:gd name="connsiteY3" fmla="*/ 5274644 h 5274644"/>
              <a:gd name="connsiteX4" fmla="*/ 8932618 w 8932618"/>
              <a:gd name="connsiteY4" fmla="*/ 0 h 5274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2618" h="5274644">
                <a:moveTo>
                  <a:pt x="8932618" y="0"/>
                </a:moveTo>
                <a:lnTo>
                  <a:pt x="3946731" y="0"/>
                </a:lnTo>
                <a:lnTo>
                  <a:pt x="0" y="5274644"/>
                </a:lnTo>
                <a:lnTo>
                  <a:pt x="8932618" y="5274644"/>
                </a:lnTo>
                <a:lnTo>
                  <a:pt x="8932618"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7" name="TextBox 6">
            <a:extLst>
              <a:ext uri="{FF2B5EF4-FFF2-40B4-BE49-F238E27FC236}">
                <a16:creationId xmlns:a16="http://schemas.microsoft.com/office/drawing/2014/main" id="{264DCDBF-FE7E-F519-AF62-5D698F34B050}"/>
              </a:ext>
            </a:extLst>
          </p:cNvPr>
          <p:cNvSpPr txBox="1"/>
          <p:nvPr/>
        </p:nvSpPr>
        <p:spPr>
          <a:xfrm>
            <a:off x="356393" y="1972337"/>
            <a:ext cx="11837777" cy="887741"/>
          </a:xfrm>
          <a:custGeom>
            <a:avLst/>
            <a:gdLst>
              <a:gd name="connsiteX0" fmla="*/ 0 w 12198096"/>
              <a:gd name="connsiteY0" fmla="*/ 0 h 827323"/>
              <a:gd name="connsiteX1" fmla="*/ 0 w 12198096"/>
              <a:gd name="connsiteY1" fmla="*/ 0 h 827323"/>
              <a:gd name="connsiteX2" fmla="*/ 12198096 w 12198096"/>
              <a:gd name="connsiteY2" fmla="*/ 0 h 827323"/>
              <a:gd name="connsiteX3" fmla="*/ 12198096 w 12198096"/>
              <a:gd name="connsiteY3" fmla="*/ 0 h 827323"/>
              <a:gd name="connsiteX4" fmla="*/ 12198096 w 12198096"/>
              <a:gd name="connsiteY4" fmla="*/ 827323 h 827323"/>
              <a:gd name="connsiteX5" fmla="*/ 12198096 w 12198096"/>
              <a:gd name="connsiteY5" fmla="*/ 827323 h 827323"/>
              <a:gd name="connsiteX6" fmla="*/ 0 w 12198096"/>
              <a:gd name="connsiteY6" fmla="*/ 827323 h 827323"/>
              <a:gd name="connsiteX7" fmla="*/ 0 w 12198096"/>
              <a:gd name="connsiteY7" fmla="*/ 827323 h 827323"/>
              <a:gd name="connsiteX8" fmla="*/ 0 w 12198096"/>
              <a:gd name="connsiteY8" fmla="*/ 0 h 827323"/>
              <a:gd name="connsiteX0" fmla="*/ 581025 w 12198096"/>
              <a:gd name="connsiteY0" fmla="*/ 0 h 827323"/>
              <a:gd name="connsiteX1" fmla="*/ 0 w 12198096"/>
              <a:gd name="connsiteY1" fmla="*/ 0 h 827323"/>
              <a:gd name="connsiteX2" fmla="*/ 12198096 w 12198096"/>
              <a:gd name="connsiteY2" fmla="*/ 0 h 827323"/>
              <a:gd name="connsiteX3" fmla="*/ 12198096 w 12198096"/>
              <a:gd name="connsiteY3" fmla="*/ 0 h 827323"/>
              <a:gd name="connsiteX4" fmla="*/ 12198096 w 12198096"/>
              <a:gd name="connsiteY4" fmla="*/ 827323 h 827323"/>
              <a:gd name="connsiteX5" fmla="*/ 12198096 w 12198096"/>
              <a:gd name="connsiteY5" fmla="*/ 827323 h 827323"/>
              <a:gd name="connsiteX6" fmla="*/ 0 w 12198096"/>
              <a:gd name="connsiteY6" fmla="*/ 827323 h 827323"/>
              <a:gd name="connsiteX7" fmla="*/ 0 w 12198096"/>
              <a:gd name="connsiteY7" fmla="*/ 827323 h 827323"/>
              <a:gd name="connsiteX8" fmla="*/ 581025 w 12198096"/>
              <a:gd name="connsiteY8" fmla="*/ 0 h 82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8096" h="827323">
                <a:moveTo>
                  <a:pt x="581025" y="0"/>
                </a:moveTo>
                <a:lnTo>
                  <a:pt x="0" y="0"/>
                </a:lnTo>
                <a:lnTo>
                  <a:pt x="12198096" y="0"/>
                </a:lnTo>
                <a:lnTo>
                  <a:pt x="12198096" y="0"/>
                </a:lnTo>
                <a:lnTo>
                  <a:pt x="12198096" y="827323"/>
                </a:lnTo>
                <a:lnTo>
                  <a:pt x="12198096" y="827323"/>
                </a:lnTo>
                <a:lnTo>
                  <a:pt x="0" y="827323"/>
                </a:lnTo>
                <a:lnTo>
                  <a:pt x="0" y="827323"/>
                </a:lnTo>
                <a:lnTo>
                  <a:pt x="581025" y="0"/>
                </a:lnTo>
                <a:close/>
              </a:path>
            </a:pathLst>
          </a:custGeom>
          <a:solidFill>
            <a:schemeClr val="accent1"/>
          </a:solidFill>
          <a:ln>
            <a:noFill/>
          </a:ln>
        </p:spPr>
        <p:style>
          <a:lnRef idx="2">
            <a:schemeClr val="accent1"/>
          </a:lnRef>
          <a:fillRef idx="1">
            <a:schemeClr val="lt1"/>
          </a:fillRef>
          <a:effectRef idx="0">
            <a:schemeClr val="accent1"/>
          </a:effectRef>
          <a:fontRef idx="minor">
            <a:schemeClr val="dk1"/>
          </a:fontRef>
        </p:style>
        <p:txBody>
          <a:bodyPr wrap="square" lIns="1080000" tIns="91440" rIns="91440" bIns="91440" rtlCol="0" anchor="ctr" anchorCtr="0">
            <a:noAutofit/>
          </a:bodyPr>
          <a:lstStyle/>
          <a:p>
            <a:pPr marL="6350" marR="0" lvl="0" algn="l" defTabSz="457200" rtl="0" eaLnBrk="1" fontAlgn="base" latinLnBrk="0" hangingPunct="1">
              <a:lnSpc>
                <a:spcPct val="100000"/>
              </a:lnSpc>
              <a:spcBef>
                <a:spcPts val="1800"/>
              </a:spcBef>
              <a:spcAft>
                <a:spcPct val="0"/>
              </a:spcAft>
              <a:buClrTx/>
              <a:buSzTx/>
              <a:defRPr/>
            </a:pPr>
            <a:r>
              <a:rPr kumimoji="0" lang="en-US" sz="1600" b="0" i="0" u="none" strike="noStrike" kern="1200" cap="none" spc="0" normalizeH="0" baseline="0" noProof="0" dirty="0">
                <a:ln>
                  <a:noFill/>
                </a:ln>
                <a:solidFill>
                  <a:schemeClr val="bg1"/>
                </a:solidFill>
                <a:effectLst/>
                <a:uLnTx/>
                <a:uFillTx/>
                <a:latin typeface="Century Gothic" panose="020B0502020202020204" pitchFamily="34" charset="0"/>
                <a:ea typeface="ＭＳ Ｐゴシック" charset="-128"/>
                <a:cs typeface="+mn-cs"/>
              </a:rPr>
              <a:t>This resource is intended to provide Medical Affairs teams the rationale for strategic evidence generation planning, as well as tips and tools to support with plan development </a:t>
            </a:r>
          </a:p>
        </p:txBody>
      </p:sp>
      <p:sp>
        <p:nvSpPr>
          <p:cNvPr id="8" name="Footer Placeholder 2">
            <a:extLst>
              <a:ext uri="{FF2B5EF4-FFF2-40B4-BE49-F238E27FC236}">
                <a16:creationId xmlns:a16="http://schemas.microsoft.com/office/drawing/2014/main" id="{2AEB3CF5-E323-4C30-89EE-9950999C1114}"/>
              </a:ext>
            </a:extLst>
          </p:cNvPr>
          <p:cNvSpPr txBox="1">
            <a:spLocks/>
          </p:cNvSpPr>
          <p:nvPr/>
        </p:nvSpPr>
        <p:spPr>
          <a:xfrm>
            <a:off x="371424" y="6267846"/>
            <a:ext cx="3860800" cy="365125"/>
          </a:xfrm>
          <a:prstGeom prst="rect">
            <a:avLst/>
          </a:prstGeom>
        </p:spPr>
        <p:txBody>
          <a:bodyPr anchor="ctr" anchorCtr="0"/>
          <a:lstStyle>
            <a:defPPr>
              <a:defRPr lang="en-US"/>
            </a:defPPr>
            <a:lvl1pPr algn="ctr" defTabSz="457200" rtl="0" fontAlgn="base">
              <a:spcBef>
                <a:spcPct val="0"/>
              </a:spcBef>
              <a:spcAft>
                <a:spcPct val="0"/>
              </a:spcAft>
              <a:defRPr sz="1000" kern="1200">
                <a:solidFill>
                  <a:schemeClr val="accent4">
                    <a:lumMod val="50000"/>
                  </a:schemeClr>
                </a:solidFill>
                <a:latin typeface="Century Gothic" panose="020B0502020202020204" pitchFamily="34" charset="0"/>
                <a:ea typeface="ＭＳ Ｐゴシック" charset="-128"/>
                <a:cs typeface="+mn-cs"/>
              </a:defRPr>
            </a:lvl1pPr>
            <a:lvl2pPr marL="457200" algn="l" defTabSz="457200" rtl="0" fontAlgn="base">
              <a:spcBef>
                <a:spcPct val="0"/>
              </a:spcBef>
              <a:spcAft>
                <a:spcPct val="0"/>
              </a:spcAft>
              <a:defRPr kern="1200">
                <a:solidFill>
                  <a:schemeClr val="tx1"/>
                </a:solidFill>
                <a:latin typeface="Calibri" charset="0"/>
                <a:ea typeface="ＭＳ Ｐゴシック" charset="-128"/>
                <a:cs typeface="+mn-cs"/>
              </a:defRPr>
            </a:lvl2pPr>
            <a:lvl3pPr marL="914400" algn="l" defTabSz="457200" rtl="0" fontAlgn="base">
              <a:spcBef>
                <a:spcPct val="0"/>
              </a:spcBef>
              <a:spcAft>
                <a:spcPct val="0"/>
              </a:spcAft>
              <a:defRPr kern="1200">
                <a:solidFill>
                  <a:schemeClr val="tx1"/>
                </a:solidFill>
                <a:latin typeface="Calibri"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Calibri"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Calibri" charset="0"/>
                <a:ea typeface="ＭＳ Ｐゴシック" charset="-128"/>
                <a:cs typeface="+mn-cs"/>
              </a:defRPr>
            </a:lvl5pPr>
            <a:lvl6pPr marL="2286000" algn="l" defTabSz="914400" rtl="0" eaLnBrk="1" latinLnBrk="0" hangingPunct="1">
              <a:defRPr kern="1200">
                <a:solidFill>
                  <a:schemeClr val="tx1"/>
                </a:solidFill>
                <a:latin typeface="Calibri" charset="0"/>
                <a:ea typeface="ＭＳ Ｐゴシック" charset="-128"/>
                <a:cs typeface="+mn-cs"/>
              </a:defRPr>
            </a:lvl6pPr>
            <a:lvl7pPr marL="2743200" algn="l" defTabSz="914400" rtl="0" eaLnBrk="1" latinLnBrk="0" hangingPunct="1">
              <a:defRPr kern="1200">
                <a:solidFill>
                  <a:schemeClr val="tx1"/>
                </a:solidFill>
                <a:latin typeface="Calibri" charset="0"/>
                <a:ea typeface="ＭＳ Ｐゴシック" charset="-128"/>
                <a:cs typeface="+mn-cs"/>
              </a:defRPr>
            </a:lvl7pPr>
            <a:lvl8pPr marL="3200400" algn="l" defTabSz="914400" rtl="0" eaLnBrk="1" latinLnBrk="0" hangingPunct="1">
              <a:defRPr kern="1200">
                <a:solidFill>
                  <a:schemeClr val="tx1"/>
                </a:solidFill>
                <a:latin typeface="Calibri" charset="0"/>
                <a:ea typeface="ＭＳ Ｐゴシック" charset="-128"/>
                <a:cs typeface="+mn-cs"/>
              </a:defRPr>
            </a:lvl8pPr>
            <a:lvl9pPr marL="3657600" algn="l" defTabSz="914400" rtl="0" eaLnBrk="1" latinLnBrk="0" hangingPunct="1">
              <a:defRPr kern="1200">
                <a:solidFill>
                  <a:schemeClr val="tx1"/>
                </a:solidFill>
                <a:latin typeface="Calibri" charset="0"/>
                <a:ea typeface="ＭＳ Ｐゴシック" charset="-128"/>
                <a:cs typeface="+mn-cs"/>
              </a:defRPr>
            </a:lvl9pPr>
          </a:lstStyle>
          <a:p>
            <a:pPr algn="l">
              <a:defRPr/>
            </a:pPr>
            <a:r>
              <a:rPr lang="en-US" sz="1000" dirty="0"/>
              <a:t>Medical Affairs Professional Society | 2023</a:t>
            </a:r>
          </a:p>
        </p:txBody>
      </p:sp>
      <p:sp>
        <p:nvSpPr>
          <p:cNvPr id="2" name="Title 1">
            <a:extLst>
              <a:ext uri="{FF2B5EF4-FFF2-40B4-BE49-F238E27FC236}">
                <a16:creationId xmlns:a16="http://schemas.microsoft.com/office/drawing/2014/main" id="{8240550A-37A0-4FD1-B43C-7987FF838CD1}"/>
              </a:ext>
            </a:extLst>
          </p:cNvPr>
          <p:cNvSpPr>
            <a:spLocks noGrp="1"/>
          </p:cNvSpPr>
          <p:nvPr>
            <p:ph type="title"/>
          </p:nvPr>
        </p:nvSpPr>
        <p:spPr/>
        <p:txBody>
          <a:bodyPr/>
          <a:lstStyle/>
          <a:p>
            <a:r>
              <a:rPr lang="en-GB" dirty="0"/>
              <a:t>Using this guidance document</a:t>
            </a:r>
          </a:p>
        </p:txBody>
      </p:sp>
      <p:sp>
        <p:nvSpPr>
          <p:cNvPr id="10" name="TextBox 9">
            <a:extLst>
              <a:ext uri="{FF2B5EF4-FFF2-40B4-BE49-F238E27FC236}">
                <a16:creationId xmlns:a16="http://schemas.microsoft.com/office/drawing/2014/main" id="{1F62423C-8A4F-BBC6-72E0-2F7F0CD8F4FF}"/>
              </a:ext>
            </a:extLst>
          </p:cNvPr>
          <p:cNvSpPr txBox="1"/>
          <p:nvPr/>
        </p:nvSpPr>
        <p:spPr>
          <a:xfrm>
            <a:off x="406399" y="3234714"/>
            <a:ext cx="5004374" cy="1908215"/>
          </a:xfrm>
          <a:prstGeom prst="rect">
            <a:avLst/>
          </a:prstGeom>
          <a:noFill/>
        </p:spPr>
        <p:txBody>
          <a:bodyPr wrap="square">
            <a:spAutoFit/>
          </a:bodyPr>
          <a:lstStyle/>
          <a:p>
            <a:pPr marL="231775" marR="0" lvl="0" indent="-231775" algn="l" defTabSz="457200" rtl="0" eaLnBrk="1" fontAlgn="base" latinLnBrk="0" hangingPunct="1">
              <a:lnSpc>
                <a:spcPct val="100000"/>
              </a:lnSpc>
              <a:spcBef>
                <a:spcPts val="1200"/>
              </a:spcBef>
              <a:spcAft>
                <a:spcPct val="0"/>
              </a:spcAft>
              <a:buClrTx/>
              <a:buSzTx/>
              <a:buFont typeface="Arial" charset="0"/>
              <a:buChar char="•"/>
              <a:tabLst/>
              <a:defRPr/>
            </a:pPr>
            <a:r>
              <a:rPr kumimoji="0" lang="en-US" b="0" i="0" u="none" strike="noStrike" kern="1200" cap="none" spc="0" normalizeH="0" baseline="0" noProof="0" dirty="0">
                <a:ln>
                  <a:noFill/>
                </a:ln>
                <a:solidFill>
                  <a:schemeClr val="accent4">
                    <a:lumMod val="50000"/>
                  </a:schemeClr>
                </a:solidFill>
                <a:effectLst/>
                <a:uLnTx/>
                <a:uFillTx/>
                <a:latin typeface="Century Gothic" panose="020B0502020202020204" pitchFamily="34" charset="0"/>
              </a:rPr>
              <a:t>The recommendations provided should be tailored to the individual organization, product, and treatment landscape</a:t>
            </a:r>
          </a:p>
          <a:p>
            <a:pPr marL="231775" marR="0" lvl="0" indent="-231775" algn="l" defTabSz="457200" rtl="0" eaLnBrk="1" fontAlgn="base" latinLnBrk="0" hangingPunct="1">
              <a:lnSpc>
                <a:spcPct val="100000"/>
              </a:lnSpc>
              <a:spcBef>
                <a:spcPts val="1200"/>
              </a:spcBef>
              <a:spcAft>
                <a:spcPct val="0"/>
              </a:spcAft>
              <a:buClrTx/>
              <a:buSzTx/>
              <a:buFont typeface="Arial" charset="0"/>
              <a:buChar char="•"/>
              <a:tabLst/>
              <a:defRPr/>
            </a:pPr>
            <a:r>
              <a:rPr kumimoji="0" lang="en-US" b="0" i="0" u="none" strike="noStrike" kern="1200" cap="none" spc="0" normalizeH="0" baseline="0" noProof="0" dirty="0">
                <a:ln>
                  <a:noFill/>
                </a:ln>
                <a:solidFill>
                  <a:schemeClr val="accent4">
                    <a:lumMod val="50000"/>
                  </a:schemeClr>
                </a:solidFill>
                <a:effectLst/>
                <a:uLnTx/>
                <a:uFillTx/>
                <a:latin typeface="Century Gothic" panose="020B0502020202020204" pitchFamily="34" charset="0"/>
              </a:rPr>
              <a:t>The views and information provided do not reflect the position or views of any one individual or company</a:t>
            </a:r>
          </a:p>
        </p:txBody>
      </p:sp>
    </p:spTree>
    <p:extLst>
      <p:ext uri="{BB962C8B-B14F-4D97-AF65-F5344CB8AC3E}">
        <p14:creationId xmlns:p14="http://schemas.microsoft.com/office/powerpoint/2010/main" val="2990633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mplete puzzle with one piece lit up">
            <a:extLst>
              <a:ext uri="{FF2B5EF4-FFF2-40B4-BE49-F238E27FC236}">
                <a16:creationId xmlns:a16="http://schemas.microsoft.com/office/drawing/2014/main" id="{AA96CBEC-FD18-4F05-6830-F38B53D06E6C}"/>
              </a:ext>
            </a:extLst>
          </p:cNvPr>
          <p:cNvPicPr>
            <a:picLocks noChangeAspect="1"/>
          </p:cNvPicPr>
          <p:nvPr/>
        </p:nvPicPr>
        <p:blipFill rotWithShape="1">
          <a:blip r:embed="rId2">
            <a:duotone>
              <a:prstClr val="black"/>
              <a:schemeClr val="accent4">
                <a:tint val="45000"/>
                <a:satMod val="400000"/>
              </a:schemeClr>
            </a:duotone>
            <a:alphaModFix amt="81000"/>
          </a:blip>
          <a:srcRect l="-3304" t="10480" r="5676" b="12841"/>
          <a:stretch/>
        </p:blipFill>
        <p:spPr>
          <a:xfrm>
            <a:off x="3317966" y="1418453"/>
            <a:ext cx="8877020" cy="5257324"/>
          </a:xfrm>
          <a:prstGeom prst="rect">
            <a:avLst/>
          </a:prstGeom>
        </p:spPr>
      </p:pic>
      <p:sp>
        <p:nvSpPr>
          <p:cNvPr id="6" name="Freeform: Shape 19">
            <a:extLst>
              <a:ext uri="{FF2B5EF4-FFF2-40B4-BE49-F238E27FC236}">
                <a16:creationId xmlns:a16="http://schemas.microsoft.com/office/drawing/2014/main" id="{9724C2C7-BE98-C45D-1F74-63F12B7D043A}"/>
              </a:ext>
            </a:extLst>
          </p:cNvPr>
          <p:cNvSpPr/>
          <p:nvPr/>
        </p:nvSpPr>
        <p:spPr>
          <a:xfrm flipH="1" flipV="1">
            <a:off x="-6" y="1414911"/>
            <a:ext cx="7363327" cy="5260866"/>
          </a:xfrm>
          <a:custGeom>
            <a:avLst/>
            <a:gdLst>
              <a:gd name="connsiteX0" fmla="*/ 8191099 w 8191099"/>
              <a:gd name="connsiteY0" fmla="*/ 0 h 5274644"/>
              <a:gd name="connsiteX1" fmla="*/ 3205212 w 8191099"/>
              <a:gd name="connsiteY1" fmla="*/ 0 h 5274644"/>
              <a:gd name="connsiteX2" fmla="*/ 0 w 8191099"/>
              <a:gd name="connsiteY2" fmla="*/ 5274644 h 5274644"/>
              <a:gd name="connsiteX3" fmla="*/ 8191099 w 8191099"/>
              <a:gd name="connsiteY3" fmla="*/ 5274644 h 5274644"/>
              <a:gd name="connsiteX4" fmla="*/ 8191099 w 8191099"/>
              <a:gd name="connsiteY4" fmla="*/ 0 h 5274644"/>
              <a:gd name="connsiteX0" fmla="*/ 8932618 w 8932618"/>
              <a:gd name="connsiteY0" fmla="*/ 0 h 5274644"/>
              <a:gd name="connsiteX1" fmla="*/ 3946731 w 8932618"/>
              <a:gd name="connsiteY1" fmla="*/ 0 h 5274644"/>
              <a:gd name="connsiteX2" fmla="*/ 0 w 8932618"/>
              <a:gd name="connsiteY2" fmla="*/ 5274644 h 5274644"/>
              <a:gd name="connsiteX3" fmla="*/ 8932618 w 8932618"/>
              <a:gd name="connsiteY3" fmla="*/ 5274644 h 5274644"/>
              <a:gd name="connsiteX4" fmla="*/ 8932618 w 8932618"/>
              <a:gd name="connsiteY4" fmla="*/ 0 h 5274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2618" h="5274644">
                <a:moveTo>
                  <a:pt x="8932618" y="0"/>
                </a:moveTo>
                <a:lnTo>
                  <a:pt x="3946731" y="0"/>
                </a:lnTo>
                <a:lnTo>
                  <a:pt x="0" y="5274644"/>
                </a:lnTo>
                <a:lnTo>
                  <a:pt x="8932618" y="5274644"/>
                </a:lnTo>
                <a:lnTo>
                  <a:pt x="8932618"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8" name="Footer Placeholder 2">
            <a:extLst>
              <a:ext uri="{FF2B5EF4-FFF2-40B4-BE49-F238E27FC236}">
                <a16:creationId xmlns:a16="http://schemas.microsoft.com/office/drawing/2014/main" id="{824084A2-C193-CC59-54CD-BB482727C131}"/>
              </a:ext>
            </a:extLst>
          </p:cNvPr>
          <p:cNvSpPr txBox="1">
            <a:spLocks/>
          </p:cNvSpPr>
          <p:nvPr/>
        </p:nvSpPr>
        <p:spPr>
          <a:xfrm>
            <a:off x="371424" y="6267846"/>
            <a:ext cx="3860800" cy="365125"/>
          </a:xfrm>
          <a:prstGeom prst="rect">
            <a:avLst/>
          </a:prstGeom>
        </p:spPr>
        <p:txBody>
          <a:bodyPr anchor="ctr" anchorCtr="0"/>
          <a:lstStyle>
            <a:defPPr>
              <a:defRPr lang="en-US"/>
            </a:defPPr>
            <a:lvl1pPr algn="ctr" defTabSz="457200" rtl="0" fontAlgn="base">
              <a:spcBef>
                <a:spcPct val="0"/>
              </a:spcBef>
              <a:spcAft>
                <a:spcPct val="0"/>
              </a:spcAft>
              <a:defRPr sz="1000" kern="1200">
                <a:solidFill>
                  <a:schemeClr val="accent4">
                    <a:lumMod val="50000"/>
                  </a:schemeClr>
                </a:solidFill>
                <a:latin typeface="Century Gothic" panose="020B0502020202020204" pitchFamily="34" charset="0"/>
                <a:ea typeface="ＭＳ Ｐゴシック" charset="-128"/>
                <a:cs typeface="+mn-cs"/>
              </a:defRPr>
            </a:lvl1pPr>
            <a:lvl2pPr marL="457200" algn="l" defTabSz="457200" rtl="0" fontAlgn="base">
              <a:spcBef>
                <a:spcPct val="0"/>
              </a:spcBef>
              <a:spcAft>
                <a:spcPct val="0"/>
              </a:spcAft>
              <a:defRPr kern="1200">
                <a:solidFill>
                  <a:schemeClr val="tx1"/>
                </a:solidFill>
                <a:latin typeface="Calibri" charset="0"/>
                <a:ea typeface="ＭＳ Ｐゴシック" charset="-128"/>
                <a:cs typeface="+mn-cs"/>
              </a:defRPr>
            </a:lvl2pPr>
            <a:lvl3pPr marL="914400" algn="l" defTabSz="457200" rtl="0" fontAlgn="base">
              <a:spcBef>
                <a:spcPct val="0"/>
              </a:spcBef>
              <a:spcAft>
                <a:spcPct val="0"/>
              </a:spcAft>
              <a:defRPr kern="1200">
                <a:solidFill>
                  <a:schemeClr val="tx1"/>
                </a:solidFill>
                <a:latin typeface="Calibri"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Calibri"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Calibri" charset="0"/>
                <a:ea typeface="ＭＳ Ｐゴシック" charset="-128"/>
                <a:cs typeface="+mn-cs"/>
              </a:defRPr>
            </a:lvl5pPr>
            <a:lvl6pPr marL="2286000" algn="l" defTabSz="914400" rtl="0" eaLnBrk="1" latinLnBrk="0" hangingPunct="1">
              <a:defRPr kern="1200">
                <a:solidFill>
                  <a:schemeClr val="tx1"/>
                </a:solidFill>
                <a:latin typeface="Calibri" charset="0"/>
                <a:ea typeface="ＭＳ Ｐゴシック" charset="-128"/>
                <a:cs typeface="+mn-cs"/>
              </a:defRPr>
            </a:lvl6pPr>
            <a:lvl7pPr marL="2743200" algn="l" defTabSz="914400" rtl="0" eaLnBrk="1" latinLnBrk="0" hangingPunct="1">
              <a:defRPr kern="1200">
                <a:solidFill>
                  <a:schemeClr val="tx1"/>
                </a:solidFill>
                <a:latin typeface="Calibri" charset="0"/>
                <a:ea typeface="ＭＳ Ｐゴシック" charset="-128"/>
                <a:cs typeface="+mn-cs"/>
              </a:defRPr>
            </a:lvl7pPr>
            <a:lvl8pPr marL="3200400" algn="l" defTabSz="914400" rtl="0" eaLnBrk="1" latinLnBrk="0" hangingPunct="1">
              <a:defRPr kern="1200">
                <a:solidFill>
                  <a:schemeClr val="tx1"/>
                </a:solidFill>
                <a:latin typeface="Calibri" charset="0"/>
                <a:ea typeface="ＭＳ Ｐゴシック" charset="-128"/>
                <a:cs typeface="+mn-cs"/>
              </a:defRPr>
            </a:lvl8pPr>
            <a:lvl9pPr marL="3657600" algn="l" defTabSz="914400" rtl="0" eaLnBrk="1" latinLnBrk="0" hangingPunct="1">
              <a:defRPr kern="1200">
                <a:solidFill>
                  <a:schemeClr val="tx1"/>
                </a:solidFill>
                <a:latin typeface="Calibri" charset="0"/>
                <a:ea typeface="ＭＳ Ｐゴシック" charset="-128"/>
                <a:cs typeface="+mn-cs"/>
              </a:defRPr>
            </a:lvl9pPr>
          </a:lstStyle>
          <a:p>
            <a:pPr algn="l">
              <a:defRPr/>
            </a:pPr>
            <a:r>
              <a:rPr lang="en-US" sz="1000" dirty="0"/>
              <a:t>Medical Affairs Professional Society | 2023</a:t>
            </a:r>
          </a:p>
        </p:txBody>
      </p:sp>
      <p:sp>
        <p:nvSpPr>
          <p:cNvPr id="2" name="Title 1">
            <a:extLst>
              <a:ext uri="{FF2B5EF4-FFF2-40B4-BE49-F238E27FC236}">
                <a16:creationId xmlns:a16="http://schemas.microsoft.com/office/drawing/2014/main" id="{BEBAFCFA-BC58-B73F-3D32-805B1C338365}"/>
              </a:ext>
            </a:extLst>
          </p:cNvPr>
          <p:cNvSpPr>
            <a:spLocks noGrp="1"/>
          </p:cNvSpPr>
          <p:nvPr>
            <p:ph type="title"/>
          </p:nvPr>
        </p:nvSpPr>
        <p:spPr/>
        <p:txBody>
          <a:bodyPr/>
          <a:lstStyle/>
          <a:p>
            <a:r>
              <a:rPr lang="en-GB" dirty="0"/>
              <a:t>Questions addressed in this resource</a:t>
            </a:r>
          </a:p>
        </p:txBody>
      </p:sp>
      <p:sp>
        <p:nvSpPr>
          <p:cNvPr id="5" name="TextBox 4">
            <a:hlinkClick r:id="rId3" action="ppaction://hlinksldjump"/>
            <a:extLst>
              <a:ext uri="{FF2B5EF4-FFF2-40B4-BE49-F238E27FC236}">
                <a16:creationId xmlns:a16="http://schemas.microsoft.com/office/drawing/2014/main" id="{AE5B46B3-DD5C-5B3D-1F37-BBFF6A6C81CD}"/>
              </a:ext>
            </a:extLst>
          </p:cNvPr>
          <p:cNvSpPr txBox="1"/>
          <p:nvPr/>
        </p:nvSpPr>
        <p:spPr>
          <a:xfrm>
            <a:off x="679937" y="1847528"/>
            <a:ext cx="4882663" cy="576000"/>
          </a:xfrm>
          <a:prstGeom prst="rect">
            <a:avLst/>
          </a:prstGeom>
          <a:solidFill>
            <a:schemeClr val="accent2"/>
          </a:solidFill>
        </p:spPr>
        <p:txBody>
          <a:bodyPr wrap="square" rIns="396000" anchor="ctr">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400" u="none" strike="noStrike" kern="1200" cap="none" spc="0" normalizeH="0" baseline="0" noProof="0" dirty="0">
                <a:ln>
                  <a:noFill/>
                </a:ln>
                <a:solidFill>
                  <a:schemeClr val="bg1"/>
                </a:solidFill>
                <a:effectLst/>
                <a:uLnTx/>
                <a:uFillTx/>
                <a:latin typeface="Century Gothic" panose="020B0502020202020204" pitchFamily="34" charset="0"/>
                <a:cs typeface="Calibri" panose="020F0502020204030204" pitchFamily="34" charset="0"/>
              </a:rPr>
              <a:t>Why is strategic evidence generation </a:t>
            </a:r>
            <a:br>
              <a:rPr kumimoji="0" lang="en-GB" sz="1400" u="none" strike="noStrike" kern="1200" cap="none" spc="0" normalizeH="0" baseline="0" noProof="0" dirty="0">
                <a:ln>
                  <a:noFill/>
                </a:ln>
                <a:solidFill>
                  <a:schemeClr val="bg1"/>
                </a:solidFill>
                <a:effectLst/>
                <a:uLnTx/>
                <a:uFillTx/>
                <a:latin typeface="Century Gothic" panose="020B0502020202020204" pitchFamily="34" charset="0"/>
                <a:cs typeface="Calibri" panose="020F0502020204030204" pitchFamily="34" charset="0"/>
              </a:rPr>
            </a:br>
            <a:r>
              <a:rPr kumimoji="0" lang="en-GB" sz="1400" u="none" strike="noStrike" kern="1200" cap="none" spc="0" normalizeH="0" baseline="0" noProof="0" dirty="0">
                <a:ln>
                  <a:noFill/>
                </a:ln>
                <a:solidFill>
                  <a:schemeClr val="bg1"/>
                </a:solidFill>
                <a:effectLst/>
                <a:uLnTx/>
                <a:uFillTx/>
                <a:latin typeface="Century Gothic" panose="020B0502020202020204" pitchFamily="34" charset="0"/>
                <a:cs typeface="Calibri" panose="020F0502020204030204" pitchFamily="34" charset="0"/>
              </a:rPr>
              <a:t>planning important?</a:t>
            </a:r>
          </a:p>
        </p:txBody>
      </p:sp>
      <p:sp>
        <p:nvSpPr>
          <p:cNvPr id="7" name="TextBox 6">
            <a:hlinkClick r:id="rId4" action="ppaction://hlinksldjump"/>
            <a:extLst>
              <a:ext uri="{FF2B5EF4-FFF2-40B4-BE49-F238E27FC236}">
                <a16:creationId xmlns:a16="http://schemas.microsoft.com/office/drawing/2014/main" id="{38F96789-9824-7A78-CCFA-70EAB3EF4B91}"/>
              </a:ext>
            </a:extLst>
          </p:cNvPr>
          <p:cNvSpPr txBox="1"/>
          <p:nvPr/>
        </p:nvSpPr>
        <p:spPr>
          <a:xfrm>
            <a:off x="679936" y="2637043"/>
            <a:ext cx="4882663" cy="576000"/>
          </a:xfrm>
          <a:prstGeom prst="rect">
            <a:avLst/>
          </a:prstGeom>
          <a:solidFill>
            <a:schemeClr val="accent2"/>
          </a:solidFill>
        </p:spPr>
        <p:txBody>
          <a:bodyPr wrap="square" rIns="396000" anchor="ctr">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400" u="none" strike="noStrike" kern="1200" cap="none" spc="0" normalizeH="0" baseline="0" noProof="0" dirty="0">
                <a:ln>
                  <a:noFill/>
                </a:ln>
                <a:solidFill>
                  <a:schemeClr val="bg1"/>
                </a:solidFill>
                <a:effectLst/>
                <a:uLnTx/>
                <a:uFillTx/>
                <a:latin typeface="Century Gothic" panose="020B0502020202020204" pitchFamily="34" charset="0"/>
                <a:cs typeface="Calibri" panose="020F0502020204030204" pitchFamily="34" charset="0"/>
              </a:rPr>
              <a:t>How can an adaptive strategic evidence generation plan be developed?</a:t>
            </a:r>
          </a:p>
        </p:txBody>
      </p:sp>
      <p:sp>
        <p:nvSpPr>
          <p:cNvPr id="9" name="TextBox 8">
            <a:hlinkClick r:id="rId5" action="ppaction://hlinksldjump"/>
            <a:extLst>
              <a:ext uri="{FF2B5EF4-FFF2-40B4-BE49-F238E27FC236}">
                <a16:creationId xmlns:a16="http://schemas.microsoft.com/office/drawing/2014/main" id="{BE0B3B6A-9AF9-1B6E-C0DF-BC1EF3FF7814}"/>
              </a:ext>
            </a:extLst>
          </p:cNvPr>
          <p:cNvSpPr txBox="1"/>
          <p:nvPr/>
        </p:nvSpPr>
        <p:spPr>
          <a:xfrm>
            <a:off x="679936" y="3426558"/>
            <a:ext cx="4882663" cy="576000"/>
          </a:xfrm>
          <a:prstGeom prst="rect">
            <a:avLst/>
          </a:prstGeom>
          <a:solidFill>
            <a:schemeClr val="accent2"/>
          </a:solidFill>
        </p:spPr>
        <p:txBody>
          <a:bodyPr wrap="square" rIns="396000" anchor="ctr">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400" u="none" strike="noStrike" kern="1200" cap="none" spc="0" normalizeH="0" baseline="0" noProof="0" dirty="0">
                <a:ln>
                  <a:noFill/>
                </a:ln>
                <a:solidFill>
                  <a:schemeClr val="bg1"/>
                </a:solidFill>
                <a:effectLst/>
                <a:uLnTx/>
                <a:uFillTx/>
                <a:latin typeface="Century Gothic" panose="020B0502020202020204" pitchFamily="34" charset="0"/>
                <a:cs typeface="Calibri" panose="020F0502020204030204" pitchFamily="34" charset="0"/>
              </a:rPr>
              <a:t>How can we ensure our evidence is meaningful </a:t>
            </a:r>
            <a:br>
              <a:rPr kumimoji="0" lang="en-GB" sz="1400" u="none" strike="noStrike" kern="1200" cap="none" spc="0" normalizeH="0" baseline="0" noProof="0" dirty="0">
                <a:ln>
                  <a:noFill/>
                </a:ln>
                <a:solidFill>
                  <a:schemeClr val="bg1"/>
                </a:solidFill>
                <a:effectLst/>
                <a:uLnTx/>
                <a:uFillTx/>
                <a:latin typeface="Century Gothic" panose="020B0502020202020204" pitchFamily="34" charset="0"/>
                <a:cs typeface="Calibri" panose="020F0502020204030204" pitchFamily="34" charset="0"/>
              </a:rPr>
            </a:br>
            <a:r>
              <a:rPr kumimoji="0" lang="en-GB" sz="1400" u="none" strike="noStrike" kern="1200" cap="none" spc="0" normalizeH="0" baseline="0" noProof="0" dirty="0">
                <a:ln>
                  <a:noFill/>
                </a:ln>
                <a:solidFill>
                  <a:schemeClr val="bg1"/>
                </a:solidFill>
                <a:effectLst/>
                <a:uLnTx/>
                <a:uFillTx/>
                <a:latin typeface="Century Gothic" panose="020B0502020202020204" pitchFamily="34" charset="0"/>
                <a:cs typeface="Calibri" panose="020F0502020204030204" pitchFamily="34" charset="0"/>
              </a:rPr>
              <a:t>for our stakeholders?</a:t>
            </a:r>
          </a:p>
        </p:txBody>
      </p:sp>
      <p:sp>
        <p:nvSpPr>
          <p:cNvPr id="13" name="TextBox 12">
            <a:hlinkClick r:id="rId6" action="ppaction://hlinksldjump"/>
            <a:extLst>
              <a:ext uri="{FF2B5EF4-FFF2-40B4-BE49-F238E27FC236}">
                <a16:creationId xmlns:a16="http://schemas.microsoft.com/office/drawing/2014/main" id="{92157ACD-6608-0601-81B5-7AC244A66474}"/>
              </a:ext>
            </a:extLst>
          </p:cNvPr>
          <p:cNvSpPr txBox="1"/>
          <p:nvPr/>
        </p:nvSpPr>
        <p:spPr>
          <a:xfrm>
            <a:off x="679936" y="4216072"/>
            <a:ext cx="4882663" cy="576000"/>
          </a:xfrm>
          <a:prstGeom prst="rect">
            <a:avLst/>
          </a:prstGeom>
          <a:solidFill>
            <a:schemeClr val="accent2"/>
          </a:solidFill>
        </p:spPr>
        <p:txBody>
          <a:bodyPr wrap="square" rIns="396000" anchor="ctr">
            <a:norm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GB" sz="1400" dirty="0">
                <a:solidFill>
                  <a:schemeClr val="bg1"/>
                </a:solidFill>
                <a:latin typeface="Century Gothic" panose="020B0502020202020204" pitchFamily="34" charset="0"/>
                <a:cs typeface="Calibri" panose="020F0502020204030204" pitchFamily="34" charset="0"/>
              </a:rPr>
              <a:t>How should evidence gaps be prioritized</a:t>
            </a:r>
            <a:r>
              <a:rPr kumimoji="0" lang="en-GB" sz="1400" u="none" strike="noStrike" kern="1200" cap="none" spc="0" normalizeH="0" baseline="0" noProof="0" dirty="0">
                <a:ln>
                  <a:noFill/>
                </a:ln>
                <a:solidFill>
                  <a:schemeClr val="bg1"/>
                </a:solidFill>
                <a:effectLst/>
                <a:uLnTx/>
                <a:uFillTx/>
                <a:latin typeface="Century Gothic" panose="020B0502020202020204" pitchFamily="34" charset="0"/>
                <a:cs typeface="Calibri" panose="020F0502020204030204" pitchFamily="34" charset="0"/>
              </a:rPr>
              <a:t>?</a:t>
            </a:r>
          </a:p>
        </p:txBody>
      </p:sp>
      <p:sp>
        <p:nvSpPr>
          <p:cNvPr id="15" name="TextBox 14">
            <a:hlinkClick r:id="rId7" action="ppaction://hlinksldjump"/>
            <a:extLst>
              <a:ext uri="{FF2B5EF4-FFF2-40B4-BE49-F238E27FC236}">
                <a16:creationId xmlns:a16="http://schemas.microsoft.com/office/drawing/2014/main" id="{9C9FD156-1907-D70E-2E59-D67255F1D877}"/>
              </a:ext>
            </a:extLst>
          </p:cNvPr>
          <p:cNvSpPr txBox="1"/>
          <p:nvPr/>
        </p:nvSpPr>
        <p:spPr>
          <a:xfrm>
            <a:off x="679936" y="5005586"/>
            <a:ext cx="4882663" cy="576000"/>
          </a:xfrm>
          <a:prstGeom prst="rect">
            <a:avLst/>
          </a:prstGeom>
          <a:solidFill>
            <a:schemeClr val="accent2"/>
          </a:solidFill>
        </p:spPr>
        <p:txBody>
          <a:bodyPr wrap="square" rIns="396000" anchor="ctr">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400" u="none" strike="noStrike" kern="1200" cap="none" spc="0" normalizeH="0" baseline="0" noProof="0" dirty="0">
                <a:ln>
                  <a:noFill/>
                </a:ln>
                <a:solidFill>
                  <a:schemeClr val="bg1"/>
                </a:solidFill>
                <a:effectLst/>
                <a:uLnTx/>
                <a:uFillTx/>
                <a:latin typeface="Century Gothic" panose="020B0502020202020204" pitchFamily="34" charset="0"/>
                <a:cs typeface="Calibri" panose="020F0502020204030204" pitchFamily="34" charset="0"/>
              </a:rPr>
              <a:t>From outputs to impact: How can the value of </a:t>
            </a:r>
            <a:br>
              <a:rPr kumimoji="0" lang="en-GB" sz="1400" u="none" strike="noStrike" kern="1200" cap="none" spc="0" normalizeH="0" baseline="0" noProof="0" dirty="0">
                <a:ln>
                  <a:noFill/>
                </a:ln>
                <a:solidFill>
                  <a:schemeClr val="bg1"/>
                </a:solidFill>
                <a:effectLst/>
                <a:uLnTx/>
                <a:uFillTx/>
                <a:latin typeface="Century Gothic" panose="020B0502020202020204" pitchFamily="34" charset="0"/>
                <a:cs typeface="Calibri" panose="020F0502020204030204" pitchFamily="34" charset="0"/>
              </a:rPr>
            </a:br>
            <a:r>
              <a:rPr kumimoji="0" lang="en-GB" sz="1400" u="none" strike="noStrike" kern="1200" cap="none" spc="0" normalizeH="0" baseline="0" noProof="0" dirty="0">
                <a:ln>
                  <a:noFill/>
                </a:ln>
                <a:solidFill>
                  <a:schemeClr val="bg1"/>
                </a:solidFill>
                <a:effectLst/>
                <a:uLnTx/>
                <a:uFillTx/>
                <a:latin typeface="Century Gothic" panose="020B0502020202020204" pitchFamily="34" charset="0"/>
                <a:cs typeface="Calibri" panose="020F0502020204030204" pitchFamily="34" charset="0"/>
              </a:rPr>
              <a:t>the evidence be measured?</a:t>
            </a:r>
          </a:p>
        </p:txBody>
      </p:sp>
      <p:pic>
        <p:nvPicPr>
          <p:cNvPr id="21" name="Graphic 20" descr="Fast Forward with solid fill">
            <a:hlinkClick r:id="rId4" action="ppaction://hlinksldjump"/>
            <a:extLst>
              <a:ext uri="{FF2B5EF4-FFF2-40B4-BE49-F238E27FC236}">
                <a16:creationId xmlns:a16="http://schemas.microsoft.com/office/drawing/2014/main" id="{9569B285-9998-82CB-2B8F-B1F97525277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44486" y="2705146"/>
            <a:ext cx="457200" cy="457200"/>
          </a:xfrm>
          <a:prstGeom prst="rect">
            <a:avLst/>
          </a:prstGeom>
        </p:spPr>
      </p:pic>
      <p:pic>
        <p:nvPicPr>
          <p:cNvPr id="22" name="Graphic 21" descr="Fast Forward with solid fill">
            <a:hlinkClick r:id="rId3" action="ppaction://hlinksldjump"/>
            <a:extLst>
              <a:ext uri="{FF2B5EF4-FFF2-40B4-BE49-F238E27FC236}">
                <a16:creationId xmlns:a16="http://schemas.microsoft.com/office/drawing/2014/main" id="{129DB205-D187-34AC-0E8C-5D3C2B8DA0F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44486" y="1894465"/>
            <a:ext cx="457200" cy="457200"/>
          </a:xfrm>
          <a:prstGeom prst="rect">
            <a:avLst/>
          </a:prstGeom>
        </p:spPr>
      </p:pic>
      <p:pic>
        <p:nvPicPr>
          <p:cNvPr id="24" name="Graphic 23" descr="Fast Forward with solid fill">
            <a:hlinkClick r:id="rId5" action="ppaction://hlinksldjump"/>
            <a:extLst>
              <a:ext uri="{FF2B5EF4-FFF2-40B4-BE49-F238E27FC236}">
                <a16:creationId xmlns:a16="http://schemas.microsoft.com/office/drawing/2014/main" id="{BA932A46-2D9D-52F3-BAA6-DEDB302E0D5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44486" y="3507521"/>
            <a:ext cx="457200" cy="457200"/>
          </a:xfrm>
          <a:prstGeom prst="rect">
            <a:avLst/>
          </a:prstGeom>
        </p:spPr>
      </p:pic>
      <p:pic>
        <p:nvPicPr>
          <p:cNvPr id="25" name="Graphic 24" descr="Fast Forward with solid fill">
            <a:hlinkClick r:id="rId7" action="ppaction://hlinksldjump"/>
            <a:extLst>
              <a:ext uri="{FF2B5EF4-FFF2-40B4-BE49-F238E27FC236}">
                <a16:creationId xmlns:a16="http://schemas.microsoft.com/office/drawing/2014/main" id="{152F6866-9998-012B-27A0-A2EE630FF59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44486" y="5075109"/>
            <a:ext cx="457200" cy="457200"/>
          </a:xfrm>
          <a:prstGeom prst="rect">
            <a:avLst/>
          </a:prstGeom>
        </p:spPr>
      </p:pic>
      <p:pic>
        <p:nvPicPr>
          <p:cNvPr id="26" name="Graphic 25" descr="Fast Forward with solid fill">
            <a:hlinkClick r:id="rId6" action="ppaction://hlinksldjump"/>
            <a:extLst>
              <a:ext uri="{FF2B5EF4-FFF2-40B4-BE49-F238E27FC236}">
                <a16:creationId xmlns:a16="http://schemas.microsoft.com/office/drawing/2014/main" id="{A4760747-4E07-3644-F634-5DF9436A0A7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44486" y="4254903"/>
            <a:ext cx="457200" cy="457200"/>
          </a:xfrm>
          <a:prstGeom prst="rect">
            <a:avLst/>
          </a:prstGeom>
        </p:spPr>
      </p:pic>
    </p:spTree>
    <p:extLst>
      <p:ext uri="{BB962C8B-B14F-4D97-AF65-F5344CB8AC3E}">
        <p14:creationId xmlns:p14="http://schemas.microsoft.com/office/powerpoint/2010/main" val="2570541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B6337EB-1A4F-36CB-095D-E6C99D31FEA8}"/>
              </a:ext>
            </a:extLst>
          </p:cNvPr>
          <p:cNvGrpSpPr/>
          <p:nvPr/>
        </p:nvGrpSpPr>
        <p:grpSpPr>
          <a:xfrm>
            <a:off x="4024525" y="0"/>
            <a:ext cx="8167475" cy="6666807"/>
            <a:chOff x="4024525" y="0"/>
            <a:chExt cx="8167475" cy="6666807"/>
          </a:xfrm>
        </p:grpSpPr>
        <p:sp>
          <p:nvSpPr>
            <p:cNvPr id="2" name="Rectangle 1">
              <a:extLst>
                <a:ext uri="{FF2B5EF4-FFF2-40B4-BE49-F238E27FC236}">
                  <a16:creationId xmlns:a16="http://schemas.microsoft.com/office/drawing/2014/main" id="{EE7B58D7-BFE5-D815-0A8D-383E96388595}"/>
                </a:ext>
              </a:extLst>
            </p:cNvPr>
            <p:cNvSpPr/>
            <p:nvPr/>
          </p:nvSpPr>
          <p:spPr>
            <a:xfrm>
              <a:off x="4024525" y="0"/>
              <a:ext cx="8167475" cy="66668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Rolls of blueprints">
              <a:extLst>
                <a:ext uri="{FF2B5EF4-FFF2-40B4-BE49-F238E27FC236}">
                  <a16:creationId xmlns:a16="http://schemas.microsoft.com/office/drawing/2014/main" id="{65045F54-30D9-F63E-F11A-87FF3ADD1DED}"/>
                </a:ext>
              </a:extLst>
            </p:cNvPr>
            <p:cNvPicPr>
              <a:picLocks noChangeAspect="1"/>
            </p:cNvPicPr>
            <p:nvPr/>
          </p:nvPicPr>
          <p:blipFill rotWithShape="1">
            <a:blip r:embed="rId2">
              <a:grayscl/>
              <a:alphaModFix amt="60000"/>
              <a:extLst>
                <a:ext uri="{BEBA8EAE-BF5A-486C-A8C5-ECC9F3942E4B}">
                  <a14:imgProps xmlns:a14="http://schemas.microsoft.com/office/drawing/2010/main">
                    <a14:imgLayer r:embed="rId3">
                      <a14:imgEffect>
                        <a14:sharpenSoften amount="25000"/>
                      </a14:imgEffect>
                      <a14:imgEffect>
                        <a14:saturation sat="0"/>
                      </a14:imgEffect>
                    </a14:imgLayer>
                  </a14:imgProps>
                </a:ext>
              </a:extLst>
            </a:blip>
            <a:srcRect l="32845" r="-1"/>
            <a:stretch/>
          </p:blipFill>
          <p:spPr>
            <a:xfrm>
              <a:off x="5455920" y="0"/>
              <a:ext cx="6736079" cy="6666805"/>
            </a:xfrm>
            <a:prstGeom prst="rect">
              <a:avLst/>
            </a:prstGeom>
          </p:spPr>
        </p:pic>
        <p:sp>
          <p:nvSpPr>
            <p:cNvPr id="8" name="Rectangle 7">
              <a:extLst>
                <a:ext uri="{FF2B5EF4-FFF2-40B4-BE49-F238E27FC236}">
                  <a16:creationId xmlns:a16="http://schemas.microsoft.com/office/drawing/2014/main" id="{9FA6F538-02A5-34FB-DD28-C5F16C239E2A}"/>
                </a:ext>
              </a:extLst>
            </p:cNvPr>
            <p:cNvSpPr/>
            <p:nvPr/>
          </p:nvSpPr>
          <p:spPr bwMode="gray">
            <a:xfrm rot="5400000">
              <a:off x="5018117" y="437803"/>
              <a:ext cx="6666807" cy="5791201"/>
            </a:xfrm>
            <a:prstGeom prst="rect">
              <a:avLst/>
            </a:prstGeom>
            <a:gradFill>
              <a:gsLst>
                <a:gs pos="0">
                  <a:schemeClr val="accent1">
                    <a:lumMod val="0"/>
                    <a:lumOff val="100000"/>
                    <a:alpha val="0"/>
                  </a:schemeClr>
                </a:gs>
                <a:gs pos="85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grpSp>
      <p:sp>
        <p:nvSpPr>
          <p:cNvPr id="14" name="TextBox 13">
            <a:extLst>
              <a:ext uri="{FF2B5EF4-FFF2-40B4-BE49-F238E27FC236}">
                <a16:creationId xmlns:a16="http://schemas.microsoft.com/office/drawing/2014/main" id="{2E1CC067-0E50-430F-8E59-8B67E70F9358}"/>
              </a:ext>
            </a:extLst>
          </p:cNvPr>
          <p:cNvSpPr txBox="1"/>
          <p:nvPr/>
        </p:nvSpPr>
        <p:spPr>
          <a:xfrm>
            <a:off x="497840" y="2736502"/>
            <a:ext cx="6096000" cy="954107"/>
          </a:xfrm>
          <a:prstGeom prst="rect">
            <a:avLst/>
          </a:prstGeom>
          <a:noFill/>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srgbClr val="E7E7E7">
                    <a:lumMod val="50000"/>
                  </a:srgbClr>
                </a:solidFill>
                <a:effectLst/>
                <a:uLnTx/>
                <a:uFillTx/>
                <a:latin typeface="Century Gothic" panose="020B0502020202020204" pitchFamily="34" charset="0"/>
                <a:ea typeface="ＭＳ Ｐゴシック" charset="-128"/>
                <a:cs typeface="+mn-cs"/>
              </a:rPr>
              <a:t>Why is strategic evidence generation planning important?</a:t>
            </a:r>
            <a:endParaRPr kumimoji="0" lang="en-GB" sz="1800" u="none" strike="noStrike" kern="1200" cap="none" spc="0" normalizeH="0" baseline="0" noProof="0" dirty="0">
              <a:ln>
                <a:noFill/>
              </a:ln>
              <a:solidFill>
                <a:srgbClr val="000000"/>
              </a:solidFill>
              <a:effectLst/>
              <a:uLnTx/>
              <a:uFillTx/>
              <a:latin typeface="Century Gothic" panose="020B0502020202020204" pitchFamily="34" charset="0"/>
              <a:ea typeface="ＭＳ Ｐゴシック" charset="-128"/>
              <a:cs typeface="+mn-cs"/>
            </a:endParaRPr>
          </a:p>
        </p:txBody>
      </p:sp>
    </p:spTree>
    <p:extLst>
      <p:ext uri="{BB962C8B-B14F-4D97-AF65-F5344CB8AC3E}">
        <p14:creationId xmlns:p14="http://schemas.microsoft.com/office/powerpoint/2010/main" val="2461794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8FA8E-1E38-4C6C-862D-A9F549611101}"/>
              </a:ext>
            </a:extLst>
          </p:cNvPr>
          <p:cNvSpPr>
            <a:spLocks noGrp="1"/>
          </p:cNvSpPr>
          <p:nvPr>
            <p:ph type="title"/>
          </p:nvPr>
        </p:nvSpPr>
        <p:spPr>
          <a:xfrm>
            <a:off x="596349" y="0"/>
            <a:ext cx="9144000" cy="1399830"/>
          </a:xfrm>
        </p:spPr>
        <p:txBody>
          <a:bodyPr/>
          <a:lstStyle/>
          <a:p>
            <a:r>
              <a:rPr lang="en-GB" sz="2400" dirty="0"/>
              <a:t>Having a future-looking, strategic approach to planning ensures meaningful evidence is available at the right time</a:t>
            </a:r>
          </a:p>
        </p:txBody>
      </p:sp>
      <p:sp>
        <p:nvSpPr>
          <p:cNvPr id="3" name="Content Placeholder 2">
            <a:extLst>
              <a:ext uri="{FF2B5EF4-FFF2-40B4-BE49-F238E27FC236}">
                <a16:creationId xmlns:a16="http://schemas.microsoft.com/office/drawing/2014/main" id="{DDBD208C-9031-4A56-8F53-62C426B84404}"/>
              </a:ext>
            </a:extLst>
          </p:cNvPr>
          <p:cNvSpPr>
            <a:spLocks noGrp="1"/>
          </p:cNvSpPr>
          <p:nvPr>
            <p:ph idx="1"/>
          </p:nvPr>
        </p:nvSpPr>
        <p:spPr>
          <a:xfrm>
            <a:off x="596349" y="3023642"/>
            <a:ext cx="6705788" cy="2812507"/>
          </a:xfrm>
        </p:spPr>
        <p:txBody>
          <a:bodyPr/>
          <a:lstStyle/>
          <a:p>
            <a:pPr>
              <a:spcBef>
                <a:spcPts val="600"/>
              </a:spcBef>
              <a:spcAft>
                <a:spcPts val="800"/>
              </a:spcAft>
            </a:pPr>
            <a:r>
              <a:rPr lang="en-GB" sz="1600" dirty="0">
                <a:cs typeface="Calibri" panose="020F0502020204030204" pitchFamily="34" charset="0"/>
              </a:rPr>
              <a:t>While the focus is commonly on approval and launch, </a:t>
            </a:r>
            <a:r>
              <a:rPr lang="en-GB" sz="1600" dirty="0">
                <a:solidFill>
                  <a:schemeClr val="accent2"/>
                </a:solidFill>
                <a:cs typeface="Calibri" panose="020F0502020204030204" pitchFamily="34" charset="0"/>
              </a:rPr>
              <a:t>changes in needs are to be expected</a:t>
            </a:r>
            <a:r>
              <a:rPr lang="en-GB" sz="1600" dirty="0">
                <a:cs typeface="Calibri" panose="020F0502020204030204" pitchFamily="34" charset="0"/>
              </a:rPr>
              <a:t>, based on increasing understanding of the product, as well as competitive and environmental changes</a:t>
            </a:r>
          </a:p>
          <a:p>
            <a:pPr>
              <a:spcBef>
                <a:spcPts val="600"/>
              </a:spcBef>
              <a:spcAft>
                <a:spcPts val="0"/>
              </a:spcAft>
            </a:pPr>
            <a:r>
              <a:rPr lang="en-GB" sz="1600" dirty="0">
                <a:cs typeface="Calibri" panose="020F0502020204030204" pitchFamily="34" charset="0"/>
              </a:rPr>
              <a:t>The likely </a:t>
            </a:r>
            <a:r>
              <a:rPr lang="en-GB" sz="1600" dirty="0">
                <a:solidFill>
                  <a:schemeClr val="accent2"/>
                </a:solidFill>
                <a:cs typeface="Calibri" panose="020F0502020204030204" pitchFamily="34" charset="0"/>
              </a:rPr>
              <a:t>expectations of key decision-makers </a:t>
            </a:r>
            <a:r>
              <a:rPr lang="en-GB" sz="1600" dirty="0">
                <a:cs typeface="Calibri" panose="020F0502020204030204" pitchFamily="34" charset="0"/>
              </a:rPr>
              <a:t>for supporting evidence</a:t>
            </a:r>
            <a:r>
              <a:rPr lang="en-GB" sz="1600" dirty="0">
                <a:solidFill>
                  <a:schemeClr val="accent4">
                    <a:lumMod val="25000"/>
                  </a:schemeClr>
                </a:solidFill>
                <a:cs typeface="Calibri" panose="020F0502020204030204" pitchFamily="34" charset="0"/>
              </a:rPr>
              <a:t> </a:t>
            </a:r>
            <a:r>
              <a:rPr lang="en-GB" sz="1600" dirty="0">
                <a:solidFill>
                  <a:schemeClr val="accent2"/>
                </a:solidFill>
                <a:cs typeface="Calibri" panose="020F0502020204030204" pitchFamily="34" charset="0"/>
              </a:rPr>
              <a:t>can be anticipated</a:t>
            </a:r>
            <a:r>
              <a:rPr lang="en-GB" sz="1600" dirty="0">
                <a:cs typeface="Calibri" panose="020F0502020204030204" pitchFamily="34" charset="0"/>
              </a:rPr>
              <a:t>, based on team experience and ongoing insights capture</a:t>
            </a:r>
          </a:p>
          <a:p>
            <a:pPr>
              <a:spcBef>
                <a:spcPts val="600"/>
              </a:spcBef>
              <a:spcAft>
                <a:spcPts val="800"/>
              </a:spcAft>
            </a:pPr>
            <a:r>
              <a:rPr lang="en-GB" sz="1600" dirty="0">
                <a:cs typeface="Calibri" panose="020F0502020204030204" pitchFamily="34" charset="0"/>
              </a:rPr>
              <a:t>While many needs can be predicted,</a:t>
            </a:r>
            <a:r>
              <a:rPr lang="en-GB" sz="1600" dirty="0">
                <a:solidFill>
                  <a:schemeClr val="accent4">
                    <a:lumMod val="25000"/>
                  </a:schemeClr>
                </a:solidFill>
                <a:cs typeface="Calibri" panose="020F0502020204030204" pitchFamily="34" charset="0"/>
              </a:rPr>
              <a:t> </a:t>
            </a:r>
            <a:r>
              <a:rPr lang="en-GB" sz="1600" dirty="0">
                <a:solidFill>
                  <a:schemeClr val="accent2"/>
                </a:solidFill>
                <a:cs typeface="Calibri" panose="020F0502020204030204" pitchFamily="34" charset="0"/>
              </a:rPr>
              <a:t>plans should also be flexible and adaptable</a:t>
            </a:r>
            <a:r>
              <a:rPr lang="en-GB" sz="1600" dirty="0">
                <a:cs typeface="Calibri" panose="020F0502020204030204" pitchFamily="34" charset="0"/>
              </a:rPr>
              <a:t>, and reviewed regularly to accommodate new expectations in a timely fashion</a:t>
            </a:r>
          </a:p>
        </p:txBody>
      </p:sp>
      <p:sp>
        <p:nvSpPr>
          <p:cNvPr id="5" name="TextBox 4">
            <a:extLst>
              <a:ext uri="{FF2B5EF4-FFF2-40B4-BE49-F238E27FC236}">
                <a16:creationId xmlns:a16="http://schemas.microsoft.com/office/drawing/2014/main" id="{F4BC41CC-0DF2-6058-02E9-BC1192C3CBAA}"/>
              </a:ext>
            </a:extLst>
          </p:cNvPr>
          <p:cNvSpPr txBox="1"/>
          <p:nvPr/>
        </p:nvSpPr>
        <p:spPr>
          <a:xfrm>
            <a:off x="1413588" y="1100228"/>
            <a:ext cx="6186196" cy="369332"/>
          </a:xfrm>
          <a:prstGeom prst="rect">
            <a:avLst/>
          </a:prstGeom>
          <a:noFill/>
        </p:spPr>
        <p:txBody>
          <a:bodyPr wrap="square">
            <a:spAutoFit/>
          </a:bodyPr>
          <a:lstStyle/>
          <a:p>
            <a:endParaRPr lang="en-GB" dirty="0">
              <a:latin typeface="Century Gothic" panose="020B0502020202020204" pitchFamily="34" charset="0"/>
            </a:endParaRPr>
          </a:p>
        </p:txBody>
      </p:sp>
      <p:sp>
        <p:nvSpPr>
          <p:cNvPr id="27" name="Rectangle 26">
            <a:extLst>
              <a:ext uri="{FF2B5EF4-FFF2-40B4-BE49-F238E27FC236}">
                <a16:creationId xmlns:a16="http://schemas.microsoft.com/office/drawing/2014/main" id="{8275BF42-217B-A69A-AA60-7650D45F2416}"/>
              </a:ext>
            </a:extLst>
          </p:cNvPr>
          <p:cNvSpPr/>
          <p:nvPr/>
        </p:nvSpPr>
        <p:spPr>
          <a:xfrm>
            <a:off x="7761701" y="3500026"/>
            <a:ext cx="3331029" cy="1757775"/>
          </a:xfrm>
          <a:prstGeom prst="rect">
            <a:avLst/>
          </a:prstGeom>
          <a:solidFill>
            <a:schemeClr val="accent1"/>
          </a:solidFill>
          <a:ln w="19050">
            <a:noFill/>
          </a:ln>
          <a:effectLst/>
        </p:spPr>
        <p:style>
          <a:lnRef idx="1">
            <a:schemeClr val="accent1"/>
          </a:lnRef>
          <a:fillRef idx="3">
            <a:schemeClr val="accent1"/>
          </a:fillRef>
          <a:effectRef idx="2">
            <a:schemeClr val="accent1"/>
          </a:effectRef>
          <a:fontRef idx="minor">
            <a:schemeClr val="lt1"/>
          </a:fontRef>
        </p:style>
        <p:txBody>
          <a:bodyPr lIns="144000" rIns="144000" rtlCol="0" anchor="ctr"/>
          <a:lstStyle/>
          <a:p>
            <a:pPr algn="ctr"/>
            <a:r>
              <a:rPr lang="en-GB" sz="2000" dirty="0">
                <a:solidFill>
                  <a:schemeClr val="bg1"/>
                </a:solidFill>
                <a:latin typeface="Century Gothic" panose="020B0502020202020204" pitchFamily="34" charset="0"/>
                <a:cs typeface="Calibri" panose="020F0502020204030204" pitchFamily="34" charset="0"/>
              </a:rPr>
              <a:t>Ideally, planning should start </a:t>
            </a:r>
            <a:r>
              <a:rPr lang="en-GB" sz="2000" b="1" dirty="0">
                <a:solidFill>
                  <a:schemeClr val="bg1"/>
                </a:solidFill>
                <a:latin typeface="Century Gothic" panose="020B0502020202020204" pitchFamily="34" charset="0"/>
                <a:cs typeface="Calibri" panose="020F0502020204030204" pitchFamily="34" charset="0"/>
              </a:rPr>
              <a:t>~3 years </a:t>
            </a:r>
            <a:r>
              <a:rPr lang="en-GB" sz="2000" dirty="0">
                <a:solidFill>
                  <a:schemeClr val="bg1"/>
                </a:solidFill>
                <a:latin typeface="Century Gothic" panose="020B0502020202020204" pitchFamily="34" charset="0"/>
                <a:cs typeface="Calibri" panose="020F0502020204030204" pitchFamily="34" charset="0"/>
              </a:rPr>
              <a:t>before data are expected to be needed</a:t>
            </a:r>
          </a:p>
        </p:txBody>
      </p:sp>
      <p:sp>
        <p:nvSpPr>
          <p:cNvPr id="4" name="TextBox 3">
            <a:extLst>
              <a:ext uri="{FF2B5EF4-FFF2-40B4-BE49-F238E27FC236}">
                <a16:creationId xmlns:a16="http://schemas.microsoft.com/office/drawing/2014/main" id="{62B0E323-9530-9EB3-D9FA-3C1B149EFC79}"/>
              </a:ext>
            </a:extLst>
          </p:cNvPr>
          <p:cNvSpPr txBox="1"/>
          <p:nvPr/>
        </p:nvSpPr>
        <p:spPr>
          <a:xfrm>
            <a:off x="626101" y="1849559"/>
            <a:ext cx="11568069" cy="867515"/>
          </a:xfrm>
          <a:custGeom>
            <a:avLst/>
            <a:gdLst>
              <a:gd name="connsiteX0" fmla="*/ 0 w 12198096"/>
              <a:gd name="connsiteY0" fmla="*/ 0 h 827323"/>
              <a:gd name="connsiteX1" fmla="*/ 0 w 12198096"/>
              <a:gd name="connsiteY1" fmla="*/ 0 h 827323"/>
              <a:gd name="connsiteX2" fmla="*/ 12198096 w 12198096"/>
              <a:gd name="connsiteY2" fmla="*/ 0 h 827323"/>
              <a:gd name="connsiteX3" fmla="*/ 12198096 w 12198096"/>
              <a:gd name="connsiteY3" fmla="*/ 0 h 827323"/>
              <a:gd name="connsiteX4" fmla="*/ 12198096 w 12198096"/>
              <a:gd name="connsiteY4" fmla="*/ 827323 h 827323"/>
              <a:gd name="connsiteX5" fmla="*/ 12198096 w 12198096"/>
              <a:gd name="connsiteY5" fmla="*/ 827323 h 827323"/>
              <a:gd name="connsiteX6" fmla="*/ 0 w 12198096"/>
              <a:gd name="connsiteY6" fmla="*/ 827323 h 827323"/>
              <a:gd name="connsiteX7" fmla="*/ 0 w 12198096"/>
              <a:gd name="connsiteY7" fmla="*/ 827323 h 827323"/>
              <a:gd name="connsiteX8" fmla="*/ 0 w 12198096"/>
              <a:gd name="connsiteY8" fmla="*/ 0 h 827323"/>
              <a:gd name="connsiteX0" fmla="*/ 581025 w 12198096"/>
              <a:gd name="connsiteY0" fmla="*/ 0 h 827323"/>
              <a:gd name="connsiteX1" fmla="*/ 0 w 12198096"/>
              <a:gd name="connsiteY1" fmla="*/ 0 h 827323"/>
              <a:gd name="connsiteX2" fmla="*/ 12198096 w 12198096"/>
              <a:gd name="connsiteY2" fmla="*/ 0 h 827323"/>
              <a:gd name="connsiteX3" fmla="*/ 12198096 w 12198096"/>
              <a:gd name="connsiteY3" fmla="*/ 0 h 827323"/>
              <a:gd name="connsiteX4" fmla="*/ 12198096 w 12198096"/>
              <a:gd name="connsiteY4" fmla="*/ 827323 h 827323"/>
              <a:gd name="connsiteX5" fmla="*/ 12198096 w 12198096"/>
              <a:gd name="connsiteY5" fmla="*/ 827323 h 827323"/>
              <a:gd name="connsiteX6" fmla="*/ 0 w 12198096"/>
              <a:gd name="connsiteY6" fmla="*/ 827323 h 827323"/>
              <a:gd name="connsiteX7" fmla="*/ 0 w 12198096"/>
              <a:gd name="connsiteY7" fmla="*/ 827323 h 827323"/>
              <a:gd name="connsiteX8" fmla="*/ 581025 w 12198096"/>
              <a:gd name="connsiteY8" fmla="*/ 0 h 82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8096" h="827323">
                <a:moveTo>
                  <a:pt x="581025" y="0"/>
                </a:moveTo>
                <a:lnTo>
                  <a:pt x="0" y="0"/>
                </a:lnTo>
                <a:lnTo>
                  <a:pt x="12198096" y="0"/>
                </a:lnTo>
                <a:lnTo>
                  <a:pt x="12198096" y="0"/>
                </a:lnTo>
                <a:lnTo>
                  <a:pt x="12198096" y="827323"/>
                </a:lnTo>
                <a:lnTo>
                  <a:pt x="12198096" y="827323"/>
                </a:lnTo>
                <a:lnTo>
                  <a:pt x="0" y="827323"/>
                </a:lnTo>
                <a:lnTo>
                  <a:pt x="0" y="827323"/>
                </a:lnTo>
                <a:lnTo>
                  <a:pt x="581025" y="0"/>
                </a:lnTo>
                <a:close/>
              </a:path>
            </a:pathLst>
          </a:custGeom>
          <a:solidFill>
            <a:schemeClr val="accent2"/>
          </a:solidFill>
          <a:ln>
            <a:noFill/>
          </a:ln>
        </p:spPr>
        <p:style>
          <a:lnRef idx="2">
            <a:schemeClr val="accent1"/>
          </a:lnRef>
          <a:fillRef idx="1">
            <a:schemeClr val="lt1"/>
          </a:fillRef>
          <a:effectRef idx="0">
            <a:schemeClr val="accent1"/>
          </a:effectRef>
          <a:fontRef idx="minor">
            <a:schemeClr val="dk1"/>
          </a:fontRef>
        </p:style>
        <p:txBody>
          <a:bodyPr wrap="square" lIns="1080000" tIns="91440" rIns="91440" bIns="91440" rtlCol="0" anchor="ctr" anchorCtr="0">
            <a:noAutofit/>
          </a:bodyPr>
          <a:lstStyle/>
          <a:p>
            <a:pPr defTabSz="457200">
              <a:defRPr/>
            </a:pPr>
            <a:r>
              <a:rPr lang="en-US" sz="1600" kern="600" spc="30" dirty="0">
                <a:solidFill>
                  <a:srgbClr val="000000"/>
                </a:solidFill>
                <a:latin typeface="Century Gothic" panose="020B0502020202020204" pitchFamily="34" charset="0"/>
              </a:rPr>
              <a:t>Generating relevant and compelling evidence can be a lengthy and costly process, so it is essential that requirements are identified as early as possible and prioritized based on need and impact</a:t>
            </a:r>
          </a:p>
        </p:txBody>
      </p:sp>
    </p:spTree>
    <p:extLst>
      <p:ext uri="{BB962C8B-B14F-4D97-AF65-F5344CB8AC3E}">
        <p14:creationId xmlns:p14="http://schemas.microsoft.com/office/powerpoint/2010/main" val="4140966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B2DD6-3A7F-0903-7359-E2F7CF940A84}"/>
              </a:ext>
            </a:extLst>
          </p:cNvPr>
          <p:cNvSpPr>
            <a:spLocks noGrp="1"/>
          </p:cNvSpPr>
          <p:nvPr>
            <p:ph type="title"/>
          </p:nvPr>
        </p:nvSpPr>
        <p:spPr>
          <a:xfrm>
            <a:off x="596348" y="0"/>
            <a:ext cx="9899453" cy="1399830"/>
          </a:xfrm>
        </p:spPr>
        <p:txBody>
          <a:bodyPr/>
          <a:lstStyle/>
          <a:p>
            <a:r>
              <a:rPr lang="en-GB" sz="2400" dirty="0"/>
              <a:t>Evidence planning should consider the entire product journey, and reflect evolving stakeholder needs throughout its lifecycle</a:t>
            </a:r>
          </a:p>
        </p:txBody>
      </p:sp>
      <p:grpSp>
        <p:nvGrpSpPr>
          <p:cNvPr id="4" name="Group 3">
            <a:extLst>
              <a:ext uri="{FF2B5EF4-FFF2-40B4-BE49-F238E27FC236}">
                <a16:creationId xmlns:a16="http://schemas.microsoft.com/office/drawing/2014/main" id="{E665A73D-6772-54F2-C03D-6FC6E13C0413}"/>
              </a:ext>
            </a:extLst>
          </p:cNvPr>
          <p:cNvGrpSpPr/>
          <p:nvPr/>
        </p:nvGrpSpPr>
        <p:grpSpPr>
          <a:xfrm>
            <a:off x="690552" y="1655377"/>
            <a:ext cx="10719853" cy="4327728"/>
            <a:chOff x="1805371" y="1844111"/>
            <a:chExt cx="9011665" cy="4001907"/>
          </a:xfrm>
        </p:grpSpPr>
        <p:pic>
          <p:nvPicPr>
            <p:cNvPr id="5" name="Graphic 4">
              <a:extLst>
                <a:ext uri="{FF2B5EF4-FFF2-40B4-BE49-F238E27FC236}">
                  <a16:creationId xmlns:a16="http://schemas.microsoft.com/office/drawing/2014/main" id="{621885F0-8988-53D3-3143-39B9B09B7EC4}"/>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6061" t="29423" r="7698" b="9517"/>
            <a:stretch/>
          </p:blipFill>
          <p:spPr>
            <a:xfrm>
              <a:off x="2218246" y="2869610"/>
              <a:ext cx="7658763" cy="2602830"/>
            </a:xfrm>
            <a:prstGeom prst="rect">
              <a:avLst/>
            </a:prstGeom>
          </p:spPr>
        </p:pic>
        <p:sp>
          <p:nvSpPr>
            <p:cNvPr id="6" name="TextBox 5">
              <a:extLst>
                <a:ext uri="{FF2B5EF4-FFF2-40B4-BE49-F238E27FC236}">
                  <a16:creationId xmlns:a16="http://schemas.microsoft.com/office/drawing/2014/main" id="{78D6EC28-3D5F-31D2-65E8-8C9163170D6B}"/>
                </a:ext>
              </a:extLst>
            </p:cNvPr>
            <p:cNvSpPr txBox="1"/>
            <p:nvPr/>
          </p:nvSpPr>
          <p:spPr>
            <a:xfrm>
              <a:off x="3506905" y="5469239"/>
              <a:ext cx="1095885" cy="291186"/>
            </a:xfrm>
            <a:prstGeom prst="rect">
              <a:avLst/>
            </a:prstGeom>
            <a:noFill/>
          </p:spPr>
          <p:txBody>
            <a:bodyPr wrap="square" rtlCol="0">
              <a:spAutoFit/>
            </a:bodyPr>
            <a:lstStyle/>
            <a:p>
              <a:pPr algn="ctr"/>
              <a:r>
                <a:rPr lang="en-GB" sz="1600" b="1" dirty="0">
                  <a:solidFill>
                    <a:schemeClr val="accent6"/>
                  </a:solidFill>
                  <a:latin typeface="Century Gothic" panose="020B0502020202020204" pitchFamily="34" charset="0"/>
                </a:rPr>
                <a:t>Launch</a:t>
              </a:r>
            </a:p>
          </p:txBody>
        </p:sp>
        <p:sp>
          <p:nvSpPr>
            <p:cNvPr id="7" name="TextBox 6">
              <a:extLst>
                <a:ext uri="{FF2B5EF4-FFF2-40B4-BE49-F238E27FC236}">
                  <a16:creationId xmlns:a16="http://schemas.microsoft.com/office/drawing/2014/main" id="{EC96AAE5-A465-643F-B129-20262D0DAD05}"/>
                </a:ext>
              </a:extLst>
            </p:cNvPr>
            <p:cNvSpPr txBox="1"/>
            <p:nvPr/>
          </p:nvSpPr>
          <p:spPr>
            <a:xfrm rot="16200000">
              <a:off x="269310" y="3685948"/>
              <a:ext cx="3330855" cy="258733"/>
            </a:xfrm>
            <a:prstGeom prst="rect">
              <a:avLst/>
            </a:prstGeom>
            <a:noFill/>
          </p:spPr>
          <p:txBody>
            <a:bodyPr wrap="square" rtlCol="0">
              <a:spAutoFit/>
            </a:bodyPr>
            <a:lstStyle/>
            <a:p>
              <a:pPr algn="ctr"/>
              <a:r>
                <a:rPr lang="en-GB" sz="1400" dirty="0">
                  <a:solidFill>
                    <a:schemeClr val="bg1">
                      <a:lumMod val="50000"/>
                    </a:schemeClr>
                  </a:solidFill>
                  <a:latin typeface="Century Gothic" panose="020B0502020202020204" pitchFamily="34" charset="0"/>
                </a:rPr>
                <a:t>Evidence required</a:t>
              </a:r>
            </a:p>
          </p:txBody>
        </p:sp>
        <p:sp>
          <p:nvSpPr>
            <p:cNvPr id="8" name="TextBox 7">
              <a:extLst>
                <a:ext uri="{FF2B5EF4-FFF2-40B4-BE49-F238E27FC236}">
                  <a16:creationId xmlns:a16="http://schemas.microsoft.com/office/drawing/2014/main" id="{DD2A2077-C2F6-304C-7EE7-492C322CFB18}"/>
                </a:ext>
              </a:extLst>
            </p:cNvPr>
            <p:cNvSpPr txBox="1"/>
            <p:nvPr/>
          </p:nvSpPr>
          <p:spPr>
            <a:xfrm>
              <a:off x="5018453" y="5488653"/>
              <a:ext cx="1314090" cy="357365"/>
            </a:xfrm>
            <a:prstGeom prst="rect">
              <a:avLst/>
            </a:prstGeom>
            <a:noFill/>
          </p:spPr>
          <p:txBody>
            <a:bodyPr wrap="square" rtlCol="0">
              <a:spAutoFit/>
            </a:bodyPr>
            <a:lstStyle/>
            <a:p>
              <a:pPr algn="ctr"/>
              <a:r>
                <a:rPr lang="en-GB" sz="1000" dirty="0">
                  <a:solidFill>
                    <a:schemeClr val="bg1">
                      <a:lumMod val="50000"/>
                    </a:schemeClr>
                  </a:solidFill>
                  <a:latin typeface="Century Gothic" panose="020B0502020202020204" pitchFamily="34" charset="0"/>
                </a:rPr>
                <a:t>Conditional pricing review</a:t>
              </a:r>
            </a:p>
          </p:txBody>
        </p:sp>
        <p:sp>
          <p:nvSpPr>
            <p:cNvPr id="9" name="TextBox 8">
              <a:extLst>
                <a:ext uri="{FF2B5EF4-FFF2-40B4-BE49-F238E27FC236}">
                  <a16:creationId xmlns:a16="http://schemas.microsoft.com/office/drawing/2014/main" id="{18B988BF-2C72-DF1A-438D-AF67C207C4B1}"/>
                </a:ext>
              </a:extLst>
            </p:cNvPr>
            <p:cNvSpPr txBox="1"/>
            <p:nvPr/>
          </p:nvSpPr>
          <p:spPr>
            <a:xfrm>
              <a:off x="5994639" y="5488653"/>
              <a:ext cx="1314090" cy="357365"/>
            </a:xfrm>
            <a:prstGeom prst="rect">
              <a:avLst/>
            </a:prstGeom>
            <a:noFill/>
          </p:spPr>
          <p:txBody>
            <a:bodyPr wrap="square" rtlCol="0">
              <a:spAutoFit/>
            </a:bodyPr>
            <a:lstStyle/>
            <a:p>
              <a:pPr algn="ctr"/>
              <a:r>
                <a:rPr lang="en-GB" sz="1000" dirty="0">
                  <a:solidFill>
                    <a:schemeClr val="bg1">
                      <a:lumMod val="50000"/>
                    </a:schemeClr>
                  </a:solidFill>
                  <a:latin typeface="Century Gothic" panose="020B0502020202020204" pitchFamily="34" charset="0"/>
                </a:rPr>
                <a:t>New </a:t>
              </a:r>
              <a:br>
                <a:rPr lang="en-GB" sz="1000" dirty="0">
                  <a:solidFill>
                    <a:schemeClr val="bg1">
                      <a:lumMod val="50000"/>
                    </a:schemeClr>
                  </a:solidFill>
                  <a:latin typeface="Century Gothic" panose="020B0502020202020204" pitchFamily="34" charset="0"/>
                </a:rPr>
              </a:br>
              <a:r>
                <a:rPr lang="en-GB" sz="1000" dirty="0">
                  <a:solidFill>
                    <a:schemeClr val="bg1">
                      <a:lumMod val="50000"/>
                    </a:schemeClr>
                  </a:solidFill>
                  <a:latin typeface="Century Gothic" panose="020B0502020202020204" pitchFamily="34" charset="0"/>
                </a:rPr>
                <a:t>competition</a:t>
              </a:r>
            </a:p>
          </p:txBody>
        </p:sp>
        <p:sp>
          <p:nvSpPr>
            <p:cNvPr id="10" name="TextBox 9">
              <a:extLst>
                <a:ext uri="{FF2B5EF4-FFF2-40B4-BE49-F238E27FC236}">
                  <a16:creationId xmlns:a16="http://schemas.microsoft.com/office/drawing/2014/main" id="{7B3981D4-631A-9EE3-560D-BE090771A3D1}"/>
                </a:ext>
              </a:extLst>
            </p:cNvPr>
            <p:cNvSpPr txBox="1"/>
            <p:nvPr/>
          </p:nvSpPr>
          <p:spPr>
            <a:xfrm>
              <a:off x="7377217" y="5488653"/>
              <a:ext cx="1314090" cy="357365"/>
            </a:xfrm>
            <a:prstGeom prst="rect">
              <a:avLst/>
            </a:prstGeom>
            <a:noFill/>
          </p:spPr>
          <p:txBody>
            <a:bodyPr wrap="square" rtlCol="0">
              <a:spAutoFit/>
            </a:bodyPr>
            <a:lstStyle/>
            <a:p>
              <a:pPr algn="ctr"/>
              <a:r>
                <a:rPr lang="en-GB" sz="1000" dirty="0">
                  <a:solidFill>
                    <a:schemeClr val="bg1">
                      <a:lumMod val="50000"/>
                    </a:schemeClr>
                  </a:solidFill>
                  <a:latin typeface="Century Gothic" panose="020B0502020202020204" pitchFamily="34" charset="0"/>
                </a:rPr>
                <a:t>New formulation/ indication</a:t>
              </a:r>
            </a:p>
          </p:txBody>
        </p:sp>
        <p:sp>
          <p:nvSpPr>
            <p:cNvPr id="11" name="TextBox 10">
              <a:extLst>
                <a:ext uri="{FF2B5EF4-FFF2-40B4-BE49-F238E27FC236}">
                  <a16:creationId xmlns:a16="http://schemas.microsoft.com/office/drawing/2014/main" id="{60F62942-01C4-BCFE-A0D4-9B794200A57F}"/>
                </a:ext>
              </a:extLst>
            </p:cNvPr>
            <p:cNvSpPr txBox="1"/>
            <p:nvPr/>
          </p:nvSpPr>
          <p:spPr>
            <a:xfrm>
              <a:off x="8279736" y="5488653"/>
              <a:ext cx="1314090" cy="357365"/>
            </a:xfrm>
            <a:prstGeom prst="rect">
              <a:avLst/>
            </a:prstGeom>
            <a:noFill/>
          </p:spPr>
          <p:txBody>
            <a:bodyPr wrap="square" rtlCol="0">
              <a:spAutoFit/>
            </a:bodyPr>
            <a:lstStyle/>
            <a:p>
              <a:pPr algn="ctr"/>
              <a:r>
                <a:rPr lang="en-GB" sz="1000" dirty="0">
                  <a:solidFill>
                    <a:schemeClr val="bg1">
                      <a:lumMod val="50000"/>
                    </a:schemeClr>
                  </a:solidFill>
                  <a:latin typeface="Century Gothic" panose="020B0502020202020204" pitchFamily="34" charset="0"/>
                </a:rPr>
                <a:t>Competitor </a:t>
              </a:r>
              <a:br>
                <a:rPr lang="en-GB" sz="1000" dirty="0">
                  <a:solidFill>
                    <a:schemeClr val="bg1">
                      <a:lumMod val="50000"/>
                    </a:schemeClr>
                  </a:solidFill>
                  <a:latin typeface="Century Gothic" panose="020B0502020202020204" pitchFamily="34" charset="0"/>
                </a:rPr>
              </a:br>
              <a:r>
                <a:rPr lang="en-GB" sz="1000" dirty="0">
                  <a:solidFill>
                    <a:schemeClr val="bg1">
                      <a:lumMod val="50000"/>
                    </a:schemeClr>
                  </a:solidFill>
                  <a:latin typeface="Century Gothic" panose="020B0502020202020204" pitchFamily="34" charset="0"/>
                </a:rPr>
                <a:t>goes generic</a:t>
              </a:r>
            </a:p>
          </p:txBody>
        </p:sp>
        <p:sp>
          <p:nvSpPr>
            <p:cNvPr id="12" name="Freeform 14">
              <a:extLst>
                <a:ext uri="{FF2B5EF4-FFF2-40B4-BE49-F238E27FC236}">
                  <a16:creationId xmlns:a16="http://schemas.microsoft.com/office/drawing/2014/main" id="{7107885C-5120-8811-DE38-8FCBF89333CD}"/>
                </a:ext>
              </a:extLst>
            </p:cNvPr>
            <p:cNvSpPr/>
            <p:nvPr/>
          </p:nvSpPr>
          <p:spPr>
            <a:xfrm>
              <a:off x="2135927" y="2184788"/>
              <a:ext cx="7796830" cy="3287652"/>
            </a:xfrm>
            <a:custGeom>
              <a:avLst/>
              <a:gdLst>
                <a:gd name="connsiteX0" fmla="*/ 0 w 7796830"/>
                <a:gd name="connsiteY0" fmla="*/ 0 h 3287652"/>
                <a:gd name="connsiteX1" fmla="*/ 0 w 7796830"/>
                <a:gd name="connsiteY1" fmla="*/ 3287652 h 3287652"/>
                <a:gd name="connsiteX2" fmla="*/ 7796830 w 7796830"/>
                <a:gd name="connsiteY2" fmla="*/ 3287652 h 3287652"/>
              </a:gdLst>
              <a:ahLst/>
              <a:cxnLst>
                <a:cxn ang="0">
                  <a:pos x="connsiteX0" y="connsiteY0"/>
                </a:cxn>
                <a:cxn ang="0">
                  <a:pos x="connsiteX1" y="connsiteY1"/>
                </a:cxn>
                <a:cxn ang="0">
                  <a:pos x="connsiteX2" y="connsiteY2"/>
                </a:cxn>
              </a:cxnLst>
              <a:rect l="l" t="t" r="r" b="b"/>
              <a:pathLst>
                <a:path w="7796830" h="3287652">
                  <a:moveTo>
                    <a:pt x="0" y="0"/>
                  </a:moveTo>
                  <a:lnTo>
                    <a:pt x="0" y="3287652"/>
                  </a:lnTo>
                  <a:lnTo>
                    <a:pt x="7796830" y="3287652"/>
                  </a:lnTo>
                </a:path>
              </a:pathLst>
            </a:custGeom>
            <a:noFill/>
            <a:ln w="12700">
              <a:solidFill>
                <a:schemeClr val="accent4">
                  <a:lumMod val="50000"/>
                </a:schemeClr>
              </a:solidFill>
              <a:headEnd type="arrow"/>
              <a:tailEnd type="arrow"/>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bg1">
                    <a:lumMod val="50000"/>
                  </a:schemeClr>
                </a:solidFill>
              </a:endParaRPr>
            </a:p>
          </p:txBody>
        </p:sp>
        <p:sp>
          <p:nvSpPr>
            <p:cNvPr id="13" name="Pentagon 8">
              <a:extLst>
                <a:ext uri="{FF2B5EF4-FFF2-40B4-BE49-F238E27FC236}">
                  <a16:creationId xmlns:a16="http://schemas.microsoft.com/office/drawing/2014/main" id="{52CBDF20-2210-6391-BC79-12C2DE41DEE7}"/>
                </a:ext>
              </a:extLst>
            </p:cNvPr>
            <p:cNvSpPr/>
            <p:nvPr/>
          </p:nvSpPr>
          <p:spPr>
            <a:xfrm>
              <a:off x="7893184" y="1844111"/>
              <a:ext cx="2200117" cy="309632"/>
            </a:xfrm>
            <a:prstGeom prst="homePlate">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dirty="0">
                  <a:solidFill>
                    <a:schemeClr val="bg1"/>
                  </a:solidFill>
                </a:rPr>
                <a:t>Mature phase</a:t>
              </a:r>
            </a:p>
          </p:txBody>
        </p:sp>
        <p:sp>
          <p:nvSpPr>
            <p:cNvPr id="14" name="Pentagon 7">
              <a:extLst>
                <a:ext uri="{FF2B5EF4-FFF2-40B4-BE49-F238E27FC236}">
                  <a16:creationId xmlns:a16="http://schemas.microsoft.com/office/drawing/2014/main" id="{CB283FC7-F16A-A8EA-C1E4-B06361AF65E1}"/>
                </a:ext>
              </a:extLst>
            </p:cNvPr>
            <p:cNvSpPr/>
            <p:nvPr/>
          </p:nvSpPr>
          <p:spPr>
            <a:xfrm>
              <a:off x="4075041" y="1844111"/>
              <a:ext cx="4014956" cy="309632"/>
            </a:xfrm>
            <a:prstGeom prst="homePlate">
              <a:avLst/>
            </a:prstGeom>
            <a:solidFill>
              <a:schemeClr val="accent2"/>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dirty="0">
                  <a:solidFill>
                    <a:schemeClr val="bg1"/>
                  </a:solidFill>
                </a:rPr>
                <a:t>Growth phase</a:t>
              </a:r>
            </a:p>
          </p:txBody>
        </p:sp>
        <p:sp>
          <p:nvSpPr>
            <p:cNvPr id="15" name="Pentagon 2">
              <a:extLst>
                <a:ext uri="{FF2B5EF4-FFF2-40B4-BE49-F238E27FC236}">
                  <a16:creationId xmlns:a16="http://schemas.microsoft.com/office/drawing/2014/main" id="{C9700EBC-E01C-D24D-AB9B-C45E052D3160}"/>
                </a:ext>
              </a:extLst>
            </p:cNvPr>
            <p:cNvSpPr/>
            <p:nvPr/>
          </p:nvSpPr>
          <p:spPr>
            <a:xfrm>
              <a:off x="2169459" y="1844111"/>
              <a:ext cx="2103717" cy="309632"/>
            </a:xfrm>
            <a:prstGeom prst="homePlate">
              <a:avLst/>
            </a:prstGeom>
            <a:solidFill>
              <a:schemeClr val="accent6"/>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dirty="0">
                  <a:solidFill>
                    <a:schemeClr val="bg1"/>
                  </a:solidFill>
                </a:rPr>
                <a:t>Development</a:t>
              </a:r>
            </a:p>
          </p:txBody>
        </p:sp>
        <p:sp>
          <p:nvSpPr>
            <p:cNvPr id="16" name="TextBox 15">
              <a:extLst>
                <a:ext uri="{FF2B5EF4-FFF2-40B4-BE49-F238E27FC236}">
                  <a16:creationId xmlns:a16="http://schemas.microsoft.com/office/drawing/2014/main" id="{CBD7DA4C-148B-471D-DBFA-308FFF65EE5C}"/>
                </a:ext>
              </a:extLst>
            </p:cNvPr>
            <p:cNvSpPr txBox="1"/>
            <p:nvPr/>
          </p:nvSpPr>
          <p:spPr>
            <a:xfrm>
              <a:off x="2864528" y="2568292"/>
              <a:ext cx="471425" cy="132357"/>
            </a:xfrm>
            <a:prstGeom prst="rect">
              <a:avLst/>
            </a:prstGeom>
            <a:noFill/>
          </p:spPr>
          <p:txBody>
            <a:bodyPr wrap="square" lIns="0" tIns="0" rIns="0" bIns="0" rtlCol="0">
              <a:spAutoFit/>
            </a:bodyPr>
            <a:lstStyle/>
            <a:p>
              <a:r>
                <a:rPr lang="en-GB" sz="1000" b="1" dirty="0">
                  <a:solidFill>
                    <a:schemeClr val="bg1">
                      <a:lumMod val="50000"/>
                    </a:schemeClr>
                  </a:solidFill>
                  <a:latin typeface="Century Gothic" panose="020B0502020202020204" pitchFamily="34" charset="0"/>
                </a:rPr>
                <a:t>PROs</a:t>
              </a:r>
            </a:p>
          </p:txBody>
        </p:sp>
        <p:sp>
          <p:nvSpPr>
            <p:cNvPr id="17" name="TextBox 16">
              <a:extLst>
                <a:ext uri="{FF2B5EF4-FFF2-40B4-BE49-F238E27FC236}">
                  <a16:creationId xmlns:a16="http://schemas.microsoft.com/office/drawing/2014/main" id="{C1E76EE2-8DF9-56D3-1FD5-C031E1680FD9}"/>
                </a:ext>
              </a:extLst>
            </p:cNvPr>
            <p:cNvSpPr txBox="1"/>
            <p:nvPr/>
          </p:nvSpPr>
          <p:spPr>
            <a:xfrm>
              <a:off x="3442657" y="2580656"/>
              <a:ext cx="555828" cy="264716"/>
            </a:xfrm>
            <a:prstGeom prst="rect">
              <a:avLst/>
            </a:prstGeom>
            <a:noFill/>
          </p:spPr>
          <p:txBody>
            <a:bodyPr wrap="square" lIns="0" tIns="0" rIns="0" bIns="0" rtlCol="0">
              <a:spAutoFit/>
            </a:bodyPr>
            <a:lstStyle/>
            <a:p>
              <a:r>
                <a:rPr lang="en-GB" sz="1000" b="1" dirty="0">
                  <a:solidFill>
                    <a:schemeClr val="bg1">
                      <a:lumMod val="50000"/>
                    </a:schemeClr>
                  </a:solidFill>
                  <a:latin typeface="Century Gothic" panose="020B0502020202020204" pitchFamily="34" charset="0"/>
                </a:rPr>
                <a:t>Budget impact</a:t>
              </a:r>
            </a:p>
          </p:txBody>
        </p:sp>
        <p:sp>
          <p:nvSpPr>
            <p:cNvPr id="18" name="TextBox 17">
              <a:extLst>
                <a:ext uri="{FF2B5EF4-FFF2-40B4-BE49-F238E27FC236}">
                  <a16:creationId xmlns:a16="http://schemas.microsoft.com/office/drawing/2014/main" id="{9BAE8CFC-9867-134F-3244-0A9B083BDC96}"/>
                </a:ext>
              </a:extLst>
            </p:cNvPr>
            <p:cNvSpPr txBox="1"/>
            <p:nvPr/>
          </p:nvSpPr>
          <p:spPr>
            <a:xfrm>
              <a:off x="2360743" y="3017701"/>
              <a:ext cx="975210" cy="264716"/>
            </a:xfrm>
            <a:prstGeom prst="rect">
              <a:avLst/>
            </a:prstGeom>
            <a:noFill/>
          </p:spPr>
          <p:txBody>
            <a:bodyPr wrap="square" lIns="0" tIns="0" rIns="0" bIns="0" rtlCol="0">
              <a:spAutoFit/>
            </a:bodyPr>
            <a:lstStyle/>
            <a:p>
              <a:r>
                <a:rPr lang="en-GB" sz="1000" b="1" dirty="0">
                  <a:solidFill>
                    <a:schemeClr val="bg1">
                      <a:lumMod val="50000"/>
                    </a:schemeClr>
                  </a:solidFill>
                  <a:latin typeface="Century Gothic" panose="020B0502020202020204" pitchFamily="34" charset="0"/>
                </a:rPr>
                <a:t>Unmet need/ disease burden</a:t>
              </a:r>
            </a:p>
          </p:txBody>
        </p:sp>
        <p:sp>
          <p:nvSpPr>
            <p:cNvPr id="19" name="TextBox 18">
              <a:extLst>
                <a:ext uri="{FF2B5EF4-FFF2-40B4-BE49-F238E27FC236}">
                  <a16:creationId xmlns:a16="http://schemas.microsoft.com/office/drawing/2014/main" id="{692F4A60-B33F-CAA1-29B4-30577E41D728}"/>
                </a:ext>
              </a:extLst>
            </p:cNvPr>
            <p:cNvSpPr txBox="1"/>
            <p:nvPr/>
          </p:nvSpPr>
          <p:spPr>
            <a:xfrm>
              <a:off x="2250464" y="3624238"/>
              <a:ext cx="864930" cy="264716"/>
            </a:xfrm>
            <a:prstGeom prst="rect">
              <a:avLst/>
            </a:prstGeom>
            <a:noFill/>
          </p:spPr>
          <p:txBody>
            <a:bodyPr wrap="square" lIns="0" tIns="0" rIns="0" bIns="0" rtlCol="0">
              <a:spAutoFit/>
            </a:bodyPr>
            <a:lstStyle/>
            <a:p>
              <a:r>
                <a:rPr lang="en-GB" sz="1000" b="1" dirty="0">
                  <a:solidFill>
                    <a:schemeClr val="bg1">
                      <a:lumMod val="50000"/>
                    </a:schemeClr>
                  </a:solidFill>
                  <a:latin typeface="Century Gothic" panose="020B0502020202020204" pitchFamily="34" charset="0"/>
                </a:rPr>
                <a:t>Patient recruitment</a:t>
              </a:r>
            </a:p>
          </p:txBody>
        </p:sp>
        <p:sp>
          <p:nvSpPr>
            <p:cNvPr id="20" name="TextBox 19">
              <a:extLst>
                <a:ext uri="{FF2B5EF4-FFF2-40B4-BE49-F238E27FC236}">
                  <a16:creationId xmlns:a16="http://schemas.microsoft.com/office/drawing/2014/main" id="{EDAA9B18-721D-7444-7026-0FDE8C00D47C}"/>
                </a:ext>
              </a:extLst>
            </p:cNvPr>
            <p:cNvSpPr txBox="1"/>
            <p:nvPr/>
          </p:nvSpPr>
          <p:spPr>
            <a:xfrm>
              <a:off x="2204016" y="4253778"/>
              <a:ext cx="752463" cy="397073"/>
            </a:xfrm>
            <a:prstGeom prst="rect">
              <a:avLst/>
            </a:prstGeom>
            <a:noFill/>
          </p:spPr>
          <p:txBody>
            <a:bodyPr wrap="square" lIns="0" tIns="0" rIns="0" bIns="0" rtlCol="0">
              <a:spAutoFit/>
            </a:bodyPr>
            <a:lstStyle/>
            <a:p>
              <a:r>
                <a:rPr lang="en-GB" sz="1000" b="1" dirty="0">
                  <a:solidFill>
                    <a:schemeClr val="bg1">
                      <a:lumMod val="50000"/>
                    </a:schemeClr>
                  </a:solidFill>
                  <a:latin typeface="Century Gothic" panose="020B0502020202020204" pitchFamily="34" charset="0"/>
                </a:rPr>
                <a:t>Understand standard of care</a:t>
              </a:r>
            </a:p>
          </p:txBody>
        </p:sp>
        <p:sp>
          <p:nvSpPr>
            <p:cNvPr id="21" name="TextBox 20">
              <a:extLst>
                <a:ext uri="{FF2B5EF4-FFF2-40B4-BE49-F238E27FC236}">
                  <a16:creationId xmlns:a16="http://schemas.microsoft.com/office/drawing/2014/main" id="{56ED6512-B837-54AF-ED08-9ADC396BBB3B}"/>
                </a:ext>
              </a:extLst>
            </p:cNvPr>
            <p:cNvSpPr txBox="1"/>
            <p:nvPr/>
          </p:nvSpPr>
          <p:spPr>
            <a:xfrm>
              <a:off x="3485718" y="5010809"/>
              <a:ext cx="622819" cy="132357"/>
            </a:xfrm>
            <a:prstGeom prst="rect">
              <a:avLst/>
            </a:prstGeom>
            <a:noFill/>
          </p:spPr>
          <p:txBody>
            <a:bodyPr wrap="square" lIns="0" tIns="0" rIns="0" bIns="0" rtlCol="0">
              <a:spAutoFit/>
            </a:bodyPr>
            <a:lstStyle/>
            <a:p>
              <a:r>
                <a:rPr lang="en-GB" sz="1000" b="1" dirty="0">
                  <a:solidFill>
                    <a:schemeClr val="bg1">
                      <a:lumMod val="50000"/>
                    </a:schemeClr>
                  </a:solidFill>
                  <a:latin typeface="Century Gothic" panose="020B0502020202020204" pitchFamily="34" charset="0"/>
                </a:rPr>
                <a:t>Trial design</a:t>
              </a:r>
            </a:p>
          </p:txBody>
        </p:sp>
        <p:cxnSp>
          <p:nvCxnSpPr>
            <p:cNvPr id="22" name="Straight Connector 21">
              <a:extLst>
                <a:ext uri="{FF2B5EF4-FFF2-40B4-BE49-F238E27FC236}">
                  <a16:creationId xmlns:a16="http://schemas.microsoft.com/office/drawing/2014/main" id="{529A2E5A-48EC-F571-660C-9A65F46588A2}"/>
                </a:ext>
              </a:extLst>
            </p:cNvPr>
            <p:cNvCxnSpPr/>
            <p:nvPr/>
          </p:nvCxnSpPr>
          <p:spPr>
            <a:xfrm>
              <a:off x="4063462" y="2430742"/>
              <a:ext cx="0" cy="3041698"/>
            </a:xfrm>
            <a:prstGeom prst="line">
              <a:avLst/>
            </a:prstGeom>
            <a:ln w="6350">
              <a:solidFill>
                <a:schemeClr val="tx1">
                  <a:lumMod val="50000"/>
                  <a:lumOff val="5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E2BA4294-5299-D8B5-5549-291BCA7FC941}"/>
                </a:ext>
              </a:extLst>
            </p:cNvPr>
            <p:cNvCxnSpPr/>
            <p:nvPr/>
          </p:nvCxnSpPr>
          <p:spPr>
            <a:xfrm>
              <a:off x="5691578" y="2430742"/>
              <a:ext cx="0" cy="3041698"/>
            </a:xfrm>
            <a:prstGeom prst="line">
              <a:avLst/>
            </a:prstGeom>
            <a:ln w="6350">
              <a:solidFill>
                <a:schemeClr val="tx1">
                  <a:lumMod val="50000"/>
                  <a:lumOff val="5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AC2B18A9-7191-79AF-5A83-6FFBD7C7E578}"/>
                </a:ext>
              </a:extLst>
            </p:cNvPr>
            <p:cNvCxnSpPr/>
            <p:nvPr/>
          </p:nvCxnSpPr>
          <p:spPr>
            <a:xfrm>
              <a:off x="6628953" y="2430742"/>
              <a:ext cx="0" cy="3041698"/>
            </a:xfrm>
            <a:prstGeom prst="line">
              <a:avLst/>
            </a:prstGeom>
            <a:ln w="6350">
              <a:solidFill>
                <a:schemeClr val="tx1">
                  <a:lumMod val="50000"/>
                  <a:lumOff val="5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BE24E5F5-E685-6FAB-0555-7B0523F1D15A}"/>
                </a:ext>
              </a:extLst>
            </p:cNvPr>
            <p:cNvCxnSpPr/>
            <p:nvPr/>
          </p:nvCxnSpPr>
          <p:spPr>
            <a:xfrm>
              <a:off x="8131510" y="2430742"/>
              <a:ext cx="0" cy="3041698"/>
            </a:xfrm>
            <a:prstGeom prst="line">
              <a:avLst/>
            </a:prstGeom>
            <a:ln w="6350">
              <a:solidFill>
                <a:schemeClr val="tx1">
                  <a:lumMod val="50000"/>
                  <a:lumOff val="5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60CCD6B6-7A9D-0FF4-F7AA-7E89EF7B2CD1}"/>
                </a:ext>
              </a:extLst>
            </p:cNvPr>
            <p:cNvCxnSpPr/>
            <p:nvPr/>
          </p:nvCxnSpPr>
          <p:spPr>
            <a:xfrm>
              <a:off x="8783996" y="2430742"/>
              <a:ext cx="0" cy="3041698"/>
            </a:xfrm>
            <a:prstGeom prst="line">
              <a:avLst/>
            </a:prstGeom>
            <a:ln w="6350">
              <a:solidFill>
                <a:schemeClr val="tx1">
                  <a:lumMod val="50000"/>
                  <a:lumOff val="50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F1C2DDBA-A3BD-4577-505A-31FD2AAA093A}"/>
                </a:ext>
              </a:extLst>
            </p:cNvPr>
            <p:cNvSpPr txBox="1"/>
            <p:nvPr/>
          </p:nvSpPr>
          <p:spPr>
            <a:xfrm>
              <a:off x="4371225" y="2424272"/>
              <a:ext cx="1184423" cy="397073"/>
            </a:xfrm>
            <a:prstGeom prst="rect">
              <a:avLst/>
            </a:prstGeom>
            <a:noFill/>
          </p:spPr>
          <p:txBody>
            <a:bodyPr wrap="square" lIns="0" tIns="0" rIns="0" bIns="0" rtlCol="0">
              <a:spAutoFit/>
            </a:bodyPr>
            <a:lstStyle/>
            <a:p>
              <a:r>
                <a:rPr lang="en-GB" sz="1000" b="1" dirty="0">
                  <a:solidFill>
                    <a:schemeClr val="bg1">
                      <a:lumMod val="50000"/>
                    </a:schemeClr>
                  </a:solidFill>
                  <a:latin typeface="Century Gothic" panose="020B0502020202020204" pitchFamily="34" charset="0"/>
                </a:rPr>
                <a:t>Post-marketing commitments </a:t>
              </a:r>
              <a:br>
                <a:rPr lang="en-GB" sz="1000" b="1" dirty="0">
                  <a:solidFill>
                    <a:schemeClr val="bg1">
                      <a:lumMod val="50000"/>
                    </a:schemeClr>
                  </a:solidFill>
                  <a:latin typeface="Century Gothic" panose="020B0502020202020204" pitchFamily="34" charset="0"/>
                </a:rPr>
              </a:br>
              <a:r>
                <a:rPr lang="en-GB" sz="1000" b="1" dirty="0">
                  <a:solidFill>
                    <a:schemeClr val="bg1">
                      <a:lumMod val="50000"/>
                    </a:schemeClr>
                  </a:solidFill>
                  <a:latin typeface="Century Gothic" panose="020B0502020202020204" pitchFamily="34" charset="0"/>
                </a:rPr>
                <a:t>(safety etc.)</a:t>
              </a:r>
            </a:p>
          </p:txBody>
        </p:sp>
        <p:sp>
          <p:nvSpPr>
            <p:cNvPr id="28" name="TextBox 27">
              <a:extLst>
                <a:ext uri="{FF2B5EF4-FFF2-40B4-BE49-F238E27FC236}">
                  <a16:creationId xmlns:a16="http://schemas.microsoft.com/office/drawing/2014/main" id="{AD837F1A-5B95-0AED-DF2F-45DB36F0415E}"/>
                </a:ext>
              </a:extLst>
            </p:cNvPr>
            <p:cNvSpPr txBox="1"/>
            <p:nvPr/>
          </p:nvSpPr>
          <p:spPr>
            <a:xfrm>
              <a:off x="4982357" y="3030809"/>
              <a:ext cx="825692" cy="132357"/>
            </a:xfrm>
            <a:prstGeom prst="rect">
              <a:avLst/>
            </a:prstGeom>
            <a:noFill/>
          </p:spPr>
          <p:txBody>
            <a:bodyPr wrap="square" lIns="0" tIns="0" rIns="0" bIns="0" rtlCol="0">
              <a:spAutoFit/>
            </a:bodyPr>
            <a:lstStyle/>
            <a:p>
              <a:r>
                <a:rPr lang="en-GB" sz="1000" b="1" dirty="0">
                  <a:solidFill>
                    <a:schemeClr val="bg1">
                      <a:lumMod val="50000"/>
                    </a:schemeClr>
                  </a:solidFill>
                  <a:latin typeface="Century Gothic" panose="020B0502020202020204" pitchFamily="34" charset="0"/>
                </a:rPr>
                <a:t>Adherence</a:t>
              </a:r>
            </a:p>
          </p:txBody>
        </p:sp>
        <p:sp>
          <p:nvSpPr>
            <p:cNvPr id="29" name="TextBox 28">
              <a:extLst>
                <a:ext uri="{FF2B5EF4-FFF2-40B4-BE49-F238E27FC236}">
                  <a16:creationId xmlns:a16="http://schemas.microsoft.com/office/drawing/2014/main" id="{CCCA3F9F-1C63-CE88-CCFD-5C0A649D7951}"/>
                </a:ext>
              </a:extLst>
            </p:cNvPr>
            <p:cNvSpPr txBox="1"/>
            <p:nvPr/>
          </p:nvSpPr>
          <p:spPr>
            <a:xfrm>
              <a:off x="4813043" y="3568143"/>
              <a:ext cx="825692" cy="397073"/>
            </a:xfrm>
            <a:prstGeom prst="rect">
              <a:avLst/>
            </a:prstGeom>
            <a:noFill/>
          </p:spPr>
          <p:txBody>
            <a:bodyPr wrap="square" lIns="0" tIns="0" rIns="0" bIns="0" rtlCol="0">
              <a:spAutoFit/>
            </a:bodyPr>
            <a:lstStyle/>
            <a:p>
              <a:r>
                <a:rPr lang="en-GB" sz="1000" b="1" dirty="0">
                  <a:solidFill>
                    <a:schemeClr val="bg1">
                      <a:lumMod val="50000"/>
                    </a:schemeClr>
                  </a:solidFill>
                  <a:latin typeface="Century Gothic" panose="020B0502020202020204" pitchFamily="34" charset="0"/>
                </a:rPr>
                <a:t>Utilization/ prescribing patterns</a:t>
              </a:r>
            </a:p>
          </p:txBody>
        </p:sp>
        <p:sp>
          <p:nvSpPr>
            <p:cNvPr id="30" name="TextBox 29">
              <a:extLst>
                <a:ext uri="{FF2B5EF4-FFF2-40B4-BE49-F238E27FC236}">
                  <a16:creationId xmlns:a16="http://schemas.microsoft.com/office/drawing/2014/main" id="{2C74E917-724C-70AF-4E8A-D204346BB955}"/>
                </a:ext>
              </a:extLst>
            </p:cNvPr>
            <p:cNvSpPr txBox="1"/>
            <p:nvPr/>
          </p:nvSpPr>
          <p:spPr>
            <a:xfrm>
              <a:off x="5778953" y="3592867"/>
              <a:ext cx="825692" cy="132357"/>
            </a:xfrm>
            <a:prstGeom prst="rect">
              <a:avLst/>
            </a:prstGeom>
            <a:noFill/>
          </p:spPr>
          <p:txBody>
            <a:bodyPr wrap="square" lIns="0" tIns="0" rIns="0" bIns="0" rtlCol="0">
              <a:spAutoFit/>
            </a:bodyPr>
            <a:lstStyle/>
            <a:p>
              <a:r>
                <a:rPr lang="en-GB" sz="1000" b="1" dirty="0">
                  <a:solidFill>
                    <a:schemeClr val="bg1">
                      <a:lumMod val="50000"/>
                    </a:schemeClr>
                  </a:solidFill>
                  <a:latin typeface="Century Gothic" panose="020B0502020202020204" pitchFamily="34" charset="0"/>
                </a:rPr>
                <a:t>Effectiveness</a:t>
              </a:r>
            </a:p>
          </p:txBody>
        </p:sp>
        <p:sp>
          <p:nvSpPr>
            <p:cNvPr id="31" name="TextBox 30">
              <a:extLst>
                <a:ext uri="{FF2B5EF4-FFF2-40B4-BE49-F238E27FC236}">
                  <a16:creationId xmlns:a16="http://schemas.microsoft.com/office/drawing/2014/main" id="{F901CB61-C1F2-54CC-D110-619059629D64}"/>
                </a:ext>
              </a:extLst>
            </p:cNvPr>
            <p:cNvSpPr txBox="1"/>
            <p:nvPr/>
          </p:nvSpPr>
          <p:spPr>
            <a:xfrm>
              <a:off x="6857646" y="2808994"/>
              <a:ext cx="1184423" cy="397073"/>
            </a:xfrm>
            <a:prstGeom prst="rect">
              <a:avLst/>
            </a:prstGeom>
            <a:noFill/>
          </p:spPr>
          <p:txBody>
            <a:bodyPr wrap="square" lIns="0" tIns="0" rIns="0" bIns="0" rtlCol="0">
              <a:spAutoFit/>
            </a:bodyPr>
            <a:lstStyle/>
            <a:p>
              <a:r>
                <a:rPr lang="en-GB" sz="1000" b="1" dirty="0">
                  <a:solidFill>
                    <a:schemeClr val="bg1">
                      <a:lumMod val="50000"/>
                    </a:schemeClr>
                  </a:solidFill>
                  <a:latin typeface="Century Gothic" panose="020B0502020202020204" pitchFamily="34" charset="0"/>
                </a:rPr>
                <a:t>Head-to-head comparative effectiveness</a:t>
              </a:r>
            </a:p>
          </p:txBody>
        </p:sp>
        <p:sp>
          <p:nvSpPr>
            <p:cNvPr id="32" name="TextBox 31">
              <a:extLst>
                <a:ext uri="{FF2B5EF4-FFF2-40B4-BE49-F238E27FC236}">
                  <a16:creationId xmlns:a16="http://schemas.microsoft.com/office/drawing/2014/main" id="{09FF1300-35F9-8E66-1176-FBBE5F660300}"/>
                </a:ext>
              </a:extLst>
            </p:cNvPr>
            <p:cNvSpPr txBox="1"/>
            <p:nvPr/>
          </p:nvSpPr>
          <p:spPr>
            <a:xfrm>
              <a:off x="6994651" y="3536106"/>
              <a:ext cx="940026" cy="264716"/>
            </a:xfrm>
            <a:prstGeom prst="rect">
              <a:avLst/>
            </a:prstGeom>
            <a:noFill/>
          </p:spPr>
          <p:txBody>
            <a:bodyPr wrap="square" lIns="0" tIns="0" rIns="0" bIns="0" rtlCol="0">
              <a:spAutoFit/>
            </a:bodyPr>
            <a:lstStyle/>
            <a:p>
              <a:r>
                <a:rPr lang="en-GB" sz="1000" b="1" dirty="0">
                  <a:solidFill>
                    <a:schemeClr val="bg1">
                      <a:lumMod val="50000"/>
                    </a:schemeClr>
                  </a:solidFill>
                  <a:latin typeface="Century Gothic" panose="020B0502020202020204" pitchFamily="34" charset="0"/>
                </a:rPr>
                <a:t>Differentiation in subpopulations</a:t>
              </a:r>
            </a:p>
          </p:txBody>
        </p:sp>
        <p:sp>
          <p:nvSpPr>
            <p:cNvPr id="33" name="TextBox 32">
              <a:extLst>
                <a:ext uri="{FF2B5EF4-FFF2-40B4-BE49-F238E27FC236}">
                  <a16:creationId xmlns:a16="http://schemas.microsoft.com/office/drawing/2014/main" id="{BCC42F81-0582-8F95-961B-5FBFBFFE0398}"/>
                </a:ext>
              </a:extLst>
            </p:cNvPr>
            <p:cNvSpPr txBox="1"/>
            <p:nvPr/>
          </p:nvSpPr>
          <p:spPr>
            <a:xfrm>
              <a:off x="7179330" y="4063772"/>
              <a:ext cx="940026" cy="264716"/>
            </a:xfrm>
            <a:prstGeom prst="rect">
              <a:avLst/>
            </a:prstGeom>
            <a:noFill/>
          </p:spPr>
          <p:txBody>
            <a:bodyPr wrap="square" lIns="0" tIns="0" rIns="0" bIns="0" rtlCol="0">
              <a:spAutoFit/>
            </a:bodyPr>
            <a:lstStyle/>
            <a:p>
              <a:r>
                <a:rPr lang="en-GB" sz="1000" b="1" dirty="0">
                  <a:solidFill>
                    <a:schemeClr val="bg1">
                      <a:lumMod val="50000"/>
                    </a:schemeClr>
                  </a:solidFill>
                  <a:latin typeface="Century Gothic" panose="020B0502020202020204" pitchFamily="34" charset="0"/>
                </a:rPr>
                <a:t>Target populations</a:t>
              </a:r>
            </a:p>
          </p:txBody>
        </p:sp>
        <p:sp>
          <p:nvSpPr>
            <p:cNvPr id="34" name="TextBox 33">
              <a:extLst>
                <a:ext uri="{FF2B5EF4-FFF2-40B4-BE49-F238E27FC236}">
                  <a16:creationId xmlns:a16="http://schemas.microsoft.com/office/drawing/2014/main" id="{ECB0E3B5-C60D-ACC9-A7F7-EC38832E8DDD}"/>
                </a:ext>
              </a:extLst>
            </p:cNvPr>
            <p:cNvSpPr txBox="1"/>
            <p:nvPr/>
          </p:nvSpPr>
          <p:spPr>
            <a:xfrm>
              <a:off x="8213829" y="2993196"/>
              <a:ext cx="652044" cy="264716"/>
            </a:xfrm>
            <a:prstGeom prst="rect">
              <a:avLst/>
            </a:prstGeom>
            <a:noFill/>
          </p:spPr>
          <p:txBody>
            <a:bodyPr wrap="square" lIns="0" tIns="0" rIns="0" bIns="0" rtlCol="0">
              <a:spAutoFit/>
            </a:bodyPr>
            <a:lstStyle/>
            <a:p>
              <a:r>
                <a:rPr lang="en-GB" sz="1000" b="1" dirty="0">
                  <a:solidFill>
                    <a:schemeClr val="bg1">
                      <a:lumMod val="50000"/>
                    </a:schemeClr>
                  </a:solidFill>
                  <a:latin typeface="Century Gothic" panose="020B0502020202020204" pitchFamily="34" charset="0"/>
                </a:rPr>
                <a:t>Usage difference</a:t>
              </a:r>
            </a:p>
          </p:txBody>
        </p:sp>
        <p:sp>
          <p:nvSpPr>
            <p:cNvPr id="35" name="TextBox 34">
              <a:extLst>
                <a:ext uri="{FF2B5EF4-FFF2-40B4-BE49-F238E27FC236}">
                  <a16:creationId xmlns:a16="http://schemas.microsoft.com/office/drawing/2014/main" id="{FE248B24-FA35-3954-B158-7F297244E019}"/>
                </a:ext>
              </a:extLst>
            </p:cNvPr>
            <p:cNvSpPr txBox="1"/>
            <p:nvPr/>
          </p:nvSpPr>
          <p:spPr>
            <a:xfrm>
              <a:off x="9273353" y="3100794"/>
              <a:ext cx="940026" cy="397073"/>
            </a:xfrm>
            <a:prstGeom prst="rect">
              <a:avLst/>
            </a:prstGeom>
            <a:noFill/>
          </p:spPr>
          <p:txBody>
            <a:bodyPr wrap="square" lIns="0" tIns="0" rIns="0" bIns="0" rtlCol="0">
              <a:spAutoFit/>
            </a:bodyPr>
            <a:lstStyle/>
            <a:p>
              <a:r>
                <a:rPr lang="en-GB" sz="1000" b="1" dirty="0">
                  <a:solidFill>
                    <a:schemeClr val="bg1">
                      <a:lumMod val="50000"/>
                    </a:schemeClr>
                  </a:solidFill>
                  <a:latin typeface="Century Gothic" panose="020B0502020202020204" pitchFamily="34" charset="0"/>
                </a:rPr>
                <a:t>Effects of switching on outcomes</a:t>
              </a:r>
            </a:p>
          </p:txBody>
        </p:sp>
        <p:sp>
          <p:nvSpPr>
            <p:cNvPr id="36" name="TextBox 35">
              <a:extLst>
                <a:ext uri="{FF2B5EF4-FFF2-40B4-BE49-F238E27FC236}">
                  <a16:creationId xmlns:a16="http://schemas.microsoft.com/office/drawing/2014/main" id="{347F7EEB-B984-4D83-0C77-1B6BFA67B2D1}"/>
                </a:ext>
              </a:extLst>
            </p:cNvPr>
            <p:cNvSpPr txBox="1"/>
            <p:nvPr/>
          </p:nvSpPr>
          <p:spPr>
            <a:xfrm>
              <a:off x="9462183" y="3722031"/>
              <a:ext cx="940026" cy="397073"/>
            </a:xfrm>
            <a:prstGeom prst="rect">
              <a:avLst/>
            </a:prstGeom>
            <a:noFill/>
          </p:spPr>
          <p:txBody>
            <a:bodyPr wrap="square" lIns="0" tIns="0" rIns="0" bIns="0" rtlCol="0">
              <a:spAutoFit/>
            </a:bodyPr>
            <a:lstStyle/>
            <a:p>
              <a:r>
                <a:rPr lang="en-GB" sz="1000" b="1" dirty="0">
                  <a:solidFill>
                    <a:schemeClr val="bg1">
                      <a:lumMod val="50000"/>
                    </a:schemeClr>
                  </a:solidFill>
                  <a:latin typeface="Century Gothic" panose="020B0502020202020204" pitchFamily="34" charset="0"/>
                </a:rPr>
                <a:t>Differentiate with or vs protected formulation</a:t>
              </a:r>
            </a:p>
          </p:txBody>
        </p:sp>
        <p:sp>
          <p:nvSpPr>
            <p:cNvPr id="37" name="TextBox 36">
              <a:extLst>
                <a:ext uri="{FF2B5EF4-FFF2-40B4-BE49-F238E27FC236}">
                  <a16:creationId xmlns:a16="http://schemas.microsoft.com/office/drawing/2014/main" id="{3449049B-5070-EDD2-79F0-21A5995CED87}"/>
                </a:ext>
              </a:extLst>
            </p:cNvPr>
            <p:cNvSpPr txBox="1"/>
            <p:nvPr/>
          </p:nvSpPr>
          <p:spPr>
            <a:xfrm>
              <a:off x="9877010" y="4783879"/>
              <a:ext cx="940026" cy="211772"/>
            </a:xfrm>
            <a:prstGeom prst="rect">
              <a:avLst/>
            </a:prstGeom>
            <a:noFill/>
          </p:spPr>
          <p:txBody>
            <a:bodyPr wrap="square" lIns="0" tIns="0" rIns="0" bIns="0" rtlCol="0">
              <a:spAutoFit/>
            </a:bodyPr>
            <a:lstStyle/>
            <a:p>
              <a:r>
                <a:rPr lang="en-GB" sz="1600" b="1" dirty="0">
                  <a:solidFill>
                    <a:schemeClr val="bg1">
                      <a:lumMod val="50000"/>
                    </a:schemeClr>
                  </a:solidFill>
                  <a:latin typeface="Century Gothic" panose="020B0502020202020204" pitchFamily="34" charset="0"/>
                </a:rPr>
                <a:t>NOW</a:t>
              </a:r>
            </a:p>
          </p:txBody>
        </p:sp>
        <p:sp>
          <p:nvSpPr>
            <p:cNvPr id="38" name="TextBox 37">
              <a:extLst>
                <a:ext uri="{FF2B5EF4-FFF2-40B4-BE49-F238E27FC236}">
                  <a16:creationId xmlns:a16="http://schemas.microsoft.com/office/drawing/2014/main" id="{9E5A6CEA-7BF9-8B76-B855-203997ED1965}"/>
                </a:ext>
              </a:extLst>
            </p:cNvPr>
            <p:cNvSpPr txBox="1"/>
            <p:nvPr/>
          </p:nvSpPr>
          <p:spPr>
            <a:xfrm>
              <a:off x="9877010" y="5169857"/>
              <a:ext cx="940026" cy="211772"/>
            </a:xfrm>
            <a:prstGeom prst="rect">
              <a:avLst/>
            </a:prstGeom>
            <a:noFill/>
          </p:spPr>
          <p:txBody>
            <a:bodyPr wrap="square" lIns="0" tIns="0" rIns="0" bIns="0" rtlCol="0">
              <a:spAutoFit/>
            </a:bodyPr>
            <a:lstStyle/>
            <a:p>
              <a:r>
                <a:rPr lang="en-GB" sz="1600" b="1" dirty="0">
                  <a:solidFill>
                    <a:schemeClr val="bg1">
                      <a:lumMod val="50000"/>
                    </a:schemeClr>
                  </a:solidFill>
                  <a:latin typeface="Century Gothic" panose="020B0502020202020204" pitchFamily="34" charset="0"/>
                </a:rPr>
                <a:t>PAST</a:t>
              </a:r>
            </a:p>
          </p:txBody>
        </p:sp>
        <p:cxnSp>
          <p:nvCxnSpPr>
            <p:cNvPr id="39" name="Straight Connector 38">
              <a:extLst>
                <a:ext uri="{FF2B5EF4-FFF2-40B4-BE49-F238E27FC236}">
                  <a16:creationId xmlns:a16="http://schemas.microsoft.com/office/drawing/2014/main" id="{7F6F6683-F19F-CB82-7F22-E87F5B567B3B}"/>
                </a:ext>
              </a:extLst>
            </p:cNvPr>
            <p:cNvCxnSpPr>
              <a:cxnSpLocks/>
            </p:cNvCxnSpPr>
            <p:nvPr/>
          </p:nvCxnSpPr>
          <p:spPr>
            <a:xfrm>
              <a:off x="2547018" y="4700659"/>
              <a:ext cx="260514" cy="272325"/>
            </a:xfrm>
            <a:prstGeom prst="line">
              <a:avLst/>
            </a:prstGeom>
            <a:ln w="6350">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E4E0071E-EFD9-7F85-4894-DB62FC7C656A}"/>
                </a:ext>
              </a:extLst>
            </p:cNvPr>
            <p:cNvCxnSpPr/>
            <p:nvPr/>
          </p:nvCxnSpPr>
          <p:spPr>
            <a:xfrm>
              <a:off x="2967510" y="3913908"/>
              <a:ext cx="250930" cy="219316"/>
            </a:xfrm>
            <a:prstGeom prst="line">
              <a:avLst/>
            </a:prstGeom>
            <a:ln w="6350">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568DB835-01B4-AD9A-F134-789065E62FF2}"/>
                </a:ext>
              </a:extLst>
            </p:cNvPr>
            <p:cNvCxnSpPr/>
            <p:nvPr/>
          </p:nvCxnSpPr>
          <p:spPr>
            <a:xfrm>
              <a:off x="3127548" y="3310473"/>
              <a:ext cx="358170" cy="359338"/>
            </a:xfrm>
            <a:prstGeom prst="line">
              <a:avLst/>
            </a:prstGeom>
            <a:ln w="6350">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5988566F-739A-1213-28CF-27FF273E4675}"/>
                </a:ext>
              </a:extLst>
            </p:cNvPr>
            <p:cNvCxnSpPr>
              <a:stCxn id="16" idx="2"/>
            </p:cNvCxnSpPr>
            <p:nvPr/>
          </p:nvCxnSpPr>
          <p:spPr>
            <a:xfrm>
              <a:off x="3100240" y="2700649"/>
              <a:ext cx="587347" cy="684377"/>
            </a:xfrm>
            <a:prstGeom prst="line">
              <a:avLst/>
            </a:prstGeom>
            <a:ln w="6350">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A73053C5-BA8B-6525-DBEE-09EAE66119D0}"/>
                </a:ext>
              </a:extLst>
            </p:cNvPr>
            <p:cNvCxnSpPr>
              <a:cxnSpLocks/>
            </p:cNvCxnSpPr>
            <p:nvPr/>
          </p:nvCxnSpPr>
          <p:spPr>
            <a:xfrm>
              <a:off x="3720571" y="2904320"/>
              <a:ext cx="48788" cy="284456"/>
            </a:xfrm>
            <a:prstGeom prst="line">
              <a:avLst/>
            </a:prstGeom>
            <a:ln w="6350">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AC8A79A0-5B83-7E52-E2CA-C8136A242F00}"/>
                </a:ext>
              </a:extLst>
            </p:cNvPr>
            <p:cNvCxnSpPr/>
            <p:nvPr/>
          </p:nvCxnSpPr>
          <p:spPr>
            <a:xfrm flipH="1">
              <a:off x="4390814" y="2853722"/>
              <a:ext cx="140261" cy="451865"/>
            </a:xfrm>
            <a:prstGeom prst="line">
              <a:avLst/>
            </a:prstGeom>
            <a:ln w="6350">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2606D105-7371-6297-B1FA-9CC12371DB43}"/>
                </a:ext>
              </a:extLst>
            </p:cNvPr>
            <p:cNvCxnSpPr>
              <a:stCxn id="29" idx="2"/>
            </p:cNvCxnSpPr>
            <p:nvPr/>
          </p:nvCxnSpPr>
          <p:spPr>
            <a:xfrm>
              <a:off x="5225889" y="3965216"/>
              <a:ext cx="254304" cy="735443"/>
            </a:xfrm>
            <a:prstGeom prst="line">
              <a:avLst/>
            </a:prstGeom>
            <a:ln w="6350">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34779610-38B6-7527-4731-3E08E9999385}"/>
                </a:ext>
              </a:extLst>
            </p:cNvPr>
            <p:cNvCxnSpPr/>
            <p:nvPr/>
          </p:nvCxnSpPr>
          <p:spPr>
            <a:xfrm flipH="1" flipV="1">
              <a:off x="2982181" y="4751204"/>
              <a:ext cx="477836" cy="344623"/>
            </a:xfrm>
            <a:prstGeom prst="line">
              <a:avLst/>
            </a:prstGeom>
            <a:ln w="6350">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326251A5-7194-5919-BE88-09256685A717}"/>
                </a:ext>
              </a:extLst>
            </p:cNvPr>
            <p:cNvCxnSpPr>
              <a:stCxn id="28" idx="2"/>
            </p:cNvCxnSpPr>
            <p:nvPr/>
          </p:nvCxnSpPr>
          <p:spPr>
            <a:xfrm>
              <a:off x="5395203" y="3163166"/>
              <a:ext cx="272067" cy="714593"/>
            </a:xfrm>
            <a:prstGeom prst="line">
              <a:avLst/>
            </a:prstGeom>
            <a:ln w="6350">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9452773A-8ABE-80A2-A34F-18C296534695}"/>
                </a:ext>
              </a:extLst>
            </p:cNvPr>
            <p:cNvCxnSpPr/>
            <p:nvPr/>
          </p:nvCxnSpPr>
          <p:spPr>
            <a:xfrm>
              <a:off x="6128782" y="3746755"/>
              <a:ext cx="238741" cy="1036924"/>
            </a:xfrm>
            <a:prstGeom prst="line">
              <a:avLst/>
            </a:prstGeom>
            <a:ln w="6350">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AEC81061-DCF5-74B5-326A-E074D7163930}"/>
                </a:ext>
              </a:extLst>
            </p:cNvPr>
            <p:cNvCxnSpPr/>
            <p:nvPr/>
          </p:nvCxnSpPr>
          <p:spPr>
            <a:xfrm flipH="1">
              <a:off x="6653262" y="3265133"/>
              <a:ext cx="234631" cy="832953"/>
            </a:xfrm>
            <a:prstGeom prst="line">
              <a:avLst/>
            </a:prstGeom>
            <a:ln w="6350">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6087C1D7-7966-573F-E670-74B2E8B14D54}"/>
                </a:ext>
              </a:extLst>
            </p:cNvPr>
            <p:cNvCxnSpPr/>
            <p:nvPr/>
          </p:nvCxnSpPr>
          <p:spPr>
            <a:xfrm flipH="1">
              <a:off x="6821460" y="3815313"/>
              <a:ext cx="256274" cy="600458"/>
            </a:xfrm>
            <a:prstGeom prst="line">
              <a:avLst/>
            </a:prstGeom>
            <a:ln w="6350">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44629749-636B-41CD-5CC7-0C07BB69E35C}"/>
                </a:ext>
              </a:extLst>
            </p:cNvPr>
            <p:cNvCxnSpPr>
              <a:cxnSpLocks/>
            </p:cNvCxnSpPr>
            <p:nvPr/>
          </p:nvCxnSpPr>
          <p:spPr>
            <a:xfrm>
              <a:off x="7664653" y="4371549"/>
              <a:ext cx="392726" cy="182676"/>
            </a:xfrm>
            <a:prstGeom prst="line">
              <a:avLst/>
            </a:prstGeom>
            <a:ln w="6350">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6CDD4CC2-9412-F8C8-EFB6-A2D62EAB9186}"/>
                </a:ext>
              </a:extLst>
            </p:cNvPr>
            <p:cNvCxnSpPr/>
            <p:nvPr/>
          </p:nvCxnSpPr>
          <p:spPr>
            <a:xfrm>
              <a:off x="8469499" y="3331627"/>
              <a:ext cx="169054" cy="1234210"/>
            </a:xfrm>
            <a:prstGeom prst="line">
              <a:avLst/>
            </a:prstGeom>
            <a:ln w="6350">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D60ED776-E409-54A7-E2B1-D45E90A03A1F}"/>
                </a:ext>
              </a:extLst>
            </p:cNvPr>
            <p:cNvCxnSpPr/>
            <p:nvPr/>
          </p:nvCxnSpPr>
          <p:spPr>
            <a:xfrm flipH="1">
              <a:off x="8808305" y="3490142"/>
              <a:ext cx="451555" cy="387617"/>
            </a:xfrm>
            <a:prstGeom prst="line">
              <a:avLst/>
            </a:prstGeom>
            <a:ln w="6350">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0E9504FB-74F9-F68B-F088-25AC40B097D4}"/>
                </a:ext>
              </a:extLst>
            </p:cNvPr>
            <p:cNvCxnSpPr/>
            <p:nvPr/>
          </p:nvCxnSpPr>
          <p:spPr>
            <a:xfrm flipH="1">
              <a:off x="9045427" y="4133224"/>
              <a:ext cx="416756" cy="342678"/>
            </a:xfrm>
            <a:prstGeom prst="line">
              <a:avLst/>
            </a:prstGeom>
            <a:ln w="6350">
              <a:solidFill>
                <a:schemeClr val="accent5"/>
              </a:solidFill>
            </a:ln>
            <a:effectLst/>
          </p:spPr>
          <p:style>
            <a:lnRef idx="2">
              <a:schemeClr val="accent1"/>
            </a:lnRef>
            <a:fillRef idx="0">
              <a:schemeClr val="accent1"/>
            </a:fillRef>
            <a:effectRef idx="1">
              <a:schemeClr val="accent1"/>
            </a:effectRef>
            <a:fontRef idx="minor">
              <a:schemeClr val="tx1"/>
            </a:fontRef>
          </p:style>
        </p:cxnSp>
      </p:grpSp>
      <p:sp>
        <p:nvSpPr>
          <p:cNvPr id="55" name="TextBox 54">
            <a:extLst>
              <a:ext uri="{FF2B5EF4-FFF2-40B4-BE49-F238E27FC236}">
                <a16:creationId xmlns:a16="http://schemas.microsoft.com/office/drawing/2014/main" id="{A1BF9D99-C173-3125-2B01-448CDCFB3D82}"/>
              </a:ext>
            </a:extLst>
          </p:cNvPr>
          <p:cNvSpPr txBox="1"/>
          <p:nvPr/>
        </p:nvSpPr>
        <p:spPr>
          <a:xfrm>
            <a:off x="381772" y="6115707"/>
            <a:ext cx="11525022" cy="415498"/>
          </a:xfrm>
          <a:prstGeom prst="rect">
            <a:avLst/>
          </a:prstGeom>
          <a:noFill/>
        </p:spPr>
        <p:txBody>
          <a:bodyPr wrap="square">
            <a:spAutoFit/>
          </a:bodyPr>
          <a:lstStyle/>
          <a:p>
            <a:r>
              <a:rPr lang="en-GB" sz="1000" dirty="0">
                <a:solidFill>
                  <a:schemeClr val="accent4">
                    <a:lumMod val="50000"/>
                  </a:schemeClr>
                </a:solidFill>
                <a:latin typeface="+mj-lt"/>
              </a:rPr>
              <a:t>Adapted from EMA Adaptive Pathways Pilot Presentation at STAMP; </a:t>
            </a:r>
            <a:r>
              <a:rPr lang="en-GB" sz="1000" dirty="0">
                <a:solidFill>
                  <a:schemeClr val="accent4">
                    <a:lumMod val="50000"/>
                  </a:schemeClr>
                </a:solidFill>
                <a:latin typeface="+mj-lt"/>
                <a:hlinkClick r:id="rId4">
                  <a:extLst>
                    <a:ext uri="{A12FA001-AC4F-418D-AE19-62706E023703}">
                      <ahyp:hlinkClr xmlns:ahyp="http://schemas.microsoft.com/office/drawing/2018/hyperlinkcolor" val="tx"/>
                    </a:ext>
                  </a:extLst>
                </a:hlinkClick>
              </a:rPr>
              <a:t>http://www.ema.europa.eu/docs/en_GB/document_library/Presentation/2015/11/WC500196727.pdf</a:t>
            </a:r>
            <a:endParaRPr lang="en-GB" sz="1000" dirty="0">
              <a:solidFill>
                <a:schemeClr val="accent4">
                  <a:lumMod val="50000"/>
                </a:schemeClr>
              </a:solidFill>
              <a:latin typeface="+mj-lt"/>
            </a:endParaRPr>
          </a:p>
          <a:p>
            <a:endParaRPr lang="en-GB" sz="1000" dirty="0">
              <a:solidFill>
                <a:schemeClr val="accent4">
                  <a:lumMod val="50000"/>
                </a:schemeClr>
              </a:solidFill>
              <a:latin typeface="+mj-lt"/>
            </a:endParaRPr>
          </a:p>
        </p:txBody>
      </p:sp>
    </p:spTree>
    <p:extLst>
      <p:ext uri="{BB962C8B-B14F-4D97-AF65-F5344CB8AC3E}">
        <p14:creationId xmlns:p14="http://schemas.microsoft.com/office/powerpoint/2010/main" val="1546457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782AFAA2-054C-84C1-9395-430F501FA78F}"/>
              </a:ext>
            </a:extLst>
          </p:cNvPr>
          <p:cNvSpPr txBox="1"/>
          <p:nvPr/>
        </p:nvSpPr>
        <p:spPr>
          <a:xfrm>
            <a:off x="7227473" y="4738252"/>
            <a:ext cx="4749991" cy="1384995"/>
          </a:xfrm>
          <a:prstGeom prst="rect">
            <a:avLst/>
          </a:prstGeom>
          <a:noFill/>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400" b="1" u="none" strike="noStrike" kern="1200" cap="none" spc="0" normalizeH="0" baseline="0" noProof="0" dirty="0">
                <a:ln>
                  <a:noFill/>
                </a:ln>
                <a:solidFill>
                  <a:schemeClr val="accent2"/>
                </a:solidFill>
                <a:effectLst/>
                <a:uLnTx/>
                <a:uFillTx/>
                <a:latin typeface="Century Gothic" panose="020B0502020202020204" pitchFamily="34" charset="0"/>
                <a:ea typeface="ＭＳ Ｐゴシック" charset="-128"/>
                <a:cs typeface="Calibri" panose="020F0502020204030204" pitchFamily="34" charset="0"/>
              </a:rPr>
              <a:t>Regulators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400" u="none" strike="noStrike" kern="1200" cap="none" spc="0" normalizeH="0" baseline="0" noProof="0" dirty="0">
                <a:ln>
                  <a:noFill/>
                </a:ln>
                <a:solidFill>
                  <a:schemeClr val="accent4">
                    <a:lumMod val="50000"/>
                  </a:schemeClr>
                </a:solidFill>
                <a:effectLst/>
                <a:uLnTx/>
                <a:uFillTx/>
                <a:latin typeface="Century Gothic" panose="020B0502020202020204" pitchFamily="34" charset="0"/>
                <a:ea typeface="ＭＳ Ｐゴシック" charset="-128"/>
                <a:cs typeface="Calibri" panose="020F0502020204030204" pitchFamily="34" charset="0"/>
              </a:rPr>
              <a:t>The rise of the expedited approval process, fast track and priority reviews is requiring further consideration of evidence beyond RCT; requirement for increased levels of evidence as products enter the market with lower evidence levels</a:t>
            </a:r>
          </a:p>
        </p:txBody>
      </p:sp>
      <p:sp>
        <p:nvSpPr>
          <p:cNvPr id="2" name="Title 1">
            <a:extLst>
              <a:ext uri="{FF2B5EF4-FFF2-40B4-BE49-F238E27FC236}">
                <a16:creationId xmlns:a16="http://schemas.microsoft.com/office/drawing/2014/main" id="{57A4A4BB-C1BB-E56A-A677-94F7325D5F90}"/>
              </a:ext>
            </a:extLst>
          </p:cNvPr>
          <p:cNvSpPr>
            <a:spLocks noGrp="1"/>
          </p:cNvSpPr>
          <p:nvPr>
            <p:ph type="title"/>
          </p:nvPr>
        </p:nvSpPr>
        <p:spPr/>
        <p:txBody>
          <a:bodyPr/>
          <a:lstStyle/>
          <a:p>
            <a:r>
              <a:rPr kumimoji="0" lang="en-GB" sz="2400" b="0" i="0" u="none" strike="noStrike" kern="1200" cap="none" spc="0" normalizeH="0" baseline="0" noProof="0" dirty="0">
                <a:ln>
                  <a:noFill/>
                </a:ln>
                <a:solidFill>
                  <a:srgbClr val="E7E7E7">
                    <a:lumMod val="50000"/>
                  </a:srgbClr>
                </a:solidFill>
                <a:effectLst/>
                <a:uLnTx/>
                <a:uFillTx/>
                <a:latin typeface="Century Gothic" panose="020B0502020202020204" pitchFamily="34" charset="0"/>
                <a:ea typeface="ＭＳ Ｐゴシック" charset="-128"/>
                <a:cs typeface="+mj-cs"/>
              </a:rPr>
              <a:t>Planning ensures evidence is available to each stakeholder when it is needed to inform decision making and improve patient outcomes</a:t>
            </a:r>
            <a:endParaRPr lang="en-GB" dirty="0"/>
          </a:p>
        </p:txBody>
      </p:sp>
      <p:sp>
        <p:nvSpPr>
          <p:cNvPr id="24" name="TextBox 23">
            <a:extLst>
              <a:ext uri="{FF2B5EF4-FFF2-40B4-BE49-F238E27FC236}">
                <a16:creationId xmlns:a16="http://schemas.microsoft.com/office/drawing/2014/main" id="{A41C7D59-8748-2647-3A5E-C4FD68CF99BE}"/>
              </a:ext>
            </a:extLst>
          </p:cNvPr>
          <p:cNvSpPr txBox="1"/>
          <p:nvPr/>
        </p:nvSpPr>
        <p:spPr>
          <a:xfrm>
            <a:off x="7260935" y="2328389"/>
            <a:ext cx="4004395" cy="738664"/>
          </a:xfrm>
          <a:prstGeom prst="rect">
            <a:avLst/>
          </a:prstGeom>
          <a:noFill/>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400" b="1" u="none" strike="noStrike" kern="1200" cap="none" spc="0" normalizeH="0" baseline="0" noProof="0" dirty="0">
                <a:ln>
                  <a:noFill/>
                </a:ln>
                <a:solidFill>
                  <a:schemeClr val="accent2"/>
                </a:solidFill>
                <a:effectLst/>
                <a:uLnTx/>
                <a:uFillTx/>
                <a:latin typeface="Century Gothic" panose="020B0502020202020204" pitchFamily="34" charset="0"/>
                <a:ea typeface="ＭＳ Ｐゴシック" charset="-128"/>
                <a:cs typeface="Calibri" panose="020F0502020204030204" pitchFamily="34" charset="0"/>
              </a:rPr>
              <a:t>Policymakers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400" u="none" strike="noStrike" kern="1200" cap="none" spc="0" normalizeH="0" baseline="0" noProof="0" dirty="0">
                <a:ln>
                  <a:noFill/>
                </a:ln>
                <a:solidFill>
                  <a:schemeClr val="accent4">
                    <a:lumMod val="50000"/>
                  </a:schemeClr>
                </a:solidFill>
                <a:effectLst/>
                <a:uLnTx/>
                <a:uFillTx/>
                <a:latin typeface="Century Gothic" panose="020B0502020202020204" pitchFamily="34" charset="0"/>
                <a:ea typeface="ＭＳ Ｐゴシック" charset="-128"/>
                <a:cs typeface="Calibri" panose="020F0502020204030204" pitchFamily="34" charset="0"/>
              </a:rPr>
              <a:t>Better understanding of patient’s unmet need can help with policy decision-making</a:t>
            </a:r>
          </a:p>
        </p:txBody>
      </p:sp>
      <p:sp>
        <p:nvSpPr>
          <p:cNvPr id="26" name="TextBox 25">
            <a:extLst>
              <a:ext uri="{FF2B5EF4-FFF2-40B4-BE49-F238E27FC236}">
                <a16:creationId xmlns:a16="http://schemas.microsoft.com/office/drawing/2014/main" id="{0496C91E-54C1-3F80-8449-AA5EE6E7C898}"/>
              </a:ext>
            </a:extLst>
          </p:cNvPr>
          <p:cNvSpPr txBox="1"/>
          <p:nvPr/>
        </p:nvSpPr>
        <p:spPr>
          <a:xfrm>
            <a:off x="226365" y="3539062"/>
            <a:ext cx="3917353" cy="954107"/>
          </a:xfrm>
          <a:prstGeom prst="rect">
            <a:avLst/>
          </a:prstGeom>
          <a:noFill/>
        </p:spPr>
        <p:txBody>
          <a:bodyPr wrap="square">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GB" sz="1400" b="1" u="none" strike="noStrike" kern="1200" cap="none" spc="0" normalizeH="0" baseline="0" noProof="0" dirty="0">
                <a:ln>
                  <a:noFill/>
                </a:ln>
                <a:solidFill>
                  <a:schemeClr val="accent2"/>
                </a:solidFill>
                <a:effectLst/>
                <a:uLnTx/>
                <a:uFillTx/>
                <a:latin typeface="Century Gothic" panose="020B0502020202020204" pitchFamily="34" charset="0"/>
                <a:ea typeface="ＭＳ Ｐゴシック" charset="-128"/>
                <a:cs typeface="Calibri" panose="020F0502020204030204" pitchFamily="34" charset="0"/>
              </a:rPr>
              <a:t>Payers</a:t>
            </a: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en-GB" sz="1400" u="none" strike="noStrike" kern="1200" cap="none" spc="0" normalizeH="0" baseline="0" noProof="0" dirty="0">
                <a:ln>
                  <a:noFill/>
                </a:ln>
                <a:solidFill>
                  <a:schemeClr val="accent4">
                    <a:lumMod val="50000"/>
                  </a:schemeClr>
                </a:solidFill>
                <a:effectLst/>
                <a:uLnTx/>
                <a:uFillTx/>
                <a:latin typeface="Century Gothic" panose="020B0502020202020204" pitchFamily="34" charset="0"/>
                <a:ea typeface="ＭＳ Ｐゴシック" charset="-128"/>
                <a:cs typeface="Calibri" panose="020F0502020204030204" pitchFamily="34" charset="0"/>
              </a:rPr>
              <a:t>Varying regional and local requirements need to be considered in order to support successful reimbursement and access</a:t>
            </a:r>
          </a:p>
        </p:txBody>
      </p:sp>
      <p:sp>
        <p:nvSpPr>
          <p:cNvPr id="28" name="TextBox 27">
            <a:extLst>
              <a:ext uri="{FF2B5EF4-FFF2-40B4-BE49-F238E27FC236}">
                <a16:creationId xmlns:a16="http://schemas.microsoft.com/office/drawing/2014/main" id="{0CA0CE23-F7A8-3293-95FA-13448C7FAC32}"/>
              </a:ext>
            </a:extLst>
          </p:cNvPr>
          <p:cNvSpPr txBox="1"/>
          <p:nvPr/>
        </p:nvSpPr>
        <p:spPr>
          <a:xfrm>
            <a:off x="452904" y="4746783"/>
            <a:ext cx="4468079" cy="1169551"/>
          </a:xfrm>
          <a:prstGeom prst="rect">
            <a:avLst/>
          </a:prstGeom>
          <a:noFill/>
        </p:spPr>
        <p:txBody>
          <a:bodyPr wrap="square">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GB" sz="1400" b="1" u="none" strike="noStrike" kern="1200" cap="none" spc="0" normalizeH="0" baseline="0" noProof="0" dirty="0">
                <a:ln>
                  <a:noFill/>
                </a:ln>
                <a:solidFill>
                  <a:schemeClr val="accent2"/>
                </a:solidFill>
                <a:effectLst/>
                <a:uLnTx/>
                <a:uFillTx/>
                <a:latin typeface="Century Gothic" panose="020B0502020202020204" pitchFamily="34" charset="0"/>
                <a:ea typeface="ＭＳ Ｐゴシック" charset="-128"/>
                <a:cs typeface="Calibri" panose="020F0502020204030204" pitchFamily="34" charset="0"/>
              </a:rPr>
              <a:t>HCPs</a:t>
            </a: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en-GB" sz="1400" u="none" strike="noStrike" kern="1200" cap="none" spc="0" normalizeH="0" baseline="0" noProof="0" dirty="0">
                <a:ln>
                  <a:noFill/>
                </a:ln>
                <a:solidFill>
                  <a:schemeClr val="accent4">
                    <a:lumMod val="50000"/>
                  </a:schemeClr>
                </a:solidFill>
                <a:effectLst/>
                <a:uLnTx/>
                <a:uFillTx/>
                <a:latin typeface="Century Gothic" panose="020B0502020202020204" pitchFamily="34" charset="0"/>
                <a:ea typeface="ＭＳ Ｐゴシック" charset="-128"/>
                <a:cs typeface="Calibri" panose="020F0502020204030204" pitchFamily="34" charset="0"/>
              </a:rPr>
              <a:t>I</a:t>
            </a:r>
            <a:r>
              <a:rPr kumimoji="0" lang="en-US" sz="1400" u="none" strike="noStrike" kern="1200" cap="none" spc="0" normalizeH="0" baseline="0" noProof="0" dirty="0" err="1">
                <a:ln>
                  <a:noFill/>
                </a:ln>
                <a:solidFill>
                  <a:schemeClr val="accent4">
                    <a:lumMod val="50000"/>
                  </a:schemeClr>
                </a:solidFill>
                <a:effectLst/>
                <a:uLnTx/>
                <a:uFillTx/>
                <a:latin typeface="Century Gothic" panose="020B0502020202020204" pitchFamily="34" charset="0"/>
                <a:ea typeface="ＭＳ Ｐゴシック" charset="-128"/>
                <a:cs typeface="Calibri" panose="020F0502020204030204" pitchFamily="34" charset="0"/>
              </a:rPr>
              <a:t>ncreasing</a:t>
            </a:r>
            <a:r>
              <a:rPr kumimoji="0" lang="en-US" sz="1400" u="none" strike="noStrike" kern="1200" cap="none" spc="0" normalizeH="0" baseline="0" noProof="0" dirty="0">
                <a:ln>
                  <a:noFill/>
                </a:ln>
                <a:solidFill>
                  <a:schemeClr val="accent4">
                    <a:lumMod val="50000"/>
                  </a:schemeClr>
                </a:solidFill>
                <a:effectLst/>
                <a:uLnTx/>
                <a:uFillTx/>
                <a:latin typeface="Century Gothic" panose="020B0502020202020204" pitchFamily="34" charset="0"/>
                <a:ea typeface="ＭＳ Ｐゴシック" charset="-128"/>
                <a:cs typeface="Calibri" panose="020F0502020204030204" pitchFamily="34" charset="0"/>
              </a:rPr>
              <a:t> variety of treatment options is furthering the need for evidence to support treatment decision-making in order to optimize patient outcomes.</a:t>
            </a:r>
            <a:endParaRPr kumimoji="0" lang="en-GB" sz="1400" u="none" strike="noStrike" kern="1200" cap="none" spc="0" normalizeH="0" baseline="0" noProof="0" dirty="0">
              <a:ln>
                <a:noFill/>
              </a:ln>
              <a:solidFill>
                <a:schemeClr val="accent4">
                  <a:lumMod val="50000"/>
                </a:schemeClr>
              </a:solidFill>
              <a:effectLst/>
              <a:uLnTx/>
              <a:uFillTx/>
              <a:latin typeface="Century Gothic" panose="020B0502020202020204" pitchFamily="34" charset="0"/>
              <a:ea typeface="ＭＳ Ｐゴシック" charset="-128"/>
              <a:cs typeface="Calibri" panose="020F0502020204030204" pitchFamily="34" charset="0"/>
            </a:endParaRPr>
          </a:p>
        </p:txBody>
      </p:sp>
      <p:sp>
        <p:nvSpPr>
          <p:cNvPr id="30" name="TextBox 29">
            <a:extLst>
              <a:ext uri="{FF2B5EF4-FFF2-40B4-BE49-F238E27FC236}">
                <a16:creationId xmlns:a16="http://schemas.microsoft.com/office/drawing/2014/main" id="{9D5BB78E-4D22-FC43-9CC4-0591B780085F}"/>
              </a:ext>
            </a:extLst>
          </p:cNvPr>
          <p:cNvSpPr txBox="1"/>
          <p:nvPr/>
        </p:nvSpPr>
        <p:spPr>
          <a:xfrm>
            <a:off x="8048282" y="3535651"/>
            <a:ext cx="3929182" cy="954107"/>
          </a:xfrm>
          <a:prstGeom prst="rect">
            <a:avLst/>
          </a:prstGeom>
          <a:noFill/>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400" b="1" u="none" strike="noStrike" kern="1200" cap="none" spc="0" normalizeH="0" baseline="0" noProof="0" dirty="0">
                <a:ln>
                  <a:noFill/>
                </a:ln>
                <a:solidFill>
                  <a:schemeClr val="accent2"/>
                </a:solidFill>
                <a:effectLst/>
                <a:uLnTx/>
                <a:uFillTx/>
                <a:latin typeface="Century Gothic" panose="020B0502020202020204" pitchFamily="34" charset="0"/>
                <a:ea typeface="ＭＳ Ｐゴシック" charset="-128"/>
                <a:cs typeface="Calibri" panose="020F0502020204030204" pitchFamily="34" charset="0"/>
              </a:rPr>
              <a:t>Industry</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400" u="none" strike="noStrike" kern="1200" cap="none" spc="0" normalizeH="0" baseline="0" noProof="0" dirty="0">
                <a:ln>
                  <a:noFill/>
                </a:ln>
                <a:solidFill>
                  <a:schemeClr val="accent4">
                    <a:lumMod val="50000"/>
                  </a:schemeClr>
                </a:solidFill>
                <a:effectLst/>
                <a:uLnTx/>
                <a:uFillTx/>
                <a:latin typeface="Century Gothic" panose="020B0502020202020204" pitchFamily="34" charset="0"/>
                <a:ea typeface="ＭＳ Ｐゴシック" charset="-128"/>
                <a:cs typeface="Calibri" panose="020F0502020204030204" pitchFamily="34" charset="0"/>
              </a:rPr>
              <a:t>Strategic evidence planning needed to support differentiated value propositions throughout the product lifecycle</a:t>
            </a:r>
          </a:p>
        </p:txBody>
      </p:sp>
      <p:sp>
        <p:nvSpPr>
          <p:cNvPr id="20" name="TextBox 19">
            <a:extLst>
              <a:ext uri="{FF2B5EF4-FFF2-40B4-BE49-F238E27FC236}">
                <a16:creationId xmlns:a16="http://schemas.microsoft.com/office/drawing/2014/main" id="{2FECBE21-27E2-E2BC-7629-F4394DC9658A}"/>
              </a:ext>
            </a:extLst>
          </p:cNvPr>
          <p:cNvSpPr txBox="1"/>
          <p:nvPr/>
        </p:nvSpPr>
        <p:spPr>
          <a:xfrm>
            <a:off x="414613" y="2328389"/>
            <a:ext cx="4468079" cy="738664"/>
          </a:xfrm>
          <a:prstGeom prst="rect">
            <a:avLst/>
          </a:prstGeom>
          <a:noFill/>
        </p:spPr>
        <p:txBody>
          <a:bodyPr wrap="square">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GB" sz="1400" b="1" u="none" strike="noStrike" kern="1200" cap="none" spc="0" normalizeH="0" baseline="0" noProof="0" dirty="0">
                <a:ln>
                  <a:noFill/>
                </a:ln>
                <a:solidFill>
                  <a:schemeClr val="accent2"/>
                </a:solidFill>
                <a:effectLst/>
                <a:uLnTx/>
                <a:uFillTx/>
                <a:latin typeface="Century Gothic" panose="020B0502020202020204" pitchFamily="34" charset="0"/>
                <a:ea typeface="ＭＳ Ｐゴシック" charset="-128"/>
                <a:cs typeface="Calibri" panose="020F0502020204030204" pitchFamily="34" charset="0"/>
              </a:rPr>
              <a:t>Patients</a:t>
            </a: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en-GB" sz="1400" u="none" strike="noStrike" kern="1200" cap="none" spc="0" normalizeH="0" baseline="0" noProof="0" dirty="0">
                <a:ln>
                  <a:noFill/>
                </a:ln>
                <a:solidFill>
                  <a:schemeClr val="accent4">
                    <a:lumMod val="50000"/>
                  </a:schemeClr>
                </a:solidFill>
                <a:effectLst/>
                <a:uLnTx/>
                <a:uFillTx/>
                <a:latin typeface="Century Gothic" panose="020B0502020202020204" pitchFamily="34" charset="0"/>
                <a:ea typeface="ＭＳ Ｐゴシック" charset="-128"/>
                <a:cs typeface="Calibri" panose="020F0502020204030204" pitchFamily="34" charset="0"/>
              </a:rPr>
              <a:t>Understanding how treatments can enhance quality of life as part of shared decision-making</a:t>
            </a:r>
          </a:p>
        </p:txBody>
      </p:sp>
      <p:grpSp>
        <p:nvGrpSpPr>
          <p:cNvPr id="78" name="Group 77">
            <a:extLst>
              <a:ext uri="{FF2B5EF4-FFF2-40B4-BE49-F238E27FC236}">
                <a16:creationId xmlns:a16="http://schemas.microsoft.com/office/drawing/2014/main" id="{19E9626C-4608-D7D1-AB21-87ADA0C2283B}"/>
              </a:ext>
            </a:extLst>
          </p:cNvPr>
          <p:cNvGrpSpPr/>
          <p:nvPr/>
        </p:nvGrpSpPr>
        <p:grpSpPr>
          <a:xfrm>
            <a:off x="4255947" y="2328389"/>
            <a:ext cx="3680106" cy="3332794"/>
            <a:chOff x="4255947" y="2576039"/>
            <a:chExt cx="3680106" cy="3332794"/>
          </a:xfrm>
        </p:grpSpPr>
        <p:grpSp>
          <p:nvGrpSpPr>
            <p:cNvPr id="75" name="Group 74">
              <a:extLst>
                <a:ext uri="{FF2B5EF4-FFF2-40B4-BE49-F238E27FC236}">
                  <a16:creationId xmlns:a16="http://schemas.microsoft.com/office/drawing/2014/main" id="{727D6E44-2621-9301-A7AE-78578FF1624C}"/>
                </a:ext>
              </a:extLst>
            </p:cNvPr>
            <p:cNvGrpSpPr/>
            <p:nvPr/>
          </p:nvGrpSpPr>
          <p:grpSpPr>
            <a:xfrm>
              <a:off x="4255947" y="2576039"/>
              <a:ext cx="3680106" cy="3332794"/>
              <a:chOff x="4448674" y="2143032"/>
              <a:chExt cx="3680106" cy="3332794"/>
            </a:xfrm>
          </p:grpSpPr>
          <p:sp>
            <p:nvSpPr>
              <p:cNvPr id="69" name="Oval 68">
                <a:extLst>
                  <a:ext uri="{FF2B5EF4-FFF2-40B4-BE49-F238E27FC236}">
                    <a16:creationId xmlns:a16="http://schemas.microsoft.com/office/drawing/2014/main" id="{65DDCF2A-376B-81E3-C705-275089F20968}"/>
                  </a:ext>
                </a:extLst>
              </p:cNvPr>
              <p:cNvSpPr/>
              <p:nvPr/>
            </p:nvSpPr>
            <p:spPr>
              <a:xfrm>
                <a:off x="5213987" y="2143032"/>
                <a:ext cx="914400" cy="914400"/>
              </a:xfrm>
              <a:prstGeom prst="ellipse">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70" name="Oval 69">
                <a:extLst>
                  <a:ext uri="{FF2B5EF4-FFF2-40B4-BE49-F238E27FC236}">
                    <a16:creationId xmlns:a16="http://schemas.microsoft.com/office/drawing/2014/main" id="{4999ACAC-76B8-EEC9-3A13-F3D58F97AF5A}"/>
                  </a:ext>
                </a:extLst>
              </p:cNvPr>
              <p:cNvSpPr/>
              <p:nvPr/>
            </p:nvSpPr>
            <p:spPr>
              <a:xfrm>
                <a:off x="4448674" y="3352229"/>
                <a:ext cx="914400" cy="914400"/>
              </a:xfrm>
              <a:prstGeom prst="ellipse">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1" name="Oval 70">
                <a:extLst>
                  <a:ext uri="{FF2B5EF4-FFF2-40B4-BE49-F238E27FC236}">
                    <a16:creationId xmlns:a16="http://schemas.microsoft.com/office/drawing/2014/main" id="{4F71A993-EE5D-426C-8A3E-1A61C3830226}"/>
                  </a:ext>
                </a:extLst>
              </p:cNvPr>
              <p:cNvSpPr/>
              <p:nvPr/>
            </p:nvSpPr>
            <p:spPr>
              <a:xfrm>
                <a:off x="5213987" y="4561426"/>
                <a:ext cx="914400" cy="914400"/>
              </a:xfrm>
              <a:prstGeom prst="ellipse">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2" name="Oval 71">
                <a:extLst>
                  <a:ext uri="{FF2B5EF4-FFF2-40B4-BE49-F238E27FC236}">
                    <a16:creationId xmlns:a16="http://schemas.microsoft.com/office/drawing/2014/main" id="{7255C6AA-11B5-D093-DF54-ED89B5748911}"/>
                  </a:ext>
                </a:extLst>
              </p:cNvPr>
              <p:cNvSpPr/>
              <p:nvPr/>
            </p:nvSpPr>
            <p:spPr>
              <a:xfrm>
                <a:off x="6405523" y="2143032"/>
                <a:ext cx="914400" cy="914400"/>
              </a:xfrm>
              <a:prstGeom prst="ellipse">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3" name="Oval 72">
                <a:extLst>
                  <a:ext uri="{FF2B5EF4-FFF2-40B4-BE49-F238E27FC236}">
                    <a16:creationId xmlns:a16="http://schemas.microsoft.com/office/drawing/2014/main" id="{8736B665-3E28-D1FA-051F-C6DE49EF7C89}"/>
                  </a:ext>
                </a:extLst>
              </p:cNvPr>
              <p:cNvSpPr/>
              <p:nvPr/>
            </p:nvSpPr>
            <p:spPr>
              <a:xfrm>
                <a:off x="7214380" y="3352229"/>
                <a:ext cx="914400" cy="914400"/>
              </a:xfrm>
              <a:prstGeom prst="ellipse">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4" name="Oval 73">
                <a:extLst>
                  <a:ext uri="{FF2B5EF4-FFF2-40B4-BE49-F238E27FC236}">
                    <a16:creationId xmlns:a16="http://schemas.microsoft.com/office/drawing/2014/main" id="{097548D8-430F-465E-1D26-E0D99AF9B232}"/>
                  </a:ext>
                </a:extLst>
              </p:cNvPr>
              <p:cNvSpPr/>
              <p:nvPr/>
            </p:nvSpPr>
            <p:spPr>
              <a:xfrm>
                <a:off x="6405523" y="4561426"/>
                <a:ext cx="914400" cy="914400"/>
              </a:xfrm>
              <a:prstGeom prst="ellipse">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grpSp>
        <p:pic>
          <p:nvPicPr>
            <p:cNvPr id="13" name="Graphic 12" descr="Doctor female with solid fill">
              <a:extLst>
                <a:ext uri="{FF2B5EF4-FFF2-40B4-BE49-F238E27FC236}">
                  <a16:creationId xmlns:a16="http://schemas.microsoft.com/office/drawing/2014/main" id="{D33ED4BD-DA3A-7C3C-6C4C-37DD97289F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18460" y="5091633"/>
              <a:ext cx="720000" cy="720000"/>
            </a:xfrm>
            <a:prstGeom prst="rect">
              <a:avLst/>
            </a:prstGeom>
          </p:spPr>
        </p:pic>
        <p:pic>
          <p:nvPicPr>
            <p:cNvPr id="18" name="Graphic 17" descr="User network with solid fill">
              <a:extLst>
                <a:ext uri="{FF2B5EF4-FFF2-40B4-BE49-F238E27FC236}">
                  <a16:creationId xmlns:a16="http://schemas.microsoft.com/office/drawing/2014/main" id="{BE53884F-B3FC-C4D2-1384-D297C0D195F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18853" y="3882436"/>
              <a:ext cx="720000" cy="720000"/>
            </a:xfrm>
            <a:prstGeom prst="rect">
              <a:avLst/>
            </a:prstGeom>
          </p:spPr>
        </p:pic>
        <p:pic>
          <p:nvPicPr>
            <p:cNvPr id="16" name="Picture 16" descr="Image result for health cost icon png">
              <a:extLst>
                <a:ext uri="{FF2B5EF4-FFF2-40B4-BE49-F238E27FC236}">
                  <a16:creationId xmlns:a16="http://schemas.microsoft.com/office/drawing/2014/main" id="{E3B1C62B-7651-C714-80BC-AF0F7C332ADC}"/>
                </a:ext>
              </a:extLst>
            </p:cNvPr>
            <p:cNvPicPr>
              <a:picLocks noChangeAspect="1" noChangeArrowheads="1"/>
            </p:cNvPicPr>
            <p:nvPr/>
          </p:nvPicPr>
          <p:blipFill>
            <a:blip r:embed="rId6" cstate="print">
              <a:biLevel thresh="50000"/>
              <a:extLst>
                <a:ext uri="{28A0092B-C50C-407E-A947-70E740481C1C}">
                  <a14:useLocalDpi xmlns:a14="http://schemas.microsoft.com/office/drawing/2010/main" val="0"/>
                </a:ext>
              </a:extLst>
            </a:blip>
            <a:srcRect/>
            <a:stretch>
              <a:fillRect/>
            </a:stretch>
          </p:blipFill>
          <p:spPr bwMode="auto">
            <a:xfrm>
              <a:off x="4428796" y="3961354"/>
              <a:ext cx="612000" cy="61200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2" descr="Related image">
              <a:extLst>
                <a:ext uri="{FF2B5EF4-FFF2-40B4-BE49-F238E27FC236}">
                  <a16:creationId xmlns:a16="http://schemas.microsoft.com/office/drawing/2014/main" id="{0F12DB53-FBA7-57A6-29F1-F6A4CF33EBB4}"/>
                </a:ext>
              </a:extLst>
            </p:cNvPr>
            <p:cNvPicPr>
              <a:picLocks noChangeAspect="1" noChangeArrowheads="1"/>
            </p:cNvPicPr>
            <p:nvPr/>
          </p:nvPicPr>
          <p:blipFill rotWithShape="1">
            <a:blip r:embed="rId7">
              <a:biLevel thresh="25000"/>
              <a:extLst>
                <a:ext uri="{BEBA8EAE-BF5A-486C-A8C5-ECC9F3942E4B}">
                  <a14:imgProps xmlns:a14="http://schemas.microsoft.com/office/drawing/2010/main">
                    <a14:imgLayer r:embed="rId8">
                      <a14:imgEffect>
                        <a14:saturation sat="0"/>
                      </a14:imgEffect>
                      <a14:imgEffect>
                        <a14:brightnessContrast bright="40000" contrast="20000"/>
                      </a14:imgEffect>
                    </a14:imgLayer>
                  </a14:imgProps>
                </a:ext>
                <a:ext uri="{28A0092B-C50C-407E-A947-70E740481C1C}">
                  <a14:useLocalDpi xmlns:a14="http://schemas.microsoft.com/office/drawing/2010/main" val="0"/>
                </a:ext>
              </a:extLst>
            </a:blip>
            <a:srcRect l="5115" t="5421" r="4928" b="5617"/>
            <a:stretch/>
          </p:blipFill>
          <p:spPr bwMode="auto">
            <a:xfrm>
              <a:off x="6295346" y="2653325"/>
              <a:ext cx="749300" cy="741001"/>
            </a:xfrm>
            <a:prstGeom prst="ellipse">
              <a:avLst/>
            </a:prstGeom>
            <a:noFill/>
            <a:extLst>
              <a:ext uri="{909E8E84-426E-40DD-AFC4-6F175D3DCCD1}">
                <a14:hiddenFill xmlns:a14="http://schemas.microsoft.com/office/drawing/2010/main">
                  <a:solidFill>
                    <a:srgbClr val="FFFFFF"/>
                  </a:solidFill>
                </a14:hiddenFill>
              </a:ext>
            </a:extLst>
          </p:spPr>
        </p:pic>
        <p:pic>
          <p:nvPicPr>
            <p:cNvPr id="32" name="Graphic 31" descr="Man with solid fill">
              <a:extLst>
                <a:ext uri="{FF2B5EF4-FFF2-40B4-BE49-F238E27FC236}">
                  <a16:creationId xmlns:a16="http://schemas.microsoft.com/office/drawing/2014/main" id="{23A2FEE6-830F-D09D-D9AC-45A124A6D3C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18460" y="2673239"/>
              <a:ext cx="720000" cy="720000"/>
            </a:xfrm>
            <a:prstGeom prst="rect">
              <a:avLst/>
            </a:prstGeom>
          </p:spPr>
        </p:pic>
        <p:pic>
          <p:nvPicPr>
            <p:cNvPr id="54" name="Graphic 53" descr="Checklist with solid fill">
              <a:extLst>
                <a:ext uri="{FF2B5EF4-FFF2-40B4-BE49-F238E27FC236}">
                  <a16:creationId xmlns:a16="http://schemas.microsoft.com/office/drawing/2014/main" id="{0C3BECA2-E9A9-0300-5038-F36F9D19231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399996" y="5175753"/>
              <a:ext cx="540000" cy="540000"/>
            </a:xfrm>
            <a:prstGeom prst="rect">
              <a:avLst/>
            </a:prstGeom>
          </p:spPr>
        </p:pic>
      </p:grpSp>
      <p:sp>
        <p:nvSpPr>
          <p:cNvPr id="77" name="TextBox 76">
            <a:extLst>
              <a:ext uri="{FF2B5EF4-FFF2-40B4-BE49-F238E27FC236}">
                <a16:creationId xmlns:a16="http://schemas.microsoft.com/office/drawing/2014/main" id="{BC0EC352-AFDD-B3EE-6CA2-6C761E6415E5}"/>
              </a:ext>
            </a:extLst>
          </p:cNvPr>
          <p:cNvSpPr txBox="1"/>
          <p:nvPr/>
        </p:nvSpPr>
        <p:spPr>
          <a:xfrm>
            <a:off x="692332" y="1624759"/>
            <a:ext cx="11003220" cy="369332"/>
          </a:xfrm>
          <a:prstGeom prst="rect">
            <a:avLst/>
          </a:prstGeom>
          <a:noFill/>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b="1" dirty="0">
                <a:solidFill>
                  <a:schemeClr val="accent1"/>
                </a:solidFill>
                <a:latin typeface="Century Gothic" panose="020B0502020202020204" pitchFamily="34" charset="0"/>
                <a:cs typeface="Calibri" panose="020F0502020204030204" pitchFamily="34" charset="0"/>
              </a:rPr>
              <a:t>Development of evidence generation plans should reflect diverse needs across stakeholders</a:t>
            </a:r>
            <a:endParaRPr kumimoji="0" lang="en-US" sz="1800" b="1" u="none" strike="noStrike" kern="1200" cap="none" spc="0" normalizeH="0" baseline="0" noProof="0" dirty="0">
              <a:ln>
                <a:noFill/>
              </a:ln>
              <a:solidFill>
                <a:schemeClr val="accent1"/>
              </a:solidFill>
              <a:effectLst/>
              <a:uLnTx/>
              <a:uFillTx/>
              <a:latin typeface="Century Gothic" panose="020B0502020202020204" pitchFamily="34" charset="0"/>
              <a:ea typeface="ＭＳ Ｐゴシック" charset="-128"/>
              <a:cs typeface="Calibri" panose="020F0502020204030204" pitchFamily="34" charset="0"/>
            </a:endParaRPr>
          </a:p>
        </p:txBody>
      </p:sp>
    </p:spTree>
    <p:extLst>
      <p:ext uri="{BB962C8B-B14F-4D97-AF65-F5344CB8AC3E}">
        <p14:creationId xmlns:p14="http://schemas.microsoft.com/office/powerpoint/2010/main" val="2879544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3_Office Theme">
  <a:themeElements>
    <a:clrScheme name="Custom 3">
      <a:dk1>
        <a:srgbClr val="000000"/>
      </a:dk1>
      <a:lt1>
        <a:sysClr val="window" lastClr="FFFFFF"/>
      </a:lt1>
      <a:dk2>
        <a:srgbClr val="1F497D"/>
      </a:dk2>
      <a:lt2>
        <a:srgbClr val="FDF1D1"/>
      </a:lt2>
      <a:accent1>
        <a:srgbClr val="13913F"/>
      </a:accent1>
      <a:accent2>
        <a:srgbClr val="FEBE0D"/>
      </a:accent2>
      <a:accent3>
        <a:srgbClr val="56B677"/>
      </a:accent3>
      <a:accent4>
        <a:srgbClr val="E7E7E7"/>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4_Office Theme">
  <a:themeElements>
    <a:clrScheme name="Custom 3">
      <a:dk1>
        <a:srgbClr val="000000"/>
      </a:dk1>
      <a:lt1>
        <a:sysClr val="window" lastClr="FFFFFF"/>
      </a:lt1>
      <a:dk2>
        <a:srgbClr val="1F497D"/>
      </a:dk2>
      <a:lt2>
        <a:srgbClr val="FDF1D1"/>
      </a:lt2>
      <a:accent1>
        <a:srgbClr val="13913F"/>
      </a:accent1>
      <a:accent2>
        <a:srgbClr val="FEBE0D"/>
      </a:accent2>
      <a:accent3>
        <a:srgbClr val="56B677"/>
      </a:accent3>
      <a:accent4>
        <a:srgbClr val="E7E7E7"/>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Guide Navigation">
  <a:themeElements>
    <a:clrScheme name="Custom 3">
      <a:dk1>
        <a:srgbClr val="000000"/>
      </a:dk1>
      <a:lt1>
        <a:sysClr val="window" lastClr="FFFFFF"/>
      </a:lt1>
      <a:dk2>
        <a:srgbClr val="1F497D"/>
      </a:dk2>
      <a:lt2>
        <a:srgbClr val="FDF1D1"/>
      </a:lt2>
      <a:accent1>
        <a:srgbClr val="13913F"/>
      </a:accent1>
      <a:accent2>
        <a:srgbClr val="FEBE0D"/>
      </a:accent2>
      <a:accent3>
        <a:srgbClr val="56B677"/>
      </a:accent3>
      <a:accent4>
        <a:srgbClr val="E7E7E7"/>
      </a:accent4>
      <a:accent5>
        <a:srgbClr val="4BACC6"/>
      </a:accent5>
      <a:accent6>
        <a:srgbClr val="F79646"/>
      </a:accent6>
      <a:hlink>
        <a:srgbClr val="0000FF"/>
      </a:hlink>
      <a:folHlink>
        <a:srgbClr val="800080"/>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sisl xmlns:xsi="http://www.w3.org/2001/XMLSchema-instance" xmlns:xsd="http://www.w3.org/2001/XMLSchema" xmlns="http://www.boldonjames.com/2008/01/sie/internal/label" sislVersion="0" policy="a10f9ac0-5937-4b4f-b459-96aedd9ed2c5">
  <element uid="9920fcc9-9f43-4d43-9e3e-b98a219cfd55" value=""/>
</sisl>
</file>

<file path=customXml/itemProps1.xml><?xml version="1.0" encoding="utf-8"?>
<ds:datastoreItem xmlns:ds="http://schemas.openxmlformats.org/officeDocument/2006/customXml" ds:itemID="{2D3F7D39-2751-4CFF-BAE6-2F20900555D9}">
  <ds:schemaRefs>
    <ds:schemaRef ds:uri="http://www.w3.org/2001/XMLSchema"/>
    <ds:schemaRef ds:uri="http://www.boldonjames.com/2008/01/sie/internal/label"/>
  </ds:schemaRefs>
</ds:datastoreItem>
</file>

<file path=docProps/app.xml><?xml version="1.0" encoding="utf-8"?>
<Properties xmlns="http://schemas.openxmlformats.org/officeDocument/2006/extended-properties" xmlns:vt="http://schemas.openxmlformats.org/officeDocument/2006/docPropsVTypes">
  <Template/>
  <TotalTime>12859</TotalTime>
  <Words>4889</Words>
  <Application>Microsoft Macintosh PowerPoint</Application>
  <PresentationFormat>Widescreen</PresentationFormat>
  <Paragraphs>377</Paragraphs>
  <Slides>39</Slides>
  <Notes>3</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39</vt:i4>
      </vt:variant>
    </vt:vector>
  </HeadingPairs>
  <TitlesOfParts>
    <vt:vector size="46" baseType="lpstr">
      <vt:lpstr>Arial</vt:lpstr>
      <vt:lpstr>Calibri</vt:lpstr>
      <vt:lpstr>Century Gothic</vt:lpstr>
      <vt:lpstr>Wingdings</vt:lpstr>
      <vt:lpstr>3_Office Theme</vt:lpstr>
      <vt:lpstr>4_Office Theme</vt:lpstr>
      <vt:lpstr>Guide Navigation</vt:lpstr>
      <vt:lpstr>PowerPoint Presentation</vt:lpstr>
      <vt:lpstr>PowerPoint Presentation</vt:lpstr>
      <vt:lpstr>Acknowledgements</vt:lpstr>
      <vt:lpstr>Using this guidance document</vt:lpstr>
      <vt:lpstr>Questions addressed in this resource</vt:lpstr>
      <vt:lpstr>PowerPoint Presentation</vt:lpstr>
      <vt:lpstr>Having a future-looking, strategic approach to planning ensures meaningful evidence is available at the right time</vt:lpstr>
      <vt:lpstr>Evidence planning should consider the entire product journey, and reflect evolving stakeholder needs throughout its lifecycle</vt:lpstr>
      <vt:lpstr>Planning ensures evidence is available to each stakeholder when it is needed to inform decision making and improve patient outcomes</vt:lpstr>
      <vt:lpstr>A holistic view is needed to ensure that planning activities reflect the widest needs of stakeholders</vt:lpstr>
      <vt:lpstr>Effective planning allows goals to be achieved more quickly and maximizes the value of the evidence across audiences</vt:lpstr>
      <vt:lpstr>A fully integrated approach can yield evidence of greater value across all stakeholders</vt:lpstr>
      <vt:lpstr>With an in-depth understanding of the needs and priorities across stakeholders, medical affairs are best placed to lead integrated evidence planning </vt:lpstr>
      <vt:lpstr>PowerPoint Presentation</vt:lpstr>
      <vt:lpstr>A comprehensive understanding of key influencers’ expectations and industry standards allows for more complete planning</vt:lpstr>
      <vt:lpstr>Flexibility in an evidence-generation plan is essential to maintain its relevance</vt:lpstr>
      <vt:lpstr>Plans should accommodate the changing need for evidence, based on increased experience and evolving internal strategies</vt:lpstr>
      <vt:lpstr>Regular evaluation of plans in the context of the evolving external environment is crucial</vt:lpstr>
      <vt:lpstr>IEPs should be built with adaptation in mind and enable mitigating strategies to be put in place when delays occur and lessons to be learned to apply to future plans</vt:lpstr>
      <vt:lpstr>PowerPoint Presentation</vt:lpstr>
      <vt:lpstr>Creating evidence of true value stems from asking the right questions</vt:lpstr>
      <vt:lpstr>Answering key questions: Who?</vt:lpstr>
      <vt:lpstr>Answering key questions: Why?</vt:lpstr>
      <vt:lpstr>Answering key questions: When?</vt:lpstr>
      <vt:lpstr>Answering key questions: What if?</vt:lpstr>
      <vt:lpstr>Understanding your external stakeholders enables you to focus on areas that will have the most impact</vt:lpstr>
      <vt:lpstr>Start with the end in mind: The value of evidence generated can only be fully realised if it is available at the right time</vt:lpstr>
      <vt:lpstr>PowerPoint Presentation</vt:lpstr>
      <vt:lpstr>Evidence generation can require a high degree of investment of time and resource, so it is important to focus on areas where a true need exists</vt:lpstr>
      <vt:lpstr>When looking to prioritize research efforts, reviewing the patient journey is a key starting point</vt:lpstr>
      <vt:lpstr>Prioritization should consider both the strategic advantages for the organization, as well as the short- and longer-term benefits for patient outcomes</vt:lpstr>
      <vt:lpstr>Evidence does not have to mean initiation of new company-sponsored trials</vt:lpstr>
      <vt:lpstr>Is new evidence truly needed, or could revisiting the way available information is communicated be an opportunity? </vt:lpstr>
      <vt:lpstr>PowerPoint Presentation</vt:lpstr>
      <vt:lpstr>Measurement of success should consider not only creation of the evidence, but on wider processes and partnerships</vt:lpstr>
      <vt:lpstr>Cross-functional input will help to establish what a meaningful change would be, and may be required to support tracking of the impact of the evidence</vt:lpstr>
      <vt:lpstr>Go beyond the metrics, to identify measures that provide an understanding of the impact of the plan </vt:lpstr>
      <vt:lpstr>Communication of progress and results builds support for and confidence in the IEP and the value of the approach</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Shiree Edwards</cp:lastModifiedBy>
  <cp:revision>1647</cp:revision>
  <dcterms:created xsi:type="dcterms:W3CDTF">2018-08-30T04:14:42Z</dcterms:created>
  <dcterms:modified xsi:type="dcterms:W3CDTF">2023-06-16T21:55:49Z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IndexRef">
    <vt:lpwstr>43dbb672-207f-436a-8dbf-66a1ebca453f</vt:lpwstr>
  </property>
  <property fmtid="{D5CDD505-2E9C-101B-9397-08002B2CF9AE}" pid="3" name="bjSaver">
    <vt:lpwstr>w3bkzkyrIlib3o3tEuM15QL/XgnW+/xn</vt:lpwstr>
  </property>
  <property fmtid="{D5CDD505-2E9C-101B-9397-08002B2CF9AE}" pid="4" name="bjDocumentLabelXML">
    <vt:lpwstr>&lt;?xml version="1.0" encoding="us-ascii"?&gt;&lt;sisl xmlns:xsi="http://www.w3.org/2001/XMLSchema-instance" xmlns:xsd="http://www.w3.org/2001/XMLSchema" sislVersion="0" policy="a10f9ac0-5937-4b4f-b459-96aedd9ed2c5" xmlns="http://www.boldonjames.com/2008/01/sie/i</vt:lpwstr>
  </property>
  <property fmtid="{D5CDD505-2E9C-101B-9397-08002B2CF9AE}" pid="5" name="bjDocumentLabelXML-0">
    <vt:lpwstr>nternal/label"&gt;&lt;element uid="9920fcc9-9f43-4d43-9e3e-b98a219cfd55" value="" /&gt;&lt;/sisl&gt;</vt:lpwstr>
  </property>
  <property fmtid="{D5CDD505-2E9C-101B-9397-08002B2CF9AE}" pid="6" name="bjDocumentSecurityLabel">
    <vt:lpwstr>Not Classified</vt:lpwstr>
  </property>
  <property fmtid="{D5CDD505-2E9C-101B-9397-08002B2CF9AE}" pid="7" name="_NewReviewCycle">
    <vt:lpwstr/>
  </property>
</Properties>
</file>