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00 COVER SlideDeck.jpg" descr="00 COVER SlideDe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" y="0"/>
            <a:ext cx="1219114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0 MAPS logo.png" descr="00 MAP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85" y="562670"/>
            <a:ext cx="4210523" cy="125162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HE FUTURE OF…"/>
          <p:cNvSpPr txBox="1"/>
          <p:nvPr/>
        </p:nvSpPr>
        <p:spPr>
          <a:xfrm>
            <a:off x="867288" y="2807312"/>
            <a:ext cx="5043423" cy="128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000">
                <a:solidFill>
                  <a:srgbClr val="16723A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THE FUTURE OF </a:t>
            </a:r>
          </a:p>
          <a:p>
            <a:pPr>
              <a:defRPr sz="4000">
                <a:solidFill>
                  <a:srgbClr val="16723A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MEDICAL AFFAIRS </a:t>
            </a:r>
          </a:p>
        </p:txBody>
      </p:sp>
      <p:sp>
        <p:nvSpPr>
          <p:cNvPr id="97" name="2030"/>
          <p:cNvSpPr txBox="1"/>
          <p:nvPr/>
        </p:nvSpPr>
        <p:spPr>
          <a:xfrm>
            <a:off x="828072" y="3840030"/>
            <a:ext cx="3304539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0">
                <a:solidFill>
                  <a:srgbClr val="16723A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2030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3198224"/>
            <a:ext cx="10515600" cy="4351340"/>
          </a:xfrm>
          <a:prstGeom prst="rect">
            <a:avLst/>
          </a:prstGeom>
        </p:spPr>
        <p:txBody>
          <a:bodyPr/>
          <a:lstStyle/>
          <a:p>
            <a:pPr>
              <a:defRPr sz="22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Patient Engagement</a:t>
            </a:r>
          </a:p>
          <a:p>
            <a:pPr marL="685800" lvl="1" indent="-228600">
              <a:spcBef>
                <a:spcPts val="500"/>
              </a:spcBef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must own the scientific aspects of patient engagement, by working with patients and patient communities as essential partners throughout the life cycle </a:t>
            </a:r>
          </a:p>
          <a:p>
            <a:pPr marL="685800" lvl="1" indent="-228600">
              <a:spcBef>
                <a:spcPts val="500"/>
              </a:spcBef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 must ensure patient insights are embedded in all data generation strategies and activities </a:t>
            </a:r>
          </a:p>
        </p:txBody>
      </p:sp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xfrm>
            <a:off x="504441" y="1872663"/>
            <a:ext cx="10515601" cy="550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Focus Areas of Increasing Importance </a:t>
            </a:r>
          </a:p>
        </p:txBody>
      </p:sp>
      <p:pic>
        <p:nvPicPr>
          <p:cNvPr id="165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MEDICAL AFFAIRS IN INDUSTRY 2030"/>
          <p:cNvSpPr txBox="1"/>
          <p:nvPr/>
        </p:nvSpPr>
        <p:spPr>
          <a:xfrm>
            <a:off x="697347" y="1264574"/>
            <a:ext cx="765884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INDUSTRY 2030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37535" y="2505388"/>
            <a:ext cx="11335147" cy="43513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2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Information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Answers will need to be given increasingly through artificial intelligence, chatbots, and other automated systems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MI will need to have robust analytical capabilities to identify information gaps</a:t>
            </a:r>
          </a:p>
          <a:p>
            <a:pPr marL="0" lvl="1" indent="457200">
              <a:lnSpc>
                <a:spcPct val="72000"/>
              </a:lnSpc>
              <a:spcBef>
                <a:spcPts val="5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</a:t>
            </a:r>
          </a:p>
          <a:p>
            <a:pPr>
              <a:lnSpc>
                <a:spcPct val="72000"/>
              </a:lnSpc>
              <a:defRPr sz="22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Compliance/Governance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should not have broad compliance or governance –related responsibilities as this detracts from scientific activities and expertise </a:t>
            </a:r>
          </a:p>
          <a:p>
            <a:pPr marL="0" lvl="1" indent="457200">
              <a:lnSpc>
                <a:spcPct val="72000"/>
              </a:lnSpc>
              <a:spcBef>
                <a:spcPts val="5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lnSpc>
                <a:spcPct val="72000"/>
              </a:lnSpc>
              <a:defRPr sz="22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Operational Efficiency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will need to better manage the diverse range of activities, teams, and people to ensure efficiency 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Global best practices will reduce the need for local/country organizations to create standard operating procedures </a:t>
            </a:r>
          </a:p>
        </p:txBody>
      </p:sp>
      <p:pic>
        <p:nvPicPr>
          <p:cNvPr id="170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MEDICAL AFFAIRS IN INDUSTRY 2030"/>
          <p:cNvSpPr txBox="1"/>
          <p:nvPr/>
        </p:nvSpPr>
        <p:spPr>
          <a:xfrm>
            <a:off x="697347" y="1264574"/>
            <a:ext cx="765884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INDUSTRY 2030</a:t>
            </a:r>
          </a:p>
        </p:txBody>
      </p:sp>
      <p:sp>
        <p:nvSpPr>
          <p:cNvPr id="173" name="Optimized/Streamlined Medical Affairs Focus Areas"/>
          <p:cNvSpPr txBox="1">
            <a:spLocks noGrp="1"/>
          </p:cNvSpPr>
          <p:nvPr>
            <p:ph type="title"/>
          </p:nvPr>
        </p:nvSpPr>
        <p:spPr>
          <a:xfrm>
            <a:off x="504441" y="1872663"/>
            <a:ext cx="10515601" cy="550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Optimized/Streamlined Medical Affairs Focus Areas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00 Title Highlight.png" descr="00 Title High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" y="1237573"/>
            <a:ext cx="11335121" cy="119345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MEDICAL AFFAIRS TEAMS 2030"/>
          <p:cNvSpPr txBox="1"/>
          <p:nvPr/>
        </p:nvSpPr>
        <p:spPr>
          <a:xfrm>
            <a:off x="697347" y="1264574"/>
            <a:ext cx="6477355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TEAMS 2030</a:t>
            </a:r>
          </a:p>
        </p:txBody>
      </p:sp>
      <p:sp>
        <p:nvSpPr>
          <p:cNvPr id="178" name="Major Change Points:"/>
          <p:cNvSpPr txBox="1"/>
          <p:nvPr/>
        </p:nvSpPr>
        <p:spPr>
          <a:xfrm>
            <a:off x="697348" y="1905120"/>
            <a:ext cx="325852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23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Major Change Points:</a:t>
            </a:r>
          </a:p>
        </p:txBody>
      </p:sp>
      <p:sp>
        <p:nvSpPr>
          <p:cNvPr id="179" name="Medical Affairs teams will further embrace digital transformation"/>
          <p:cNvSpPr txBox="1"/>
          <p:nvPr/>
        </p:nvSpPr>
        <p:spPr>
          <a:xfrm>
            <a:off x="2591122" y="3068957"/>
            <a:ext cx="869557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teams will further embrace digital transformation</a:t>
            </a:r>
          </a:p>
        </p:txBody>
      </p:sp>
      <p:sp>
        <p:nvSpPr>
          <p:cNvPr id="180" name="Medical will engage much broader stakeholder groups including patient groups, academia, governments, and health economics bodies"/>
          <p:cNvSpPr txBox="1"/>
          <p:nvPr/>
        </p:nvSpPr>
        <p:spPr>
          <a:xfrm>
            <a:off x="2591122" y="4090424"/>
            <a:ext cx="8695578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will engage much broader stakeholder groups including patient groups, academia, governments, and health economics bodies</a:t>
            </a:r>
          </a:p>
        </p:txBody>
      </p:sp>
      <p:sp>
        <p:nvSpPr>
          <p:cNvPr id="181" name="Medical Affairs will need to dramatically evolve team capabilities to keep pace with new opportunities for them to lead"/>
          <p:cNvSpPr txBox="1"/>
          <p:nvPr/>
        </p:nvSpPr>
        <p:spPr>
          <a:xfrm>
            <a:off x="2591122" y="5211048"/>
            <a:ext cx="8695578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need to dramatically evolve team capabilities to keep pace with new opportunities for them to lead</a:t>
            </a:r>
          </a:p>
        </p:txBody>
      </p:sp>
      <p:pic>
        <p:nvPicPr>
          <p:cNvPr id="182" name="09 Digital Icon B.png" descr="09 Digital Icon 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517" y="2789840"/>
            <a:ext cx="1026443" cy="671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10 Multiperson Icon.png" descr="10 Multiperson 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517" y="3993374"/>
            <a:ext cx="1026443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11 Speed evolution Icon.png" descr="11 Speed evolution 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59" y="5131008"/>
            <a:ext cx="1026443" cy="756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32004" y="2531533"/>
            <a:ext cx="10515601" cy="4672658"/>
          </a:xfrm>
          <a:prstGeom prst="rect">
            <a:avLst/>
          </a:prstGeom>
        </p:spPr>
        <p:txBody>
          <a:bodyPr/>
          <a:lstStyle/>
          <a:p>
            <a:pPr marL="163284" indent="-163284">
              <a:lnSpc>
                <a:spcPct val="81000"/>
              </a:lnSpc>
              <a:defRPr sz="20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Expanded Definition of External Experts:</a:t>
            </a:r>
            <a:r>
              <a:rPr sz="2800" b="0" dirty="0">
                <a:solidFill>
                  <a:srgbClr val="000000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</a:rPr>
              <a:t>More than physicians and scientific leaders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HCPs include nurses, nurse practitioners, clinical pharmacists, and physician assistants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KOLs include digital opinion leaders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 MedTech, MA must engage lab directors, academic researchers, and nurses</a:t>
            </a:r>
          </a:p>
          <a:p>
            <a:pPr marL="0" lvl="1" indent="457200">
              <a:lnSpc>
                <a:spcPct val="81000"/>
              </a:lnSpc>
              <a:spcBef>
                <a:spcPts val="500"/>
              </a:spcBef>
              <a:buSzTx/>
              <a:buNone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</a:p>
          <a:p>
            <a:pPr>
              <a:lnSpc>
                <a:spcPct val="81000"/>
              </a:lnSpc>
              <a:defRPr sz="20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Patients/Patient Associations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The move to home care and near-patient care mean patients are important external audiences for some products/conditions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Associations are an emerging audience that provide patient education, represent the patient voice back to the organization, and provide input on meaningful end points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The specific structure to enable patient-centricity will need to be defined within organizations </a:t>
            </a:r>
          </a:p>
        </p:txBody>
      </p:sp>
      <p:pic>
        <p:nvPicPr>
          <p:cNvPr id="187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MEDICAL AFFAIRS TEAMS 2030"/>
          <p:cNvSpPr txBox="1"/>
          <p:nvPr/>
        </p:nvSpPr>
        <p:spPr>
          <a:xfrm>
            <a:off x="697347" y="1264574"/>
            <a:ext cx="6477355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TEAMS 2030</a:t>
            </a:r>
          </a:p>
        </p:txBody>
      </p:sp>
      <p:sp>
        <p:nvSpPr>
          <p:cNvPr id="190" name="Audiences of Increasing Importance"/>
          <p:cNvSpPr txBox="1">
            <a:spLocks noGrp="1"/>
          </p:cNvSpPr>
          <p:nvPr>
            <p:ph type="title"/>
          </p:nvPr>
        </p:nvSpPr>
        <p:spPr>
          <a:xfrm>
            <a:off x="504441" y="1872663"/>
            <a:ext cx="10515601" cy="550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Audiences of Increasing Importance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2479244"/>
            <a:ext cx="10954753" cy="4672658"/>
          </a:xfrm>
          <a:prstGeom prst="rect">
            <a:avLst/>
          </a:prstGeom>
        </p:spPr>
        <p:txBody>
          <a:bodyPr/>
          <a:lstStyle/>
          <a:p>
            <a:pPr>
              <a:defRPr sz="21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Academia</a:t>
            </a:r>
            <a:endParaRPr sz="2500"/>
          </a:p>
          <a:p>
            <a:pPr marL="685800" lvl="1" indent="-228600"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Collaborative in sharing data, procedures, molecules, and even patients </a:t>
            </a:r>
          </a:p>
          <a:p>
            <a:pPr marL="685800" lvl="1" indent="-228600"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Identifying, building, and facilitating cross-academia collaborations will be critical 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21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Health Economics Organizations</a:t>
            </a:r>
            <a:endParaRPr sz="2500"/>
          </a:p>
          <a:p>
            <a:pPr marL="685800" lvl="1" indent="-228600"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 teams will need to build capabilities in defining and communicating the clinical value, as opposed to only the efficacy of industry innovations 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21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Governments, Regulators, and Policy Makers</a:t>
            </a:r>
            <a:endParaRPr sz="2500"/>
          </a:p>
          <a:p>
            <a:pPr marL="685800" lvl="1" indent="-228600"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Ensure the availability of evidence for policy-based decision-makers</a:t>
            </a:r>
          </a:p>
          <a:p>
            <a:pPr marL="685800" lvl="1" indent="-228600"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 should take on this responsibility or work closely with Health Policy Liaisons </a:t>
            </a:r>
          </a:p>
        </p:txBody>
      </p:sp>
      <p:pic>
        <p:nvPicPr>
          <p:cNvPr id="193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MEDICAL AFFAIRS TEAMS 2030"/>
          <p:cNvSpPr txBox="1"/>
          <p:nvPr/>
        </p:nvSpPr>
        <p:spPr>
          <a:xfrm>
            <a:off x="697347" y="1264574"/>
            <a:ext cx="6477355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TEAMS 2030</a:t>
            </a:r>
          </a:p>
        </p:txBody>
      </p:sp>
      <p:sp>
        <p:nvSpPr>
          <p:cNvPr id="196" name="Audiences of Increasing Importance"/>
          <p:cNvSpPr txBox="1">
            <a:spLocks noGrp="1"/>
          </p:cNvSpPr>
          <p:nvPr>
            <p:ph type="title"/>
          </p:nvPr>
        </p:nvSpPr>
        <p:spPr>
          <a:xfrm>
            <a:off x="504441" y="1872663"/>
            <a:ext cx="10515601" cy="550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Audiences of Increasing Importance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792981"/>
            <a:ext cx="10515600" cy="4351340"/>
          </a:xfrm>
          <a:prstGeom prst="rect">
            <a:avLst/>
          </a:prstGeom>
        </p:spPr>
        <p:txBody>
          <a:bodyPr/>
          <a:lstStyle/>
          <a:p>
            <a:pPr>
              <a:defRPr sz="22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Big Tech</a:t>
            </a:r>
          </a:p>
          <a:p>
            <a:pPr marL="685800" lvl="1" indent="-228600">
              <a:spcBef>
                <a:spcPts val="5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 must be prepared to interact with Big Tech as either a partner or a competitor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22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Environment, Social, Governance (ESG)</a:t>
            </a:r>
          </a:p>
          <a:p>
            <a:pPr marL="685800" lvl="1" indent="-228600">
              <a:spcBef>
                <a:spcPts val="5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Future MA teams may need to communicate the impact of products on the environment and/or how they responsibly engage with external stakeholders</a:t>
            </a:r>
          </a:p>
          <a:p>
            <a:pPr marL="685800" lvl="1" indent="-228600">
              <a:spcBef>
                <a:spcPts val="5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2030 vision for Medical Affairs sees teams addressing the social determinants of health to broadly improve patient outcomes </a:t>
            </a:r>
          </a:p>
        </p:txBody>
      </p:sp>
      <p:pic>
        <p:nvPicPr>
          <p:cNvPr id="199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MEDICAL AFFAIRS TEAMS 2030"/>
          <p:cNvSpPr txBox="1"/>
          <p:nvPr/>
        </p:nvSpPr>
        <p:spPr>
          <a:xfrm>
            <a:off x="697347" y="1264574"/>
            <a:ext cx="6477355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TEAMS 2030</a:t>
            </a:r>
          </a:p>
        </p:txBody>
      </p:sp>
      <p:sp>
        <p:nvSpPr>
          <p:cNvPr id="202" name="Audiences of Increasing Importance"/>
          <p:cNvSpPr txBox="1">
            <a:spLocks noGrp="1"/>
          </p:cNvSpPr>
          <p:nvPr>
            <p:ph type="title"/>
          </p:nvPr>
        </p:nvSpPr>
        <p:spPr>
          <a:xfrm>
            <a:off x="504441" y="1872663"/>
            <a:ext cx="10515601" cy="550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Audiences of Increasing Importance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413881"/>
            <a:ext cx="10515600" cy="4351340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Digital and Analytics</a:t>
            </a:r>
          </a:p>
          <a:p>
            <a:pPr marL="685800" lvl="1" indent="-228600">
              <a:spcBef>
                <a:spcPts val="5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pandemic accelerated the digital transformation of MA</a:t>
            </a:r>
          </a:p>
          <a:p>
            <a:pPr marL="685800" lvl="1" indent="-228600">
              <a:spcBef>
                <a:spcPts val="5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Digital and data analytic capabilities will need to continue expanding</a:t>
            </a:r>
          </a:p>
          <a:p>
            <a:pPr marL="685800" lvl="1" indent="-228600">
              <a:spcBef>
                <a:spcPts val="5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idea of Digital needs to be clearly defined and then embedded within MA teams composed of non-scientific digital experts 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24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Metrics and Key Performance Indicators (KPIs)</a:t>
            </a:r>
          </a:p>
          <a:p>
            <a:pPr marL="685800" lvl="1" indent="-228600">
              <a:spcBef>
                <a:spcPts val="5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Future MA teams will combine quantitative and qualitative metrics to measure and report what we do and the impact to patients and the organization </a:t>
            </a:r>
          </a:p>
        </p:txBody>
      </p:sp>
      <p:sp>
        <p:nvSpPr>
          <p:cNvPr id="205" name="Title 1"/>
          <p:cNvSpPr txBox="1"/>
          <p:nvPr/>
        </p:nvSpPr>
        <p:spPr>
          <a:xfrm>
            <a:off x="550161" y="1903385"/>
            <a:ext cx="10424161" cy="48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Emerging Capabilities for Medical Affairs Teams </a:t>
            </a:r>
          </a:p>
        </p:txBody>
      </p:sp>
      <p:pic>
        <p:nvPicPr>
          <p:cNvPr id="206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EDICAL AFFAIRS TEAMS 2030"/>
          <p:cNvSpPr txBox="1"/>
          <p:nvPr/>
        </p:nvSpPr>
        <p:spPr>
          <a:xfrm>
            <a:off x="697347" y="1264574"/>
            <a:ext cx="7418176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TEAMS 2030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00 Title Highlight.png" descr="00 Title High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" y="1237573"/>
            <a:ext cx="11335121" cy="119345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MEDICAL AFFAIRS INDIVIDUAL 2030"/>
          <p:cNvSpPr txBox="1"/>
          <p:nvPr/>
        </p:nvSpPr>
        <p:spPr>
          <a:xfrm>
            <a:off x="697348" y="1264574"/>
            <a:ext cx="7374203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INDIVIDUAL 2030</a:t>
            </a:r>
          </a:p>
        </p:txBody>
      </p:sp>
      <p:sp>
        <p:nvSpPr>
          <p:cNvPr id="213" name="Major Change Points:"/>
          <p:cNvSpPr txBox="1"/>
          <p:nvPr/>
        </p:nvSpPr>
        <p:spPr>
          <a:xfrm>
            <a:off x="697348" y="1905120"/>
            <a:ext cx="325852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23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Major Change Points:</a:t>
            </a:r>
          </a:p>
        </p:txBody>
      </p:sp>
      <p:pic>
        <p:nvPicPr>
          <p:cNvPr id="214" name="12 Checkmark Icon B.png" descr="12 Checkmark Icon 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44" y="2814204"/>
            <a:ext cx="1272602" cy="988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13 Leadership Icon.png" descr="13 Leadership 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386" y="4185872"/>
            <a:ext cx="929119" cy="863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14 Hiring Icon.png" descr="14 Hiring 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213" y="5432640"/>
            <a:ext cx="705464" cy="70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Medical Affairs’ scientific experts will be augmented by individuals with competencies in business, digital, data, epidemiology, public health, HEOR, and more"/>
          <p:cNvSpPr txBox="1"/>
          <p:nvPr/>
        </p:nvSpPr>
        <p:spPr>
          <a:xfrm>
            <a:off x="2881756" y="2973359"/>
            <a:ext cx="7761180" cy="104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Affairs’ scientific experts will be augmented by individuals with competencies in business, digital, data, epidemiology, public health, HEOR, and more</a:t>
            </a:r>
          </a:p>
        </p:txBody>
      </p:sp>
      <p:sp>
        <p:nvSpPr>
          <p:cNvPr id="218" name="Competencies such as emotional intelligence, learning agility, and leadership skills will be as essential as scientific acumen"/>
          <p:cNvSpPr txBox="1"/>
          <p:nvPr/>
        </p:nvSpPr>
        <p:spPr>
          <a:xfrm>
            <a:off x="2881756" y="4306743"/>
            <a:ext cx="7761180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Competencies such as emotional intelligence, learning agility, and leadership skills will be as essential as scientific acumen</a:t>
            </a:r>
          </a:p>
        </p:txBody>
      </p:sp>
      <p:sp>
        <p:nvSpPr>
          <p:cNvPr id="219" name="Medical Affairs will need to invest significantly in training or hiring for new competencies"/>
          <p:cNvSpPr txBox="1"/>
          <p:nvPr/>
        </p:nvSpPr>
        <p:spPr>
          <a:xfrm>
            <a:off x="2881756" y="5474621"/>
            <a:ext cx="7761180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need to invest significantly in training or hiring for new competencies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HE MEDICAL AFFAIRS INDIVIDUAL 2030"/>
          <p:cNvSpPr txBox="1"/>
          <p:nvPr/>
        </p:nvSpPr>
        <p:spPr>
          <a:xfrm>
            <a:off x="697347" y="1264574"/>
            <a:ext cx="7418176" cy="1097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MEDICAL AFFAIRS INDIVIDUAL 2030</a:t>
            </a:r>
          </a:p>
        </p:txBody>
      </p:sp>
      <p:sp>
        <p:nvSpPr>
          <p:cNvPr id="22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334472"/>
            <a:ext cx="10515600" cy="52886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3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Digital/Technology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must keep pace with the generation of digital natives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Training and hiring practices must ensure the function is ahead of the curve on data analytics, digital and omni-channel communications, and insights analysis</a:t>
            </a:r>
          </a:p>
          <a:p>
            <a:pPr marL="0" lvl="1" indent="457200">
              <a:lnSpc>
                <a:spcPct val="81000"/>
              </a:lnSpc>
              <a:spcBef>
                <a:spcPts val="5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lnSpc>
                <a:spcPct val="81000"/>
              </a:lnSpc>
              <a:defRPr sz="23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Data Analytics and Non-Traditional Studies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Must be able to generate knowledge from large data sets, including those in public registries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Competencies may include RWE study design and analysis, biostatistics, database science, epidemiology, public health, and various subsets of computer science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Strong governance structure around new sources of data generation – including electronic health records, wearables, and social media – is essential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HE MEDICAL AFFAIRS INDIVIDUAL 2030"/>
          <p:cNvSpPr txBox="1"/>
          <p:nvPr/>
        </p:nvSpPr>
        <p:spPr>
          <a:xfrm>
            <a:off x="697347" y="1264574"/>
            <a:ext cx="7418176" cy="1097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MEDICAL AFFAIRS INDIVIDUAL 2030</a:t>
            </a:r>
          </a:p>
        </p:txBody>
      </p:sp>
      <p:sp>
        <p:nvSpPr>
          <p:cNvPr id="22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454931"/>
            <a:ext cx="10515600" cy="34557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3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Access Acumen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Impact of new drugs, devices, and diagnostics will depend on safety, efficacy, and access</a:t>
            </a:r>
            <a:endParaRPr sz="2000"/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Predicting informational needs of Market Access teams require new individual competencies for MA professionals, including understanding value and access paradigms and the ability to translate data into clinical relevance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10311" indent="-210311">
              <a:lnSpc>
                <a:spcPct val="72000"/>
              </a:lnSpc>
              <a:defRPr sz="23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Cross-Functional Collaboration</a:t>
            </a:r>
            <a:r>
              <a:rPr sz="2500" b="0">
                <a:solidFill>
                  <a:srgbClr val="000000"/>
                </a:solidFill>
              </a:rPr>
              <a:t> </a:t>
            </a:r>
            <a:endParaRPr sz="2500"/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 professionals now collaborate with cross-functional partners in interacting with a broader base of customers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Seamless collaboration and associated competencies of communication, business acumen and negotiation will be more important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00 Authors Green.png" descr="00 Authors 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7" y="1878164"/>
            <a:ext cx="5693688" cy="4866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0 Authors Blue.png" descr="00 Authors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88" y="1861707"/>
            <a:ext cx="5744557" cy="489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Authors"/>
          <p:cNvSpPr txBox="1"/>
          <p:nvPr/>
        </p:nvSpPr>
        <p:spPr>
          <a:xfrm>
            <a:off x="4882016" y="1200973"/>
            <a:ext cx="2427968" cy="84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100">
                <a:solidFill>
                  <a:srgbClr val="16723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Authors</a:t>
            </a:r>
          </a:p>
        </p:txBody>
      </p:sp>
      <p:pic>
        <p:nvPicPr>
          <p:cNvPr id="102" name="Header.png" descr="Hea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571956" y="2783228"/>
            <a:ext cx="5149770" cy="3626705"/>
          </a:xfrm>
          <a:prstGeom prst="rect">
            <a:avLst/>
          </a:prstGeom>
        </p:spPr>
        <p:txBody>
          <a:bodyPr/>
          <a:lstStyle/>
          <a:p>
            <a:pPr marL="0" indent="0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163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20" b="1" dirty="0" err="1">
                <a:solidFill>
                  <a:schemeClr val="accent6">
                    <a:lumOff val="-9568"/>
                  </a:schemeClr>
                </a:solidFill>
              </a:rPr>
              <a:t>Catrinel</a:t>
            </a:r>
            <a:r>
              <a:rPr sz="1820" b="1" dirty="0">
                <a:solidFill>
                  <a:schemeClr val="accent6">
                    <a:lumOff val="-9568"/>
                  </a:schemeClr>
                </a:solidFill>
              </a:rPr>
              <a:t> </a:t>
            </a:r>
            <a:r>
              <a:rPr sz="1820" b="1" dirty="0" err="1">
                <a:solidFill>
                  <a:schemeClr val="accent6">
                    <a:lumOff val="-9568"/>
                  </a:schemeClr>
                </a:solidFill>
              </a:rPr>
              <a:t>Galateanu</a:t>
            </a:r>
            <a:r>
              <a:rPr dirty="0"/>
              <a:t>, VP, Head Global Medical Affairs, </a:t>
            </a:r>
            <a:r>
              <a:rPr b="1" dirty="0">
                <a:solidFill>
                  <a:schemeClr val="accent2"/>
                </a:solidFill>
              </a:rPr>
              <a:t>UCB</a:t>
            </a:r>
            <a:endParaRPr sz="1729" dirty="0"/>
          </a:p>
          <a:p>
            <a:pPr marL="0" indent="0" defTabSz="832104">
              <a:lnSpc>
                <a:spcPct val="96000"/>
              </a:lnSpc>
              <a:spcBef>
                <a:spcPts val="900"/>
              </a:spcBef>
              <a:buSzTx/>
              <a:buNone/>
              <a:defRPr sz="163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20" b="1" dirty="0">
                <a:solidFill>
                  <a:schemeClr val="accent6">
                    <a:lumOff val="-9568"/>
                  </a:schemeClr>
                </a:solidFill>
              </a:rPr>
              <a:t>Danny McBryan</a:t>
            </a:r>
            <a:r>
              <a:rPr dirty="0"/>
              <a:t>, SVP, Global Head of Medical Affairs and Pharmacovigilance, </a:t>
            </a:r>
            <a:r>
              <a:rPr b="1" dirty="0">
                <a:solidFill>
                  <a:schemeClr val="accent2"/>
                </a:solidFill>
              </a:rPr>
              <a:t>Teva Pharmaceuticals</a:t>
            </a:r>
            <a:endParaRPr sz="1729" b="1" dirty="0">
              <a:solidFill>
                <a:schemeClr val="accent2"/>
              </a:solidFill>
            </a:endParaRPr>
          </a:p>
          <a:p>
            <a:pPr marL="0" indent="0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163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20" b="1" dirty="0">
                <a:solidFill>
                  <a:schemeClr val="accent6">
                    <a:lumOff val="-9568"/>
                  </a:schemeClr>
                </a:solidFill>
              </a:rPr>
              <a:t>Peter </a:t>
            </a:r>
            <a:r>
              <a:rPr sz="1820" b="1" dirty="0" err="1">
                <a:solidFill>
                  <a:schemeClr val="accent6">
                    <a:lumOff val="-9568"/>
                  </a:schemeClr>
                </a:solidFill>
              </a:rPr>
              <a:t>Piliero</a:t>
            </a:r>
            <a:r>
              <a:rPr dirty="0"/>
              <a:t>, VP, Medical Affairs, </a:t>
            </a:r>
            <a:r>
              <a:rPr b="1" dirty="0" err="1">
                <a:solidFill>
                  <a:schemeClr val="accent2"/>
                </a:solidFill>
              </a:rPr>
              <a:t>Melinta</a:t>
            </a:r>
            <a:r>
              <a:rPr b="1" dirty="0">
                <a:solidFill>
                  <a:schemeClr val="accent2"/>
                </a:solidFill>
              </a:rPr>
              <a:t> Therapeutics </a:t>
            </a:r>
            <a:endParaRPr sz="1729" b="1" dirty="0">
              <a:solidFill>
                <a:schemeClr val="accent2"/>
              </a:solidFill>
            </a:endParaRPr>
          </a:p>
          <a:p>
            <a:pPr marL="0" indent="0" defTabSz="832104">
              <a:lnSpc>
                <a:spcPct val="96000"/>
              </a:lnSpc>
              <a:spcBef>
                <a:spcPts val="900"/>
              </a:spcBef>
              <a:buSzTx/>
              <a:buNone/>
              <a:defRPr sz="163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20" b="1" dirty="0">
                <a:solidFill>
                  <a:schemeClr val="accent6">
                    <a:lumOff val="-9568"/>
                  </a:schemeClr>
                </a:solidFill>
              </a:rPr>
              <a:t>William Sigmund</a:t>
            </a:r>
            <a:r>
              <a:rPr dirty="0"/>
              <a:t>, EVP and Chief Medical Officer, </a:t>
            </a:r>
            <a:r>
              <a:rPr b="1" dirty="0">
                <a:solidFill>
                  <a:schemeClr val="accent2"/>
                </a:solidFill>
              </a:rPr>
              <a:t>Becton Dickinson</a:t>
            </a:r>
            <a:endParaRPr sz="1729" dirty="0"/>
          </a:p>
          <a:p>
            <a:pPr marL="0" indent="0" defTabSz="832104">
              <a:lnSpc>
                <a:spcPct val="96000"/>
              </a:lnSpc>
              <a:spcBef>
                <a:spcPts val="900"/>
              </a:spcBef>
              <a:buSzTx/>
              <a:buNone/>
              <a:defRPr sz="163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20" b="1" dirty="0">
                <a:solidFill>
                  <a:schemeClr val="accent6">
                    <a:lumOff val="-9568"/>
                  </a:schemeClr>
                </a:solidFill>
              </a:rPr>
              <a:t>Sandra Silvestri</a:t>
            </a:r>
            <a:r>
              <a:rPr b="1" dirty="0"/>
              <a:t>,</a:t>
            </a:r>
            <a:r>
              <a:rPr dirty="0"/>
              <a:t> SVP &amp; Global Head of Medical General Medicine, </a:t>
            </a:r>
            <a:r>
              <a:rPr b="1" dirty="0">
                <a:solidFill>
                  <a:schemeClr val="accent2"/>
                </a:solidFill>
              </a:rPr>
              <a:t>Sanofi</a:t>
            </a:r>
          </a:p>
        </p:txBody>
      </p:sp>
      <p:pic>
        <p:nvPicPr>
          <p:cNvPr id="104" name="00 Authors.png" descr="00 Autho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354" y="1277861"/>
            <a:ext cx="6764147" cy="75455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ontent Placeholder 4"/>
          <p:cNvSpPr txBox="1"/>
          <p:nvPr/>
        </p:nvSpPr>
        <p:spPr>
          <a:xfrm>
            <a:off x="6253327" y="2841870"/>
            <a:ext cx="5570501" cy="391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Monica de </a:t>
            </a: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Abadal</a:t>
            </a:r>
            <a:r>
              <a:rPr dirty="0"/>
              <a:t>, SVP, Head of Medical Affairs North America, </a:t>
            </a:r>
            <a:r>
              <a:rPr b="1" dirty="0">
                <a:solidFill>
                  <a:schemeClr val="accent2"/>
                </a:solidFill>
              </a:rPr>
              <a:t>Ipsen</a:t>
            </a:r>
            <a:endParaRPr b="1" dirty="0"/>
          </a:p>
          <a:p>
            <a:pPr defTabSz="722376">
              <a:lnSpc>
                <a:spcPct val="90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Riad </a:t>
            </a: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Dirani</a:t>
            </a:r>
            <a:r>
              <a:rPr dirty="0"/>
              <a:t>, VP, Global Head of HEOR and Epidemiology,                        </a:t>
            </a:r>
            <a:r>
              <a:rPr b="1" dirty="0">
                <a:solidFill>
                  <a:schemeClr val="accent2"/>
                </a:solidFill>
              </a:rPr>
              <a:t>Teva Pharmaceuticals </a:t>
            </a:r>
            <a:endParaRPr b="1" dirty="0"/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Danie du Plessis</a:t>
            </a:r>
            <a:r>
              <a:rPr dirty="0"/>
              <a:t>, EVP Medical Affairs,</a:t>
            </a:r>
            <a:r>
              <a:rPr b="1" dirty="0"/>
              <a:t> </a:t>
            </a:r>
            <a:r>
              <a:rPr b="1" dirty="0">
                <a:solidFill>
                  <a:schemeClr val="accent2"/>
                </a:solidFill>
              </a:rPr>
              <a:t>Kyowa Kirin</a:t>
            </a:r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Mary Alice Dwyer</a:t>
            </a:r>
            <a:r>
              <a:rPr dirty="0"/>
              <a:t>, Vice President, US, </a:t>
            </a:r>
            <a:r>
              <a:rPr b="1" dirty="0" err="1">
                <a:solidFill>
                  <a:schemeClr val="accent2"/>
                </a:solidFill>
              </a:rPr>
              <a:t>Synetic</a:t>
            </a:r>
            <a:r>
              <a:rPr b="1" dirty="0">
                <a:solidFill>
                  <a:schemeClr val="accent2"/>
                </a:solidFill>
              </a:rPr>
              <a:t> Life Sciences</a:t>
            </a:r>
            <a:endParaRPr b="1" dirty="0"/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Marija</a:t>
            </a: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 </a:t>
            </a: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Geertsen</a:t>
            </a:r>
            <a:r>
              <a:rPr dirty="0"/>
              <a:t>, VP, US Medical Affairs, </a:t>
            </a:r>
            <a:r>
              <a:rPr b="1" dirty="0">
                <a:solidFill>
                  <a:schemeClr val="accent2"/>
                </a:solidFill>
              </a:rPr>
              <a:t>Lundbeck</a:t>
            </a:r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Rob </a:t>
            </a:r>
            <a:r>
              <a:rPr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Kaper</a:t>
            </a:r>
            <a:r>
              <a:rPr dirty="0"/>
              <a:t>, VP, Head of Global Medical Affairs, </a:t>
            </a:r>
            <a:r>
              <a:rPr b="1" dirty="0">
                <a:solidFill>
                  <a:schemeClr val="accent2"/>
                </a:solidFill>
              </a:rPr>
              <a:t>Otsuka</a:t>
            </a:r>
            <a:endParaRPr b="1" dirty="0"/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Tamas </a:t>
            </a: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Koncz</a:t>
            </a:r>
            <a:r>
              <a:rPr dirty="0"/>
              <a:t>, Chief Medical Officer Inflammation and Immunology, </a:t>
            </a:r>
            <a:r>
              <a:rPr b="1" dirty="0">
                <a:solidFill>
                  <a:schemeClr val="accent2"/>
                </a:solidFill>
              </a:rPr>
              <a:t>Pfizer</a:t>
            </a:r>
            <a:endParaRPr b="1" dirty="0"/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Charlotte Kremer</a:t>
            </a:r>
            <a:r>
              <a:rPr dirty="0"/>
              <a:t>, former EVP Head of Medical Affairs</a:t>
            </a:r>
            <a:endParaRPr lang="en-US" dirty="0"/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Deborah Long</a:t>
            </a:r>
            <a:r>
              <a:rPr dirty="0"/>
              <a:t>, SVP, Global Medical Affairs, </a:t>
            </a:r>
            <a:r>
              <a:rPr b="1" dirty="0">
                <a:solidFill>
                  <a:schemeClr val="accent2"/>
                </a:solidFill>
              </a:rPr>
              <a:t>Vertex</a:t>
            </a:r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John </a:t>
            </a: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Pracyk</a:t>
            </a:r>
            <a:r>
              <a:rPr dirty="0"/>
              <a:t>, Chief Medical Safety Officer, </a:t>
            </a:r>
            <a:r>
              <a:rPr b="1" dirty="0">
                <a:solidFill>
                  <a:schemeClr val="accent2"/>
                </a:solidFill>
              </a:rPr>
              <a:t>Olympus Corporation</a:t>
            </a:r>
          </a:p>
          <a:p>
            <a:pPr defTabSz="722376">
              <a:lnSpc>
                <a:spcPct val="90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Lobna</a:t>
            </a: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 Salem</a:t>
            </a:r>
            <a:r>
              <a:rPr dirty="0"/>
              <a:t>, Regional Chief Medical Officer Developed Markets and Japan, Australia, and New Zealand, </a:t>
            </a:r>
            <a:r>
              <a:rPr b="1" dirty="0" err="1">
                <a:solidFill>
                  <a:schemeClr val="accent2"/>
                </a:solidFill>
              </a:rPr>
              <a:t>Viatris</a:t>
            </a:r>
            <a:endParaRPr b="1" dirty="0">
              <a:solidFill>
                <a:schemeClr val="accent2"/>
              </a:solidFill>
            </a:endParaRPr>
          </a:p>
          <a:p>
            <a:pPr defTabSz="722376">
              <a:lnSpc>
                <a:spcPct val="72000"/>
              </a:lnSpc>
              <a:spcBef>
                <a:spcPts val="700"/>
              </a:spcBef>
              <a:defRPr sz="118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4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Nicole </a:t>
            </a:r>
            <a:r>
              <a:rPr sz="1264"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Selenko-Gebauer</a:t>
            </a:r>
            <a:r>
              <a:rPr dirty="0"/>
              <a:t>, Vice President, Head Global Medical Affairs, </a:t>
            </a:r>
            <a:r>
              <a:rPr b="1" dirty="0">
                <a:solidFill>
                  <a:schemeClr val="accent2"/>
                </a:solidFill>
              </a:rPr>
              <a:t>AbbVie </a:t>
            </a:r>
          </a:p>
        </p:txBody>
      </p:sp>
      <p:sp>
        <p:nvSpPr>
          <p:cNvPr id="106" name="Content Placeholder 4"/>
          <p:cNvSpPr txBox="1"/>
          <p:nvPr/>
        </p:nvSpPr>
        <p:spPr>
          <a:xfrm>
            <a:off x="664452" y="2126874"/>
            <a:ext cx="5282741" cy="57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72000"/>
              </a:lnSpc>
              <a:spcBef>
                <a:spcPts val="1000"/>
              </a:spcBef>
              <a:buFont typeface="Arial"/>
              <a:defRPr sz="2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Visionary Working Group Members</a:t>
            </a:r>
          </a:p>
        </p:txBody>
      </p:sp>
      <p:sp>
        <p:nvSpPr>
          <p:cNvPr id="107" name="Content Placeholder 4"/>
          <p:cNvSpPr txBox="1"/>
          <p:nvPr/>
        </p:nvSpPr>
        <p:spPr>
          <a:xfrm>
            <a:off x="6340096" y="2037974"/>
            <a:ext cx="5282741" cy="75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spcBef>
                <a:spcPts val="1000"/>
              </a:spcBef>
              <a:buFont typeface="Arial"/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 Additional Contributing Members of the Executive Consortium: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HE MEDICAL AFFAIRS INDIVIDUAL 2030"/>
          <p:cNvSpPr txBox="1"/>
          <p:nvPr/>
        </p:nvSpPr>
        <p:spPr>
          <a:xfrm>
            <a:off x="697347" y="1264574"/>
            <a:ext cx="7418176" cy="1097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MEDICAL AFFAIRS INDIVIDUAL 2030</a:t>
            </a:r>
          </a:p>
        </p:txBody>
      </p:sp>
      <p:sp>
        <p:nvSpPr>
          <p:cNvPr id="2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684010"/>
            <a:ext cx="10515600" cy="3889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3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Leadership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second generation of leaders needs to emerge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Future MA leaders will be a mix of MDs, PharmDs, and PhD with combined skillsets like MBAs and other advanced business or public health degrees </a:t>
            </a:r>
          </a:p>
          <a:p>
            <a:pPr marL="0" lvl="1" indent="457200">
              <a:lnSpc>
                <a:spcPct val="72000"/>
              </a:lnSpc>
              <a:spcBef>
                <a:spcPts val="5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lnSpc>
                <a:spcPct val="72000"/>
              </a:lnSpc>
              <a:defRPr sz="23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Communication Skills and Engagement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 professionals must learn to communicate study results and RWE trial design and analytical methods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Digital solutions will need to be incorporated into communications and engagement activities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Visual Box wide.png" descr="Visual Box 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84" y="1289536"/>
            <a:ext cx="11260433" cy="567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Header.png" descr="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ONCLUSION"/>
          <p:cNvSpPr txBox="1"/>
          <p:nvPr/>
        </p:nvSpPr>
        <p:spPr>
          <a:xfrm>
            <a:off x="3712796" y="1460856"/>
            <a:ext cx="392437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4500">
                <a:solidFill>
                  <a:srgbClr val="FFFEF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CONCLUSION</a:t>
            </a:r>
          </a:p>
        </p:txBody>
      </p:sp>
      <p:sp>
        <p:nvSpPr>
          <p:cNvPr id="239" name="This provides a vision for the future of the Medical Affairs function in which the mission of Medical Affairs comes to represent the mission of industry as a whole: to benefit patients and society. That said, while this points the way, it is not a compre"/>
          <p:cNvSpPr txBox="1"/>
          <p:nvPr/>
        </p:nvSpPr>
        <p:spPr>
          <a:xfrm>
            <a:off x="714656" y="2641775"/>
            <a:ext cx="10762689" cy="302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This provides a vision for the future of the Medical Affairs function in which the mission of Medical Affairs comes to represent the mission of industry as a whole: to benefit patients and society. That said, while this points the way, it is not a comprehensive road map of how to get there. Getting there will be a major activity of the Medical Affairs Professional Society’s Focus Area Working Groups (FAWGs), which are teams composed of industry leaders in areas such as Insights, Evidence Generation, and Medical Communications.</a:t>
            </a:r>
          </a:p>
          <a:p>
            <a:pPr algn="ctr"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With collaboration from Medical Affairs leaders across organizations and powered by Medical Affairs professionals across focus areas and all levels of experience, the function will continue to progress toward a future in which Medical Affairs benefits industry and society while ensuring that patients become and remain the essential reason for everything we do.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Visual Box.png" descr="Visual 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77" y="1266765"/>
            <a:ext cx="10041646" cy="5644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Header.png" descr="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MEDICAL AFFAIRS VISION 2030"/>
          <p:cNvSpPr txBox="1"/>
          <p:nvPr/>
        </p:nvSpPr>
        <p:spPr>
          <a:xfrm>
            <a:off x="1830373" y="1683086"/>
            <a:ext cx="8373029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ct val="120000"/>
              </a:lnSpc>
              <a:defRPr sz="4500">
                <a:solidFill>
                  <a:srgbClr val="FFFEF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</a:t>
            </a:r>
            <a:r>
              <a:rPr>
                <a:solidFill>
                  <a:srgbClr val="FFED29"/>
                </a:solidFill>
              </a:rPr>
              <a:t>VISION 2030</a:t>
            </a:r>
          </a:p>
        </p:txBody>
      </p:sp>
      <p:sp>
        <p:nvSpPr>
          <p:cNvPr id="112" name="Medical Affairs will be a strategic leader at the center of clinical development and commercialization efforts, identifying and addressing unmet patient, payer, policymaker, and provider needs that advance clinical practice and improve patient outcomes."/>
          <p:cNvSpPr txBox="1"/>
          <p:nvPr/>
        </p:nvSpPr>
        <p:spPr>
          <a:xfrm>
            <a:off x="1793690" y="3020874"/>
            <a:ext cx="8604620" cy="237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lnSpc>
                <a:spcPct val="120000"/>
              </a:lnSpc>
              <a:defRPr sz="2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be a strategic leader at the center of clinical development and commercialization efforts, identifying and addressing unmet patient, payer, policymaker, and provider needs that advance clinical practice and improve patient outcomes.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0 Title Highlight.png" descr="00 Title High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" y="1237573"/>
            <a:ext cx="11335121" cy="119345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MEDICAL AFFAIRS IN SOCIETY 2030"/>
          <p:cNvSpPr txBox="1"/>
          <p:nvPr/>
        </p:nvSpPr>
        <p:spPr>
          <a:xfrm>
            <a:off x="697347" y="1264574"/>
            <a:ext cx="736711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SOCIETY 2030</a:t>
            </a:r>
          </a:p>
        </p:txBody>
      </p:sp>
      <p:sp>
        <p:nvSpPr>
          <p:cNvPr id="117" name="Major Change Points:"/>
          <p:cNvSpPr txBox="1"/>
          <p:nvPr/>
        </p:nvSpPr>
        <p:spPr>
          <a:xfrm>
            <a:off x="697348" y="1905120"/>
            <a:ext cx="325852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23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Major Change Points:</a:t>
            </a:r>
          </a:p>
        </p:txBody>
      </p:sp>
      <p:sp>
        <p:nvSpPr>
          <p:cNvPr id="118" name="Medical Affairs will empower societal decision-making by communicating the value of emerging treatments"/>
          <p:cNvSpPr txBox="1"/>
          <p:nvPr/>
        </p:nvSpPr>
        <p:spPr>
          <a:xfrm>
            <a:off x="3215145" y="2768714"/>
            <a:ext cx="752564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empower societal decision-making by communicating the value of emerging treatments</a:t>
            </a:r>
          </a:p>
        </p:txBody>
      </p:sp>
      <p:sp>
        <p:nvSpPr>
          <p:cNvPr id="119" name="Medical Affairs will be at the center of societal issues such as access, health equity, outcomes, and patient-centricity"/>
          <p:cNvSpPr txBox="1"/>
          <p:nvPr/>
        </p:nvSpPr>
        <p:spPr>
          <a:xfrm>
            <a:off x="3215145" y="4077435"/>
            <a:ext cx="7266335" cy="76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be at the center of societal issues such as access, health equity, outcomes, and patient-centricity</a:t>
            </a:r>
          </a:p>
        </p:txBody>
      </p:sp>
      <p:sp>
        <p:nvSpPr>
          <p:cNvPr id="120" name="Medical Affairs will drive transformation of public sentiment regarding the biopharmaceutical and MedTech industries"/>
          <p:cNvSpPr txBox="1"/>
          <p:nvPr/>
        </p:nvSpPr>
        <p:spPr>
          <a:xfrm>
            <a:off x="3215145" y="5419336"/>
            <a:ext cx="7525644" cy="76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drive transformation of public sentiment regarding the biopharmaceutical and MedTech industries</a:t>
            </a:r>
          </a:p>
        </p:txBody>
      </p:sp>
      <p:pic>
        <p:nvPicPr>
          <p:cNvPr id="121" name="01 Empowerment Icon.png" descr="01 Empowerment 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278" y="2610896"/>
            <a:ext cx="868219" cy="113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02 Equality icon.png" descr="02 Equality 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036" y="4077434"/>
            <a:ext cx="1096701" cy="113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3 transformation icon.png" descr="03 transformation 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680" y="5543972"/>
            <a:ext cx="755413" cy="751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0667"/>
            <a:ext cx="10853878" cy="57592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838200" y="2017434"/>
            <a:ext cx="10515600" cy="4632371"/>
          </a:xfrm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900"/>
              </a:spcBef>
              <a:defRPr sz="2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With the start of the pandemic in 2020, Medical Affairs demonstrated its value to society as the trusted scientific voice of industry </a:t>
            </a:r>
          </a:p>
          <a:p>
            <a:pPr marL="644651" lvl="1" indent="-214884" defTabSz="859536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As we emerge from the pandemic, Medical Affairs will use its voice to benefit society in new ways</a:t>
            </a:r>
          </a:p>
          <a:p>
            <a:pPr marL="214884" indent="-214884" defTabSz="859536">
              <a:spcBef>
                <a:spcPts val="900"/>
              </a:spcBef>
              <a:defRPr sz="2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must broaden engagement with stakeholders to meet the data dissemination and scientific exchange needs of payers and patients </a:t>
            </a:r>
          </a:p>
          <a:p>
            <a:pPr marL="644651" lvl="1" indent="-214884" defTabSz="859536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This is similar to the way MA has traditionally met the needs of HCPs and KOLs</a:t>
            </a:r>
          </a:p>
          <a:p>
            <a:pPr marL="214884" indent="-214884" defTabSz="859536">
              <a:spcBef>
                <a:spcPts val="900"/>
              </a:spcBef>
              <a:defRPr sz="2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must lead the transformation of societal opinion regarding the biopharmaceutical and MedTech industries</a:t>
            </a:r>
          </a:p>
          <a:p>
            <a:pPr marL="214884" indent="-214884" defTabSz="859536">
              <a:spcBef>
                <a:spcPts val="900"/>
              </a:spcBef>
              <a:defRPr sz="2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2030 vision for Medical Affairs sees the function leading a new partnership between industry and society for the benefit of all</a:t>
            </a:r>
          </a:p>
        </p:txBody>
      </p:sp>
      <p:pic>
        <p:nvPicPr>
          <p:cNvPr id="127" name="Header.png" descr="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0 Title Highlight.png" descr="00 Title Highlight.png"/>
          <p:cNvPicPr>
            <a:picLocks noChangeAspect="1"/>
          </p:cNvPicPr>
          <p:nvPr/>
        </p:nvPicPr>
        <p:blipFill>
          <a:blip r:embed="rId4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MEDICAL AFFAIRS IN SOCIETY 2030"/>
          <p:cNvSpPr txBox="1"/>
          <p:nvPr/>
        </p:nvSpPr>
        <p:spPr>
          <a:xfrm>
            <a:off x="697347" y="1264574"/>
            <a:ext cx="736711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SOCIETY 2030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00 Title Highlight.png" descr="00 Title High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" y="1237573"/>
            <a:ext cx="11335121" cy="119345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MEDICAL AFFAIRS IN INDUSTRY 2030"/>
          <p:cNvSpPr txBox="1"/>
          <p:nvPr/>
        </p:nvSpPr>
        <p:spPr>
          <a:xfrm>
            <a:off x="697347" y="1264574"/>
            <a:ext cx="765884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INDUSTRY 2030</a:t>
            </a:r>
          </a:p>
        </p:txBody>
      </p:sp>
      <p:sp>
        <p:nvSpPr>
          <p:cNvPr id="134" name="Major Change Points:"/>
          <p:cNvSpPr txBox="1"/>
          <p:nvPr/>
        </p:nvSpPr>
        <p:spPr>
          <a:xfrm>
            <a:off x="697348" y="1905120"/>
            <a:ext cx="325852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23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Major Change Points:</a:t>
            </a:r>
          </a:p>
        </p:txBody>
      </p:sp>
      <p:sp>
        <p:nvSpPr>
          <p:cNvPr id="135" name="Medical Affairs will own the scientific aspects of patient engagement"/>
          <p:cNvSpPr txBox="1"/>
          <p:nvPr/>
        </p:nvSpPr>
        <p:spPr>
          <a:xfrm>
            <a:off x="2055158" y="2664643"/>
            <a:ext cx="948912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own the scientific aspects of patient engagement</a:t>
            </a:r>
          </a:p>
        </p:txBody>
      </p:sp>
      <p:pic>
        <p:nvPicPr>
          <p:cNvPr id="136" name="04 Science.png" descr="04 Scie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72" y="2458028"/>
            <a:ext cx="662675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05 Narrative Icon.png" descr="05 Narrative 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72" y="3314244"/>
            <a:ext cx="752165" cy="574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06 Evidence Icon.png" descr="06 Evidence 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97" y="4164029"/>
            <a:ext cx="767164" cy="80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7 Opertaions Icon.png" descr="07 Opertaions 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72" y="5057828"/>
            <a:ext cx="735670" cy="687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8 Conversation Icon.png" descr="08 Conversation 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11" y="5975415"/>
            <a:ext cx="636536" cy="68745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Medical Affairs will affirm its role as leader of the organization’s scientific narrative"/>
          <p:cNvSpPr txBox="1"/>
          <p:nvPr/>
        </p:nvSpPr>
        <p:spPr>
          <a:xfrm>
            <a:off x="2099903" y="3290116"/>
            <a:ext cx="948912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 will affirm its role as leader of the organization’s scientific narrative</a:t>
            </a:r>
          </a:p>
        </p:txBody>
      </p:sp>
      <p:sp>
        <p:nvSpPr>
          <p:cNvPr id="142" name="Medical Affairs’ use of Real-World Evidence (RWE) will not only guide the use of emerging treatments but will inform regulatory decisions including label expansion"/>
          <p:cNvSpPr txBox="1"/>
          <p:nvPr/>
        </p:nvSpPr>
        <p:spPr>
          <a:xfrm>
            <a:off x="2068227" y="4113904"/>
            <a:ext cx="9489124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Medical Affairs’ use of Real-World Evidence (RWE) will not only guide the use of emerging treatments but will inform regulatory decisions including label expansion</a:t>
            </a:r>
          </a:p>
        </p:txBody>
      </p:sp>
      <p:sp>
        <p:nvSpPr>
          <p:cNvPr id="143" name="As a result of increasing strategic responsibilities, Medical Affairs will cede or streamline some of its existing operational responsibilities"/>
          <p:cNvSpPr txBox="1"/>
          <p:nvPr/>
        </p:nvSpPr>
        <p:spPr>
          <a:xfrm>
            <a:off x="2091655" y="5123840"/>
            <a:ext cx="9489124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As a result of increasing strategic responsibilities, Medical Affairs will cede or streamline some of its existing operational responsibilities</a:t>
            </a:r>
          </a:p>
        </p:txBody>
      </p:sp>
      <p:sp>
        <p:nvSpPr>
          <p:cNvPr id="144" name="There will be a significant expansion of the role of Medical Affairs in listening and responding to external stakeholders"/>
          <p:cNvSpPr txBox="1"/>
          <p:nvPr/>
        </p:nvSpPr>
        <p:spPr>
          <a:xfrm>
            <a:off x="2068227" y="6007993"/>
            <a:ext cx="9489124" cy="70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There will be a significant expansion of the role of Medical Affairs in listening and responding to external stakeholders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838200" y="2511950"/>
            <a:ext cx="10515600" cy="4632371"/>
          </a:xfrm>
          <a:prstGeom prst="rect">
            <a:avLst/>
          </a:prstGeom>
        </p:spPr>
        <p:txBody>
          <a:bodyPr/>
          <a:lstStyle/>
          <a:p>
            <a:pPr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role of Medical Affairs has shifted over the decades, from guiding HCPs to developing capabilities in Medical Information to expanding the communication of scientific information to now becoming a third strategic pillar within the organization</a:t>
            </a:r>
          </a:p>
          <a:p>
            <a:pPr marL="0" indent="0">
              <a:buSzTx/>
              <a:buNone/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Traditional capabilities are evolving, and new capabilities are emerging as we realize yesterday’s vision and start to see new possibilities for the future</a:t>
            </a:r>
          </a:p>
        </p:txBody>
      </p:sp>
      <p:pic>
        <p:nvPicPr>
          <p:cNvPr id="147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MEDICAL AFFAIRS IN INDUSTRY 2030"/>
          <p:cNvSpPr txBox="1"/>
          <p:nvPr/>
        </p:nvSpPr>
        <p:spPr>
          <a:xfrm>
            <a:off x="697347" y="1264574"/>
            <a:ext cx="765884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INDUSTRY 2030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79399" y="2453098"/>
            <a:ext cx="10820811" cy="4351340"/>
          </a:xfrm>
          <a:prstGeom prst="rect">
            <a:avLst/>
          </a:prstGeom>
        </p:spPr>
        <p:txBody>
          <a:bodyPr/>
          <a:lstStyle/>
          <a:p>
            <a:pPr marL="208025" indent="-208025" defTabSz="832103">
              <a:lnSpc>
                <a:spcPct val="81000"/>
              </a:lnSpc>
              <a:spcBef>
                <a:spcPts val="900"/>
              </a:spcBef>
              <a:defRPr sz="20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Data Dissemination/Communication</a:t>
            </a:r>
          </a:p>
          <a:p>
            <a:pPr marL="624077" lvl="1" indent="-208025" defTabSz="832103">
              <a:lnSpc>
                <a:spcPct val="81000"/>
              </a:lnSpc>
              <a:spcBef>
                <a:spcPts val="400"/>
              </a:spcBef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Communication of the value and cost-effectiveness of therapies</a:t>
            </a:r>
          </a:p>
          <a:p>
            <a:pPr marL="624077" lvl="1" indent="-208025" defTabSz="832103">
              <a:lnSpc>
                <a:spcPct val="81000"/>
              </a:lnSpc>
              <a:spcBef>
                <a:spcPts val="400"/>
              </a:spcBef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Need to integrate multiple sources of information into a coherent narrative and single scientific voice </a:t>
            </a:r>
          </a:p>
          <a:p>
            <a:pPr marL="624077" lvl="1" indent="-208025" defTabSz="832103">
              <a:lnSpc>
                <a:spcPct val="81000"/>
              </a:lnSpc>
              <a:spcBef>
                <a:spcPts val="400"/>
              </a:spcBef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Medical Affairs will be instrumental in owning or collaborating with cross-functional partners to provide scientific context for decision-makers including payers and policy makers</a:t>
            </a:r>
          </a:p>
          <a:p>
            <a:pPr marL="0" lvl="1" indent="416051" defTabSz="832103">
              <a:lnSpc>
                <a:spcPct val="81000"/>
              </a:lnSpc>
              <a:spcBef>
                <a:spcPts val="400"/>
              </a:spcBef>
              <a:buSz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08025" indent="-208025" defTabSz="832103">
              <a:lnSpc>
                <a:spcPct val="81000"/>
              </a:lnSpc>
              <a:spcBef>
                <a:spcPts val="900"/>
              </a:spcBef>
              <a:defRPr sz="20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External Relationships</a:t>
            </a:r>
          </a:p>
          <a:p>
            <a:pPr marL="624077" lvl="1" indent="-208025" defTabSz="832103">
              <a:lnSpc>
                <a:spcPct val="81000"/>
              </a:lnSpc>
              <a:spcBef>
                <a:spcPts val="400"/>
              </a:spcBef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Role of MA will continue to move toward a model of long-term relationships and dialogue with external stakeholders </a:t>
            </a:r>
          </a:p>
          <a:p>
            <a:pPr marL="624077" lvl="1" indent="-208025" defTabSz="832103">
              <a:lnSpc>
                <a:spcPct val="81000"/>
              </a:lnSpc>
              <a:spcBef>
                <a:spcPts val="400"/>
              </a:spcBef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Participants in the dialogue include professional societies, patient advocacy organizations, and industry companies with whom our organizations traditionally compete</a:t>
            </a:r>
          </a:p>
          <a:p>
            <a:pPr marL="1040130" lvl="2" indent="-208025" defTabSz="832103">
              <a:lnSpc>
                <a:spcPct val="81000"/>
              </a:lnSpc>
              <a:spcBef>
                <a:spcPts val="400"/>
              </a:spcBef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COVID-19 vaccine development experience shows that societal benefit was achieved by companies willing to collaborate on a solution. </a:t>
            </a:r>
          </a:p>
        </p:txBody>
      </p:sp>
      <p:pic>
        <p:nvPicPr>
          <p:cNvPr id="152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MEDICAL AFFAIRS IN INDUSTRY 2030"/>
          <p:cNvSpPr txBox="1"/>
          <p:nvPr/>
        </p:nvSpPr>
        <p:spPr>
          <a:xfrm>
            <a:off x="514334" y="1264574"/>
            <a:ext cx="765884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INDUSTRY 2030</a:t>
            </a:r>
          </a:p>
        </p:txBody>
      </p:sp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504441" y="1794228"/>
            <a:ext cx="10515601" cy="6437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Focus Areas of Increasing Importance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49687" y="2426953"/>
            <a:ext cx="11092626" cy="47708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0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Strategic Insights</a:t>
            </a:r>
            <a:endParaRPr sz="2500"/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Industry now appreciates the role of MA in gathering insights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By 2030, MA will need to envision and message the strategic importance of insights beyond a gap analysis 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Insights will inform early development and strategic portfolio decisions, and will allow organizations to be more rapidly responsive to external conditions </a:t>
            </a:r>
          </a:p>
          <a:p>
            <a:pPr marL="0" lvl="1" indent="457200">
              <a:lnSpc>
                <a:spcPct val="72000"/>
              </a:lnSpc>
              <a:spcBef>
                <a:spcPts val="5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182879" indent="-182879">
              <a:lnSpc>
                <a:spcPct val="72000"/>
              </a:lnSpc>
              <a:defRPr sz="2000" b="1">
                <a:solidFill>
                  <a:srgbClr val="1B721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Evidence Generation</a:t>
            </a:r>
            <a:r>
              <a:rPr sz="2500" b="0"/>
              <a:t> </a:t>
            </a:r>
            <a:endParaRPr sz="2500"/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role of Medical Affairs in evidence generation has expanded both earlier and later in the development life cycle </a:t>
            </a:r>
          </a:p>
          <a:p>
            <a:pPr marL="1143000" lvl="2" indent="-228600">
              <a:lnSpc>
                <a:spcPct val="72000"/>
              </a:lnSpc>
              <a:spcBef>
                <a:spcPts val="5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Earlier: insights that influence the design and end points for registrational trial</a:t>
            </a:r>
            <a:r>
              <a:rPr>
                <a:solidFill>
                  <a:srgbClr val="FF0000"/>
                </a:solidFill>
              </a:rPr>
              <a:t>s</a:t>
            </a:r>
            <a:r>
              <a:t>, as well as input into the integrated Evidence Generation Plan </a:t>
            </a:r>
          </a:p>
          <a:p>
            <a:pPr marL="1143000" lvl="2" indent="-228600">
              <a:lnSpc>
                <a:spcPct val="72000"/>
              </a:lnSpc>
              <a:spcBef>
                <a:spcPts val="5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Later: MA is leading the use of RWE to describe clinical effectiveness in real-world patient populations 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By 2030, MA must further drive innovative evidence generation strategies to speed the availability of high-quality data</a:t>
            </a:r>
          </a:p>
        </p:txBody>
      </p:sp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504441" y="1872663"/>
            <a:ext cx="10515601" cy="550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Focus Areas of Increasing Importance </a:t>
            </a:r>
          </a:p>
        </p:txBody>
      </p:sp>
      <p:pic>
        <p:nvPicPr>
          <p:cNvPr id="159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8864"/>
            <a:ext cx="12192002" cy="135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00 Title Highlight.png" descr="00 Title Highlight.png"/>
          <p:cNvPicPr>
            <a:picLocks noChangeAspect="1"/>
          </p:cNvPicPr>
          <p:nvPr/>
        </p:nvPicPr>
        <p:blipFill>
          <a:blip r:embed="rId3"/>
          <a:srcRect b="46059"/>
          <a:stretch>
            <a:fillRect/>
          </a:stretch>
        </p:blipFill>
        <p:spPr>
          <a:xfrm>
            <a:off x="222229" y="1237573"/>
            <a:ext cx="11335121" cy="6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MEDICAL AFFAIRS IN INDUSTRY 2030"/>
          <p:cNvSpPr txBox="1"/>
          <p:nvPr/>
        </p:nvSpPr>
        <p:spPr>
          <a:xfrm>
            <a:off x="697347" y="1264574"/>
            <a:ext cx="765884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sz="3100">
                <a:solidFill>
                  <a:srgbClr val="FEFC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MEDICAL AFFAIRS IN INDUSTRY 2030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Areas of Increasing Importance </vt:lpstr>
      <vt:lpstr>Focus Areas of Increasing Importance </vt:lpstr>
      <vt:lpstr>Focus Areas of Increasing Importance </vt:lpstr>
      <vt:lpstr>Optimized/Streamlined Medical Affairs Focus Areas</vt:lpstr>
      <vt:lpstr>PowerPoint Presentation</vt:lpstr>
      <vt:lpstr>Audiences of Increasing Importance </vt:lpstr>
      <vt:lpstr>Audiences of Increasing Importance </vt:lpstr>
      <vt:lpstr>Audiences of Increasing Importance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 Giordano</cp:lastModifiedBy>
  <cp:revision>3</cp:revision>
  <dcterms:modified xsi:type="dcterms:W3CDTF">2022-08-24T19:51:01Z</dcterms:modified>
</cp:coreProperties>
</file>