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2"/>
    <p:sldMasterId id="2147483716" r:id="rId3"/>
    <p:sldMasterId id="2147483749" r:id="rId4"/>
    <p:sldMasterId id="2147483737" r:id="rId5"/>
    <p:sldMasterId id="2147483753" r:id="rId6"/>
    <p:sldMasterId id="2147483743" r:id="rId7"/>
  </p:sldMasterIdLst>
  <p:notesMasterIdLst>
    <p:notesMasterId r:id="rId101"/>
  </p:notesMasterIdLst>
  <p:handoutMasterIdLst>
    <p:handoutMasterId r:id="rId102"/>
  </p:handoutMasterIdLst>
  <p:sldIdLst>
    <p:sldId id="351" r:id="rId8"/>
    <p:sldId id="485" r:id="rId9"/>
    <p:sldId id="367" r:id="rId10"/>
    <p:sldId id="368" r:id="rId11"/>
    <p:sldId id="369" r:id="rId12"/>
    <p:sldId id="424" r:id="rId13"/>
    <p:sldId id="486" r:id="rId14"/>
    <p:sldId id="425" r:id="rId15"/>
    <p:sldId id="502" r:id="rId16"/>
    <p:sldId id="500" r:id="rId17"/>
    <p:sldId id="427" r:id="rId18"/>
    <p:sldId id="373" r:id="rId19"/>
    <p:sldId id="462" r:id="rId20"/>
    <p:sldId id="487" r:id="rId21"/>
    <p:sldId id="488" r:id="rId22"/>
    <p:sldId id="489" r:id="rId23"/>
    <p:sldId id="490" r:id="rId24"/>
    <p:sldId id="491" r:id="rId25"/>
    <p:sldId id="492" r:id="rId26"/>
    <p:sldId id="493" r:id="rId27"/>
    <p:sldId id="430" r:id="rId28"/>
    <p:sldId id="431" r:id="rId29"/>
    <p:sldId id="384" r:id="rId30"/>
    <p:sldId id="494" r:id="rId31"/>
    <p:sldId id="495" r:id="rId32"/>
    <p:sldId id="434" r:id="rId33"/>
    <p:sldId id="503" r:id="rId34"/>
    <p:sldId id="504" r:id="rId35"/>
    <p:sldId id="505" r:id="rId36"/>
    <p:sldId id="438" r:id="rId37"/>
    <p:sldId id="439" r:id="rId38"/>
    <p:sldId id="440" r:id="rId39"/>
    <p:sldId id="441" r:id="rId40"/>
    <p:sldId id="442" r:id="rId41"/>
    <p:sldId id="498" r:id="rId42"/>
    <p:sldId id="444" r:id="rId43"/>
    <p:sldId id="499" r:id="rId44"/>
    <p:sldId id="506" r:id="rId45"/>
    <p:sldId id="507" r:id="rId46"/>
    <p:sldId id="508" r:id="rId47"/>
    <p:sldId id="448" r:id="rId48"/>
    <p:sldId id="452" r:id="rId49"/>
    <p:sldId id="453" r:id="rId50"/>
    <p:sldId id="451" r:id="rId51"/>
    <p:sldId id="422" r:id="rId52"/>
    <p:sldId id="509" r:id="rId53"/>
    <p:sldId id="510" r:id="rId54"/>
    <p:sldId id="511" r:id="rId55"/>
    <p:sldId id="400" r:id="rId56"/>
    <p:sldId id="512" r:id="rId57"/>
    <p:sldId id="366" r:id="rId58"/>
    <p:sldId id="516" r:id="rId59"/>
    <p:sldId id="517" r:id="rId60"/>
    <p:sldId id="370" r:id="rId61"/>
    <p:sldId id="371" r:id="rId62"/>
    <p:sldId id="372" r:id="rId63"/>
    <p:sldId id="518" r:id="rId64"/>
    <p:sldId id="412" r:id="rId65"/>
    <p:sldId id="403" r:id="rId66"/>
    <p:sldId id="418" r:id="rId67"/>
    <p:sldId id="375" r:id="rId68"/>
    <p:sldId id="413" r:id="rId69"/>
    <p:sldId id="377" r:id="rId70"/>
    <p:sldId id="378" r:id="rId71"/>
    <p:sldId id="414" r:id="rId72"/>
    <p:sldId id="411" r:id="rId73"/>
    <p:sldId id="382" r:id="rId74"/>
    <p:sldId id="383" r:id="rId75"/>
    <p:sldId id="519" r:id="rId76"/>
    <p:sldId id="404" r:id="rId77"/>
    <p:sldId id="416" r:id="rId78"/>
    <p:sldId id="421" r:id="rId79"/>
    <p:sldId id="420" r:id="rId80"/>
    <p:sldId id="386" r:id="rId81"/>
    <p:sldId id="405" r:id="rId82"/>
    <p:sldId id="520" r:id="rId83"/>
    <p:sldId id="389" r:id="rId84"/>
    <p:sldId id="391" r:id="rId85"/>
    <p:sldId id="423" r:id="rId86"/>
    <p:sldId id="390" r:id="rId87"/>
    <p:sldId id="392" r:id="rId88"/>
    <p:sldId id="393" r:id="rId89"/>
    <p:sldId id="394" r:id="rId90"/>
    <p:sldId id="395" r:id="rId91"/>
    <p:sldId id="396" r:id="rId92"/>
    <p:sldId id="409" r:id="rId93"/>
    <p:sldId id="410" r:id="rId94"/>
    <p:sldId id="406" r:id="rId95"/>
    <p:sldId id="521" r:id="rId96"/>
    <p:sldId id="401" r:id="rId97"/>
    <p:sldId id="402" r:id="rId98"/>
    <p:sldId id="524" r:id="rId99"/>
    <p:sldId id="523" r:id="rId10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521415D9-36F7-43E2-AB2F-B90AF26B5E84}">
      <p14:sectionLst xmlns:p14="http://schemas.microsoft.com/office/powerpoint/2010/main">
        <p14:section name="GUIDANCE DOCUMENT" id="{482FAA29-38DB-174C-B167-C3CE218D947C}">
          <p14:sldIdLst>
            <p14:sldId id="351"/>
            <p14:sldId id="485"/>
            <p14:sldId id="367"/>
            <p14:sldId id="368"/>
            <p14:sldId id="369"/>
            <p14:sldId id="424"/>
            <p14:sldId id="486"/>
            <p14:sldId id="425"/>
            <p14:sldId id="502"/>
            <p14:sldId id="500"/>
            <p14:sldId id="427"/>
            <p14:sldId id="373"/>
            <p14:sldId id="462"/>
            <p14:sldId id="487"/>
            <p14:sldId id="488"/>
            <p14:sldId id="489"/>
            <p14:sldId id="490"/>
            <p14:sldId id="491"/>
            <p14:sldId id="492"/>
            <p14:sldId id="493"/>
            <p14:sldId id="430"/>
            <p14:sldId id="431"/>
            <p14:sldId id="384"/>
            <p14:sldId id="494"/>
            <p14:sldId id="495"/>
            <p14:sldId id="434"/>
            <p14:sldId id="503"/>
            <p14:sldId id="504"/>
            <p14:sldId id="505"/>
            <p14:sldId id="438"/>
            <p14:sldId id="439"/>
            <p14:sldId id="440"/>
            <p14:sldId id="441"/>
            <p14:sldId id="442"/>
            <p14:sldId id="498"/>
            <p14:sldId id="444"/>
            <p14:sldId id="499"/>
            <p14:sldId id="506"/>
            <p14:sldId id="507"/>
            <p14:sldId id="508"/>
            <p14:sldId id="448"/>
            <p14:sldId id="452"/>
            <p14:sldId id="453"/>
            <p14:sldId id="451"/>
            <p14:sldId id="422"/>
            <p14:sldId id="509"/>
            <p14:sldId id="510"/>
            <p14:sldId id="511"/>
            <p14:sldId id="400"/>
            <p14:sldId id="512"/>
          </p14:sldIdLst>
        </p14:section>
        <p14:section name="TEMPLATE" id="{76560652-5FD5-9549-9F79-8DE6062B345F}">
          <p14:sldIdLst>
            <p14:sldId id="366"/>
            <p14:sldId id="516"/>
            <p14:sldId id="517"/>
            <p14:sldId id="370"/>
            <p14:sldId id="371"/>
            <p14:sldId id="372"/>
            <p14:sldId id="518"/>
            <p14:sldId id="412"/>
            <p14:sldId id="403"/>
            <p14:sldId id="418"/>
            <p14:sldId id="375"/>
            <p14:sldId id="413"/>
            <p14:sldId id="377"/>
            <p14:sldId id="378"/>
            <p14:sldId id="414"/>
            <p14:sldId id="411"/>
            <p14:sldId id="382"/>
            <p14:sldId id="383"/>
            <p14:sldId id="519"/>
            <p14:sldId id="404"/>
            <p14:sldId id="416"/>
            <p14:sldId id="421"/>
            <p14:sldId id="420"/>
            <p14:sldId id="386"/>
            <p14:sldId id="405"/>
            <p14:sldId id="520"/>
            <p14:sldId id="389"/>
            <p14:sldId id="391"/>
            <p14:sldId id="423"/>
            <p14:sldId id="390"/>
            <p14:sldId id="392"/>
            <p14:sldId id="393"/>
            <p14:sldId id="394"/>
            <p14:sldId id="395"/>
            <p14:sldId id="396"/>
            <p14:sldId id="409"/>
            <p14:sldId id="410"/>
            <p14:sldId id="406"/>
            <p14:sldId id="521"/>
            <p14:sldId id="401"/>
            <p14:sldId id="402"/>
            <p14:sldId id="524"/>
            <p14:sldId id="523"/>
          </p14:sldIdLst>
        </p14:section>
      </p14:sectionLst>
    </p:ext>
    <p:ext uri="{EFAFB233-063F-42B5-8137-9DF3F51BA10A}">
      <p15:sldGuideLst xmlns:p15="http://schemas.microsoft.com/office/powerpoint/2012/main">
        <p15:guide id="1" orient="horz" pos="640" userDrawn="1">
          <p15:clr>
            <a:srgbClr val="A4A3A4"/>
          </p15:clr>
        </p15:guide>
        <p15:guide id="2" pos="288" userDrawn="1">
          <p15:clr>
            <a:srgbClr val="A4A3A4"/>
          </p15:clr>
        </p15:guide>
        <p15:guide id="3" orient="horz" pos="1071" userDrawn="1">
          <p15:clr>
            <a:srgbClr val="A4A3A4"/>
          </p15:clr>
        </p15:guide>
        <p15:guide id="4" orient="horz" pos="2228" userDrawn="1">
          <p15:clr>
            <a:srgbClr val="A4A3A4"/>
          </p15:clr>
        </p15:guide>
        <p15:guide id="6" pos="5472" userDrawn="1">
          <p15:clr>
            <a:srgbClr val="A4A3A4"/>
          </p15:clr>
        </p15:guide>
        <p15:guide id="7" orient="horz" pos="4056" userDrawn="1">
          <p15:clr>
            <a:srgbClr val="A4A3A4"/>
          </p15:clr>
        </p15:guide>
        <p15:guide id="8" orient="horz" userDrawn="1">
          <p15:clr>
            <a:srgbClr val="A4A3A4"/>
          </p15:clr>
        </p15:guide>
        <p15:guide id="9" pos="2880" userDrawn="1">
          <p15:clr>
            <a:srgbClr val="A4A3A4"/>
          </p15:clr>
        </p15:guide>
        <p15:guide id="11" orient="horz" pos="2500" userDrawn="1">
          <p15:clr>
            <a:srgbClr val="A4A3A4"/>
          </p15:clr>
        </p15:guide>
        <p15:guide id="12" orient="horz" pos="3192" userDrawn="1">
          <p15:clr>
            <a:srgbClr val="A4A3A4"/>
          </p15:clr>
        </p15:guide>
        <p15:guide id="13" orient="horz" pos="16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nda Viering" initials="MV" lastIdx="5" clrIdx="0"/>
  <p:cmAuthor id="29" name="Turdo, Gina" initials="TG" lastIdx="11" clrIdx="29">
    <p:extLst>
      <p:ext uri="{19B8F6BF-5375-455C-9EA6-DF929625EA0E}">
        <p15:presenceInfo xmlns:p15="http://schemas.microsoft.com/office/powerpoint/2012/main" userId="S-1-5-21-725345543-688789844-2146808213-18036" providerId="AD"/>
      </p:ext>
    </p:extLst>
  </p:cmAuthor>
  <p:cmAuthor id="1" name="Microsoft Office User" initials="MOU" lastIdx="1" clrIdx="1"/>
  <p:cmAuthor id="30" name="Kohles, Joseph" initials="KJ" lastIdx="6" clrIdx="30">
    <p:extLst>
      <p:ext uri="{19B8F6BF-5375-455C-9EA6-DF929625EA0E}">
        <p15:presenceInfo xmlns:p15="http://schemas.microsoft.com/office/powerpoint/2012/main" userId="S-1-5-21-725345543-688789844-2146808213-12179" providerId="AD"/>
      </p:ext>
    </p:extLst>
  </p:cmAuthor>
  <p:cmAuthor id="2" name="Microsoft Office User" initials="MOU [2]" lastIdx="1" clrIdx="2"/>
  <p:cmAuthor id="3" name="Microsoft Office User" initials="MOU [3]" lastIdx="1" clrIdx="3"/>
  <p:cmAuthor id="4" name="Microsoft Office User" initials="MOU [4]" lastIdx="1" clrIdx="4"/>
  <p:cmAuthor id="5" name="Microsoft Office User" initials="MOU [5]" lastIdx="1" clrIdx="5"/>
  <p:cmAuthor id="6" name="Microsoft Office User" initials="MOU [6]" lastIdx="1" clrIdx="6"/>
  <p:cmAuthor id="7" name="Microsoft Office User" initials="MOU [7]" lastIdx="1" clrIdx="7"/>
  <p:cmAuthor id="8" name="Microsoft Office User" initials="MOU [8]" lastIdx="1" clrIdx="8"/>
  <p:cmAuthor id="9" name="Microsoft Office User" initials="MOU [9]" lastIdx="1" clrIdx="9"/>
  <p:cmAuthor id="10" name="Microsoft Office User" initials="MOU [10]" lastIdx="1" clrIdx="10"/>
  <p:cmAuthor id="11" name="Microsoft Office User" initials="MOU [11]" lastIdx="1" clrIdx="11"/>
  <p:cmAuthor id="12" name="Microsoft Office User" initials="MOU [12]" lastIdx="1" clrIdx="12"/>
  <p:cmAuthor id="13" name="Microsoft Office User" initials="MOU [13]" lastIdx="1" clrIdx="13"/>
  <p:cmAuthor id="14" name="Microsoft Office User" initials="MOU [14]" lastIdx="1" clrIdx="14"/>
  <p:cmAuthor id="15" name="eightfold" initials="e" lastIdx="1" clrIdx="15"/>
  <p:cmAuthor id="16" name="Travis Hege" initials="TH" lastIdx="19" clrIdx="16"/>
  <p:cmAuthor id="17" name="Robert Matheis" initials="RM" lastIdx="1" clrIdx="17"/>
  <p:cmAuthor id="18" name="SP" initials="SP" lastIdx="2" clrIdx="18"/>
  <p:cmAuthor id="19" name="Martin, Jessica" initials="MJ" lastIdx="2" clrIdx="19"/>
  <p:cmAuthor id="20" name="Martin, Jessica" initials="MJ [2]" lastIdx="1" clrIdx="20"/>
  <p:cmAuthor id="21" name="Martin, Jessica" initials="MJ [3]" lastIdx="1" clrIdx="21"/>
  <p:cmAuthor id="22" name="Williams, Leah" initials="WL" lastIdx="155" clrIdx="22"/>
  <p:cmAuthor id="23" name="Pelc, Jason" initials="PJ" lastIdx="14" clrIdx="23"/>
  <p:cmAuthor id="24" name="Adam Raw" initials="AR" lastIdx="0" clrIdx="24"/>
  <p:cmAuthor id="25" name="Peter J Piliero" initials="PJP" lastIdx="7" clrIdx="25"/>
  <p:cmAuthor id="26" name="Kremer, Charlotte" initials="KC" lastIdx="9" clrIdx="26">
    <p:extLst>
      <p:ext uri="{19B8F6BF-5375-455C-9EA6-DF929625EA0E}">
        <p15:presenceInfo xmlns:p15="http://schemas.microsoft.com/office/powerpoint/2012/main" userId="S-1-5-21-3398620187-370929126-706332547-172525" providerId="AD"/>
      </p:ext>
    </p:extLst>
  </p:cmAuthor>
  <p:cmAuthor id="27" name="Therese McCall" initials="A" lastIdx="26" clrIdx="27"/>
  <p:cmAuthor id="28" name="Wells, Brett" initials="WB" lastIdx="5" clrIdx="28">
    <p:extLst>
      <p:ext uri="{19B8F6BF-5375-455C-9EA6-DF929625EA0E}">
        <p15:presenceInfo xmlns:p15="http://schemas.microsoft.com/office/powerpoint/2012/main" userId="S-1-5-21-725345543-688789844-2146808213-11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AEAEA"/>
    <a:srgbClr val="E6E6E6"/>
    <a:srgbClr val="FEBE0D"/>
    <a:srgbClr val="E7E7E7"/>
    <a:srgbClr val="FF6D22"/>
    <a:srgbClr val="F2F2F2"/>
    <a:srgbClr val="FFFFFF"/>
    <a:srgbClr val="000000"/>
    <a:srgbClr val="F9BA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74" autoAdjust="0"/>
    <p:restoredTop sz="96395" autoAdjust="0"/>
  </p:normalViewPr>
  <p:slideViewPr>
    <p:cSldViewPr snapToGrid="0" snapToObjects="1">
      <p:cViewPr varScale="1">
        <p:scale>
          <a:sx n="128" d="100"/>
          <a:sy n="128" d="100"/>
        </p:scale>
        <p:origin x="2200" y="176"/>
      </p:cViewPr>
      <p:guideLst>
        <p:guide orient="horz" pos="640"/>
        <p:guide pos="288"/>
        <p:guide orient="horz" pos="1071"/>
        <p:guide orient="horz" pos="2228"/>
        <p:guide pos="5472"/>
        <p:guide orient="horz" pos="4056"/>
        <p:guide orient="horz"/>
        <p:guide pos="2880"/>
        <p:guide orient="horz" pos="2500"/>
        <p:guide orient="horz" pos="3192"/>
        <p:guide orient="horz" pos="1684"/>
      </p:guideLst>
    </p:cSldViewPr>
  </p:slideViewPr>
  <p:outlineViewPr>
    <p:cViewPr>
      <p:scale>
        <a:sx n="33" d="100"/>
        <a:sy n="33" d="100"/>
      </p:scale>
      <p:origin x="0" y="0"/>
    </p:cViewPr>
  </p:outlineViewPr>
  <p:notesTextViewPr>
    <p:cViewPr>
      <p:scale>
        <a:sx n="40" d="100"/>
        <a:sy n="40" d="100"/>
      </p:scale>
      <p:origin x="0" y="0"/>
    </p:cViewPr>
  </p:notesTextViewPr>
  <p:sorterViewPr>
    <p:cViewPr>
      <p:scale>
        <a:sx n="170" d="100"/>
        <a:sy n="170" d="100"/>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tableStyles" Target="tableStyle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handoutMaster" Target="handoutMasters/handoutMaster1.xml"/><Relationship Id="rId5" Type="http://schemas.openxmlformats.org/officeDocument/2006/relationships/slideMaster" Target="slideMasters/slideMaster4.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presProps" Target="presProps.xml"/><Relationship Id="rId7" Type="http://schemas.openxmlformats.org/officeDocument/2006/relationships/slideMaster" Target="slideMasters/slideMaster6.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1.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2.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44162035883827"/>
          <c:y val="7.6388888888888895E-2"/>
          <c:w val="0.39456396835794028"/>
          <c:h val="0.77631944444444445"/>
        </c:manualLayout>
      </c:layout>
      <c:barChart>
        <c:barDir val="bar"/>
        <c:grouping val="clustered"/>
        <c:varyColors val="0"/>
        <c:ser>
          <c:idx val="0"/>
          <c:order val="0"/>
          <c:tx>
            <c:strRef>
              <c:f>Sheet1!$B$1</c:f>
              <c:strCache>
                <c:ptCount val="1"/>
                <c:pt idx="0">
                  <c:v>Budget</c:v>
                </c:pt>
              </c:strCache>
            </c:strRef>
          </c:tx>
          <c:spPr>
            <a:solidFill>
              <a:schemeClr val="accent4">
                <a:lumMod val="5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4-974E-9F49-A8D9-169631C08570}"/>
              </c:ext>
            </c:extLst>
          </c:dPt>
          <c:dPt>
            <c:idx val="1"/>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5-974E-9F49-A8D9-169631C08570}"/>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3-974E-9F49-A8D9-169631C08570}"/>
              </c:ext>
            </c:extLst>
          </c:dPt>
          <c:dPt>
            <c:idx val="3"/>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6-974E-9F49-A8D9-169631C0857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2-974E-9F49-A8D9-169631C08570}"/>
              </c:ext>
            </c:extLst>
          </c:dPt>
          <c:dPt>
            <c:idx val="5"/>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7-974E-9F49-A8D9-169631C08570}"/>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1-974E-9F49-A8D9-169631C08570}"/>
              </c:ext>
            </c:extLst>
          </c:dPt>
          <c:dPt>
            <c:idx val="7"/>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0-974E-9F49-A8D9-169631C08570}"/>
              </c:ext>
            </c:extLst>
          </c:dPt>
          <c:cat>
            <c:strRef>
              <c:f>Sheet1!$A$2:$A$11</c:f>
              <c:strCache>
                <c:ptCount val="10"/>
                <c:pt idx="0">
                  <c:v>Clinical Trials</c:v>
                </c:pt>
                <c:pt idx="1">
                  <c:v>Investigator Supported Studies</c:v>
                </c:pt>
                <c:pt idx="2">
                  <c:v>Health Outcomes Research (HEOR)</c:v>
                </c:pt>
                <c:pt idx="3">
                  <c:v>Other Data Generation</c:v>
                </c:pt>
                <c:pt idx="4">
                  <c:v>Thought Leader Engagement</c:v>
                </c:pt>
                <c:pt idx="5">
                  <c:v>Medical Communications</c:v>
                </c:pt>
                <c:pt idx="6">
                  <c:v>Field Medical</c:v>
                </c:pt>
                <c:pt idx="7">
                  <c:v>Medical Education</c:v>
                </c:pt>
                <c:pt idx="8">
                  <c:v>Medical Information</c:v>
                </c:pt>
                <c:pt idx="9">
                  <c:v>Internal Training</c:v>
                </c:pt>
              </c:strCache>
            </c:strRef>
          </c:cat>
          <c:val>
            <c:numRef>
              <c:f>Sheet1!$B$2:$B$11</c:f>
              <c:numCache>
                <c:formatCode>General</c:formatCode>
                <c:ptCount val="10"/>
                <c:pt idx="0">
                  <c:v>8.1999999999999993</c:v>
                </c:pt>
                <c:pt idx="1">
                  <c:v>3</c:v>
                </c:pt>
                <c:pt idx="2">
                  <c:v>5</c:v>
                </c:pt>
                <c:pt idx="3">
                  <c:v>3.2</c:v>
                </c:pt>
                <c:pt idx="4">
                  <c:v>1.4</c:v>
                </c:pt>
                <c:pt idx="5">
                  <c:v>1.2</c:v>
                </c:pt>
                <c:pt idx="6">
                  <c:v>3.5</c:v>
                </c:pt>
                <c:pt idx="7">
                  <c:v>1</c:v>
                </c:pt>
                <c:pt idx="8">
                  <c:v>1</c:v>
                </c:pt>
                <c:pt idx="9">
                  <c:v>0.5</c:v>
                </c:pt>
              </c:numCache>
            </c:numRef>
          </c:val>
          <c:extLst>
            <c:ext xmlns:c16="http://schemas.microsoft.com/office/drawing/2014/chart" uri="{C3380CC4-5D6E-409C-BE32-E72D297353CC}">
              <c16:uniqueId val="{00000000-6B91-477E-86AF-76D9248CE781}"/>
            </c:ext>
          </c:extLst>
        </c:ser>
        <c:dLbls>
          <c:showLegendKey val="0"/>
          <c:showVal val="0"/>
          <c:showCatName val="0"/>
          <c:showSerName val="0"/>
          <c:showPercent val="0"/>
          <c:showBubbleSize val="0"/>
        </c:dLbls>
        <c:gapWidth val="182"/>
        <c:axId val="348033160"/>
        <c:axId val="348037016"/>
      </c:barChart>
      <c:catAx>
        <c:axId val="348033160"/>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accent4">
                    <a:lumMod val="50000"/>
                  </a:schemeClr>
                </a:solidFill>
                <a:latin typeface="+mn-lt"/>
                <a:ea typeface="+mn-ea"/>
                <a:cs typeface="+mn-cs"/>
              </a:defRPr>
            </a:pPr>
            <a:endParaRPr lang="en-US"/>
          </a:p>
        </c:txPr>
        <c:crossAx val="348037016"/>
        <c:crosses val="autoZero"/>
        <c:auto val="1"/>
        <c:lblAlgn val="ctr"/>
        <c:lblOffset val="100"/>
        <c:noMultiLvlLbl val="0"/>
      </c:catAx>
      <c:valAx>
        <c:axId val="348037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48033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44042462951418"/>
          <c:y val="0.23960156133461402"/>
          <c:w val="0.35224058926915303"/>
          <c:h val="0.55836390320131069"/>
        </c:manualLayout>
      </c:layout>
      <c:pieChart>
        <c:varyColors val="1"/>
        <c:ser>
          <c:idx val="0"/>
          <c:order val="0"/>
          <c:tx>
            <c:strRef>
              <c:f>Sheet1!$B$1</c:f>
              <c:strCache>
                <c:ptCount val="1"/>
                <c:pt idx="0">
                  <c:v>Budget</c:v>
                </c:pt>
              </c:strCache>
            </c:strRef>
          </c:tx>
          <c:dPt>
            <c:idx val="0"/>
            <c:bubble3D val="0"/>
            <c:spPr>
              <a:solidFill>
                <a:schemeClr val="accent5"/>
              </a:solidFill>
              <a:ln>
                <a:noFill/>
              </a:ln>
              <a:effectLst/>
            </c:spPr>
            <c:extLst>
              <c:ext xmlns:c16="http://schemas.microsoft.com/office/drawing/2014/chart" uri="{C3380CC4-5D6E-409C-BE32-E72D297353CC}">
                <c16:uniqueId val="{00000000-D070-844D-95F6-1E8A87FCE4EF}"/>
              </c:ext>
            </c:extLst>
          </c:dPt>
          <c:dPt>
            <c:idx val="1"/>
            <c:bubble3D val="0"/>
            <c:spPr>
              <a:solidFill>
                <a:schemeClr val="accent5">
                  <a:lumMod val="20000"/>
                  <a:lumOff val="80000"/>
                </a:schemeClr>
              </a:solidFill>
              <a:ln>
                <a:noFill/>
              </a:ln>
              <a:effectLst/>
            </c:spPr>
            <c:extLst>
              <c:ext xmlns:c16="http://schemas.microsoft.com/office/drawing/2014/chart" uri="{C3380CC4-5D6E-409C-BE32-E72D297353CC}">
                <c16:uniqueId val="{00000001-D070-844D-95F6-1E8A87FCE4EF}"/>
              </c:ext>
            </c:extLst>
          </c:dPt>
          <c:dPt>
            <c:idx val="2"/>
            <c:bubble3D val="0"/>
            <c:spPr>
              <a:solidFill>
                <a:schemeClr val="accent5">
                  <a:lumMod val="60000"/>
                  <a:lumOff val="40000"/>
                </a:schemeClr>
              </a:solidFill>
              <a:ln>
                <a:noFill/>
              </a:ln>
              <a:effectLst/>
            </c:spPr>
            <c:extLst>
              <c:ext xmlns:c16="http://schemas.microsoft.com/office/drawing/2014/chart" uri="{C3380CC4-5D6E-409C-BE32-E72D297353CC}">
                <c16:uniqueId val="{00000005-3553-4C79-980E-CE5198DCD726}"/>
              </c:ext>
            </c:extLst>
          </c:dPt>
          <c:dPt>
            <c:idx val="3"/>
            <c:bubble3D val="0"/>
            <c:spPr>
              <a:solidFill>
                <a:schemeClr val="accent5">
                  <a:lumMod val="50000"/>
                </a:schemeClr>
              </a:solidFill>
              <a:ln>
                <a:noFill/>
              </a:ln>
              <a:effectLst/>
            </c:spPr>
            <c:extLst>
              <c:ext xmlns:c16="http://schemas.microsoft.com/office/drawing/2014/chart" uri="{C3380CC4-5D6E-409C-BE32-E72D297353CC}">
                <c16:uniqueId val="{00000003-D070-844D-95F6-1E8A87FCE4EF}"/>
              </c:ext>
            </c:extLst>
          </c:dPt>
          <c:dPt>
            <c:idx val="4"/>
            <c:bubble3D val="0"/>
            <c:spPr>
              <a:solidFill>
                <a:schemeClr val="accent5">
                  <a:lumMod val="40000"/>
                  <a:lumOff val="60000"/>
                </a:schemeClr>
              </a:solidFill>
              <a:ln>
                <a:noFill/>
              </a:ln>
              <a:effectLst/>
            </c:spPr>
            <c:extLst>
              <c:ext xmlns:c16="http://schemas.microsoft.com/office/drawing/2014/chart" uri="{C3380CC4-5D6E-409C-BE32-E72D297353CC}">
                <c16:uniqueId val="{00000002-D070-844D-95F6-1E8A87FCE4EF}"/>
              </c:ext>
            </c:extLst>
          </c:dPt>
          <c:dPt>
            <c:idx val="5"/>
            <c:bubble3D val="0"/>
            <c:spPr>
              <a:solidFill>
                <a:schemeClr val="accent5">
                  <a:lumMod val="50000"/>
                </a:schemeClr>
              </a:solidFill>
              <a:ln>
                <a:noFill/>
              </a:ln>
              <a:effectLst/>
            </c:spPr>
            <c:extLst>
              <c:ext xmlns:c16="http://schemas.microsoft.com/office/drawing/2014/chart" uri="{C3380CC4-5D6E-409C-BE32-E72D297353CC}">
                <c16:uniqueId val="{00000004-D070-844D-95F6-1E8A87FCE4EF}"/>
              </c:ext>
            </c:extLst>
          </c:dPt>
          <c:dPt>
            <c:idx val="6"/>
            <c:bubble3D val="0"/>
            <c:spPr>
              <a:solidFill>
                <a:schemeClr val="accent5">
                  <a:lumMod val="20000"/>
                  <a:lumOff val="80000"/>
                </a:schemeClr>
              </a:solidFill>
              <a:ln>
                <a:noFill/>
              </a:ln>
              <a:effectLst/>
            </c:spPr>
            <c:extLst>
              <c:ext xmlns:c16="http://schemas.microsoft.com/office/drawing/2014/chart" uri="{C3380CC4-5D6E-409C-BE32-E72D297353CC}">
                <c16:uniqueId val="{00000005-D070-844D-95F6-1E8A87FCE4EF}"/>
              </c:ext>
            </c:extLst>
          </c:dPt>
          <c:dPt>
            <c:idx val="7"/>
            <c:bubble3D val="0"/>
            <c:spPr>
              <a:solidFill>
                <a:schemeClr val="accent5">
                  <a:lumMod val="75000"/>
                </a:schemeClr>
              </a:solidFill>
              <a:ln>
                <a:noFill/>
              </a:ln>
              <a:effectLst/>
            </c:spPr>
            <c:extLst>
              <c:ext xmlns:c16="http://schemas.microsoft.com/office/drawing/2014/chart" uri="{C3380CC4-5D6E-409C-BE32-E72D297353CC}">
                <c16:uniqueId val="{00000006-D070-844D-95F6-1E8A87FCE4EF}"/>
              </c:ext>
            </c:extLst>
          </c:dPt>
          <c:dLbls>
            <c:dLbl>
              <c:idx val="0"/>
              <c:layout>
                <c:manualLayout>
                  <c:x val="5.4169000350019182E-2"/>
                  <c:y val="-3.220030788903319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70-844D-95F6-1E8A87FCE4EF}"/>
                </c:ext>
              </c:extLst>
            </c:dLbl>
            <c:dLbl>
              <c:idx val="1"/>
              <c:layout>
                <c:manualLayout>
                  <c:x val="0.10156687565628585"/>
                  <c:y val="0"/>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70-844D-95F6-1E8A87FCE4EF}"/>
                </c:ext>
              </c:extLst>
            </c:dLbl>
            <c:dLbl>
              <c:idx val="2"/>
              <c:layout>
                <c:manualLayout>
                  <c:x val="8.2946281785966872E-2"/>
                  <c:y val="4.2933743852044133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7983380353554027"/>
                      <c:h val="0.13599263365135011"/>
                    </c:manualLayout>
                  </c15:layout>
                </c:ext>
                <c:ext xmlns:c16="http://schemas.microsoft.com/office/drawing/2014/chart" uri="{C3380CC4-5D6E-409C-BE32-E72D297353CC}">
                  <c16:uniqueId val="{00000005-3553-4C79-980E-CE5198DCD726}"/>
                </c:ext>
              </c:extLst>
            </c:dLbl>
            <c:dLbl>
              <c:idx val="3"/>
              <c:layout>
                <c:manualLayout>
                  <c:x val="-6.7711250437523976E-2"/>
                  <c:y val="0.10733457091821999"/>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2605400958567379"/>
                      <c:h val="0.17396237465861122"/>
                    </c:manualLayout>
                  </c15:layout>
                </c:ext>
                <c:ext xmlns:c16="http://schemas.microsoft.com/office/drawing/2014/chart" uri="{C3380CC4-5D6E-409C-BE32-E72D297353CC}">
                  <c16:uniqueId val="{00000003-D070-844D-95F6-1E8A87FCE4EF}"/>
                </c:ext>
              </c:extLst>
            </c:dLbl>
            <c:dLbl>
              <c:idx val="4"/>
              <c:layout>
                <c:manualLayout>
                  <c:x val="-5.7554696161758463E-2"/>
                  <c:y val="6.4400827066175864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712088297603204"/>
                      <c:h val="0.18364908932711918"/>
                    </c:manualLayout>
                  </c15:layout>
                </c:ext>
                <c:ext xmlns:c16="http://schemas.microsoft.com/office/drawing/2014/chart" uri="{C3380CC4-5D6E-409C-BE32-E72D297353CC}">
                  <c16:uniqueId val="{00000002-D070-844D-95F6-1E8A87FCE4EF}"/>
                </c:ext>
              </c:extLst>
            </c:dLbl>
            <c:dLbl>
              <c:idx val="5"/>
              <c:layout>
                <c:manualLayout>
                  <c:x val="-3.554840647970009E-2"/>
                  <c:y val="-4.8300250545440307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1502659266058031"/>
                      <c:h val="0.17396237465861122"/>
                    </c:manualLayout>
                  </c15:layout>
                </c:ext>
                <c:ext xmlns:c16="http://schemas.microsoft.com/office/drawing/2014/chart" uri="{C3380CC4-5D6E-409C-BE32-E72D297353CC}">
                  <c16:uniqueId val="{00000004-D070-844D-95F6-1E8A87FCE4EF}"/>
                </c:ext>
              </c:extLst>
            </c:dLbl>
            <c:dLbl>
              <c:idx val="6"/>
              <c:layout>
                <c:manualLayout>
                  <c:x val="-8.802462556878117E-2"/>
                  <c:y val="-2.146687192602211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7553387255303136"/>
                      <c:h val="0.12134149356184001"/>
                    </c:manualLayout>
                  </c15:layout>
                </c:ext>
                <c:ext xmlns:c16="http://schemas.microsoft.com/office/drawing/2014/chart" uri="{C3380CC4-5D6E-409C-BE32-E72D297353CC}">
                  <c16:uniqueId val="{00000005-D070-844D-95F6-1E8A87FCE4EF}"/>
                </c:ext>
              </c:extLst>
            </c:dLbl>
            <c:dLbl>
              <c:idx val="7"/>
              <c:layout>
                <c:manualLayout>
                  <c:x val="-0.24037493905321011"/>
                  <c:y val="-7.513405174107741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70-844D-95F6-1E8A87FCE4EF}"/>
                </c:ext>
              </c:extLst>
            </c:dLbl>
            <c:dLbl>
              <c:idx val="8"/>
              <c:layout>
                <c:manualLayout>
                  <c:x val="-3.2162977247686957E-2"/>
                  <c:y val="-8.8585286656691048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2161892268201594"/>
                      <c:h val="0.13102863080656699"/>
                    </c:manualLayout>
                  </c15:layout>
                </c:ext>
                <c:ext xmlns:c16="http://schemas.microsoft.com/office/drawing/2014/chart" uri="{C3380CC4-5D6E-409C-BE32-E72D297353CC}">
                  <c16:uniqueId val="{00000011-0AD9-4F1D-8B7B-5997BDD8112C}"/>
                </c:ext>
              </c:extLst>
            </c:dLbl>
            <c:dLbl>
              <c:idx val="9"/>
              <c:layout>
                <c:manualLayout>
                  <c:x val="0.11172356322191443"/>
                  <c:y val="-9.123420568559399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AD9-4F1D-8B7B-5997BDD8112C}"/>
                </c:ext>
              </c:extLst>
            </c:dLbl>
            <c:spPr>
              <a:noFill/>
              <a:ln>
                <a:noFill/>
              </a:ln>
              <a:effectLst/>
            </c:spPr>
            <c:txPr>
              <a:bodyPr/>
              <a:lstStyle/>
              <a:p>
                <a:pPr>
                  <a:defRPr sz="800"/>
                </a:pPr>
                <a:endParaRPr lang="en-US"/>
              </a:p>
            </c:txPr>
            <c:dLblPos val="outEnd"/>
            <c:showLegendKey val="0"/>
            <c:showVal val="1"/>
            <c:showCatName val="1"/>
            <c:showSerName val="0"/>
            <c:showPercent val="0"/>
            <c:showBubbleSize val="0"/>
            <c:showLeaderLines val="1"/>
            <c:leaderLines>
              <c:spPr>
                <a:ln>
                  <a:solidFill>
                    <a:schemeClr val="accent4">
                      <a:lumMod val="90000"/>
                    </a:schemeClr>
                  </a:solidFill>
                </a:ln>
              </c:spPr>
            </c:leaderLines>
            <c:extLst>
              <c:ext xmlns:c15="http://schemas.microsoft.com/office/drawing/2012/chart" uri="{CE6537A1-D6FC-4f65-9D91-7224C49458BB}"/>
            </c:extLst>
          </c:dLbls>
          <c:cat>
            <c:strRef>
              <c:f>Sheet1!$A$2:$A$11</c:f>
              <c:strCache>
                <c:ptCount val="10"/>
                <c:pt idx="0">
                  <c:v>Clinical Trials</c:v>
                </c:pt>
                <c:pt idx="1">
                  <c:v>Investigator Supported Studies</c:v>
                </c:pt>
                <c:pt idx="2">
                  <c:v>Health Outcomes Research (HEOR)</c:v>
                </c:pt>
                <c:pt idx="3">
                  <c:v>Other Data Generation</c:v>
                </c:pt>
                <c:pt idx="4">
                  <c:v>Thought Leader Engagement</c:v>
                </c:pt>
                <c:pt idx="5">
                  <c:v>Medical Communications</c:v>
                </c:pt>
                <c:pt idx="6">
                  <c:v>Field Medical</c:v>
                </c:pt>
                <c:pt idx="7">
                  <c:v>Medical Education</c:v>
                </c:pt>
                <c:pt idx="8">
                  <c:v>Medical Information</c:v>
                </c:pt>
                <c:pt idx="9">
                  <c:v>Internal Training</c:v>
                </c:pt>
              </c:strCache>
            </c:strRef>
          </c:cat>
          <c:val>
            <c:numRef>
              <c:f>Sheet1!$B$2:$B$11</c:f>
              <c:numCache>
                <c:formatCode>General</c:formatCode>
                <c:ptCount val="10"/>
                <c:pt idx="0">
                  <c:v>8.1999999999999993</c:v>
                </c:pt>
                <c:pt idx="1">
                  <c:v>3</c:v>
                </c:pt>
                <c:pt idx="2">
                  <c:v>5</c:v>
                </c:pt>
                <c:pt idx="3">
                  <c:v>3.2</c:v>
                </c:pt>
                <c:pt idx="4">
                  <c:v>1.4</c:v>
                </c:pt>
                <c:pt idx="5">
                  <c:v>1.2</c:v>
                </c:pt>
                <c:pt idx="6">
                  <c:v>3.5</c:v>
                </c:pt>
                <c:pt idx="7">
                  <c:v>1</c:v>
                </c:pt>
                <c:pt idx="8">
                  <c:v>1</c:v>
                </c:pt>
                <c:pt idx="9">
                  <c:v>0.5</c:v>
                </c:pt>
              </c:numCache>
            </c:numRef>
          </c:val>
          <c:extLst>
            <c:ext xmlns:c16="http://schemas.microsoft.com/office/drawing/2014/chart" uri="{C3380CC4-5D6E-409C-BE32-E72D297353CC}">
              <c16:uniqueId val="{00000000-6B91-477E-86AF-76D9248CE7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sz="700">
          <a:solidFill>
            <a:schemeClr val="accent4">
              <a:lumMod val="50000"/>
            </a:schemeClr>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2A71C0-FEF7-4CD5-BC04-D2E786042ECB}" type="datetimeFigureOut">
              <a:rPr lang="en-US" smtClean="0"/>
              <a:pPr/>
              <a:t>5/2/21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7DE07B-2C09-4463-9F36-E5DA3E3EB0C3}" type="slidenum">
              <a:rPr lang="en-US" smtClean="0"/>
              <a:pPr/>
              <a:t>‹#›</a:t>
            </a:fld>
            <a:endParaRPr lang="en-US" dirty="0"/>
          </a:p>
        </p:txBody>
      </p:sp>
    </p:spTree>
    <p:extLst>
      <p:ext uri="{BB962C8B-B14F-4D97-AF65-F5344CB8AC3E}">
        <p14:creationId xmlns:p14="http://schemas.microsoft.com/office/powerpoint/2010/main" val="904345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A9E2F-5AC2-6341-A3DE-0D1A2F529A96}" type="datetimeFigureOut">
              <a:rPr lang="en-US" smtClean="0"/>
              <a:pPr/>
              <a:t>5/2/21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A6ED0-2DBE-804F-856A-6E7132AD05C5}" type="slidenum">
              <a:rPr lang="en-US" smtClean="0"/>
              <a:pPr/>
              <a:t>‹#›</a:t>
            </a:fld>
            <a:endParaRPr lang="en-US" dirty="0"/>
          </a:p>
        </p:txBody>
      </p:sp>
    </p:spTree>
    <p:extLst>
      <p:ext uri="{BB962C8B-B14F-4D97-AF65-F5344CB8AC3E}">
        <p14:creationId xmlns:p14="http://schemas.microsoft.com/office/powerpoint/2010/main" val="4432450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1</a:t>
            </a:fld>
            <a:endParaRPr lang="en-US" dirty="0"/>
          </a:p>
        </p:txBody>
      </p:sp>
    </p:spTree>
    <p:extLst>
      <p:ext uri="{BB962C8B-B14F-4D97-AF65-F5344CB8AC3E}">
        <p14:creationId xmlns:p14="http://schemas.microsoft.com/office/powerpoint/2010/main" val="20778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12</a:t>
            </a:fld>
            <a:endParaRPr lang="en-US" dirty="0"/>
          </a:p>
        </p:txBody>
      </p:sp>
    </p:spTree>
    <p:extLst>
      <p:ext uri="{BB962C8B-B14F-4D97-AF65-F5344CB8AC3E}">
        <p14:creationId xmlns:p14="http://schemas.microsoft.com/office/powerpoint/2010/main" val="1316247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13</a:t>
            </a:fld>
            <a:endParaRPr lang="en-US" dirty="0"/>
          </a:p>
        </p:txBody>
      </p:sp>
    </p:spTree>
    <p:extLst>
      <p:ext uri="{BB962C8B-B14F-4D97-AF65-F5344CB8AC3E}">
        <p14:creationId xmlns:p14="http://schemas.microsoft.com/office/powerpoint/2010/main" val="1772605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14</a:t>
            </a:fld>
            <a:endParaRPr lang="en-US" dirty="0"/>
          </a:p>
        </p:txBody>
      </p:sp>
    </p:spTree>
    <p:extLst>
      <p:ext uri="{BB962C8B-B14F-4D97-AF65-F5344CB8AC3E}">
        <p14:creationId xmlns:p14="http://schemas.microsoft.com/office/powerpoint/2010/main" val="7666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15</a:t>
            </a:fld>
            <a:endParaRPr lang="en-US" dirty="0"/>
          </a:p>
        </p:txBody>
      </p:sp>
    </p:spTree>
    <p:extLst>
      <p:ext uri="{BB962C8B-B14F-4D97-AF65-F5344CB8AC3E}">
        <p14:creationId xmlns:p14="http://schemas.microsoft.com/office/powerpoint/2010/main" val="330689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16</a:t>
            </a:fld>
            <a:endParaRPr lang="en-US" dirty="0"/>
          </a:p>
        </p:txBody>
      </p:sp>
    </p:spTree>
    <p:extLst>
      <p:ext uri="{BB962C8B-B14F-4D97-AF65-F5344CB8AC3E}">
        <p14:creationId xmlns:p14="http://schemas.microsoft.com/office/powerpoint/2010/main" val="73539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17</a:t>
            </a:fld>
            <a:endParaRPr lang="en-US" dirty="0"/>
          </a:p>
        </p:txBody>
      </p:sp>
    </p:spTree>
    <p:extLst>
      <p:ext uri="{BB962C8B-B14F-4D97-AF65-F5344CB8AC3E}">
        <p14:creationId xmlns:p14="http://schemas.microsoft.com/office/powerpoint/2010/main" val="3293685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18</a:t>
            </a:fld>
            <a:endParaRPr lang="en-US" dirty="0"/>
          </a:p>
        </p:txBody>
      </p:sp>
    </p:spTree>
    <p:extLst>
      <p:ext uri="{BB962C8B-B14F-4D97-AF65-F5344CB8AC3E}">
        <p14:creationId xmlns:p14="http://schemas.microsoft.com/office/powerpoint/2010/main" val="4115673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19</a:t>
            </a:fld>
            <a:endParaRPr lang="en-US" dirty="0"/>
          </a:p>
        </p:txBody>
      </p:sp>
    </p:spTree>
    <p:extLst>
      <p:ext uri="{BB962C8B-B14F-4D97-AF65-F5344CB8AC3E}">
        <p14:creationId xmlns:p14="http://schemas.microsoft.com/office/powerpoint/2010/main" val="177055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20</a:t>
            </a:fld>
            <a:endParaRPr lang="en-US" dirty="0"/>
          </a:p>
        </p:txBody>
      </p:sp>
    </p:spTree>
    <p:extLst>
      <p:ext uri="{BB962C8B-B14F-4D97-AF65-F5344CB8AC3E}">
        <p14:creationId xmlns:p14="http://schemas.microsoft.com/office/powerpoint/2010/main" val="921484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21</a:t>
            </a:fld>
            <a:endParaRPr lang="en-US" dirty="0"/>
          </a:p>
        </p:txBody>
      </p:sp>
    </p:spTree>
    <p:extLst>
      <p:ext uri="{BB962C8B-B14F-4D97-AF65-F5344CB8AC3E}">
        <p14:creationId xmlns:p14="http://schemas.microsoft.com/office/powerpoint/2010/main" val="2890455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03AA6ED0-2DBE-804F-856A-6E7132AD05C5}" type="slidenum">
              <a:rPr lang="en-US" smtClean="0"/>
              <a:pPr/>
              <a:t>2</a:t>
            </a:fld>
            <a:endParaRPr lang="en-US" dirty="0"/>
          </a:p>
        </p:txBody>
      </p:sp>
    </p:spTree>
    <p:extLst>
      <p:ext uri="{BB962C8B-B14F-4D97-AF65-F5344CB8AC3E}">
        <p14:creationId xmlns:p14="http://schemas.microsoft.com/office/powerpoint/2010/main" val="3362637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22</a:t>
            </a:fld>
            <a:endParaRPr lang="en-US" dirty="0"/>
          </a:p>
        </p:txBody>
      </p:sp>
    </p:spTree>
    <p:extLst>
      <p:ext uri="{BB962C8B-B14F-4D97-AF65-F5344CB8AC3E}">
        <p14:creationId xmlns:p14="http://schemas.microsoft.com/office/powerpoint/2010/main" val="2298490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23</a:t>
            </a:fld>
            <a:endParaRPr lang="en-US" dirty="0"/>
          </a:p>
        </p:txBody>
      </p:sp>
    </p:spTree>
    <p:extLst>
      <p:ext uri="{BB962C8B-B14F-4D97-AF65-F5344CB8AC3E}">
        <p14:creationId xmlns:p14="http://schemas.microsoft.com/office/powerpoint/2010/main" val="1678882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24</a:t>
            </a:fld>
            <a:endParaRPr lang="en-US" dirty="0"/>
          </a:p>
        </p:txBody>
      </p:sp>
    </p:spTree>
    <p:extLst>
      <p:ext uri="{BB962C8B-B14F-4D97-AF65-F5344CB8AC3E}">
        <p14:creationId xmlns:p14="http://schemas.microsoft.com/office/powerpoint/2010/main" val="36968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25</a:t>
            </a:fld>
            <a:endParaRPr lang="en-US" dirty="0"/>
          </a:p>
        </p:txBody>
      </p:sp>
    </p:spTree>
    <p:extLst>
      <p:ext uri="{BB962C8B-B14F-4D97-AF65-F5344CB8AC3E}">
        <p14:creationId xmlns:p14="http://schemas.microsoft.com/office/powerpoint/2010/main" val="3094761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26</a:t>
            </a:fld>
            <a:endParaRPr lang="en-US" dirty="0"/>
          </a:p>
        </p:txBody>
      </p:sp>
    </p:spTree>
    <p:extLst>
      <p:ext uri="{BB962C8B-B14F-4D97-AF65-F5344CB8AC3E}">
        <p14:creationId xmlns:p14="http://schemas.microsoft.com/office/powerpoint/2010/main" val="3012221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30</a:t>
            </a:fld>
            <a:endParaRPr lang="en-US" dirty="0"/>
          </a:p>
        </p:txBody>
      </p:sp>
    </p:spTree>
    <p:extLst>
      <p:ext uri="{BB962C8B-B14F-4D97-AF65-F5344CB8AC3E}">
        <p14:creationId xmlns:p14="http://schemas.microsoft.com/office/powerpoint/2010/main" val="2259182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31</a:t>
            </a:fld>
            <a:endParaRPr lang="en-US" dirty="0"/>
          </a:p>
        </p:txBody>
      </p:sp>
    </p:spTree>
    <p:extLst>
      <p:ext uri="{BB962C8B-B14F-4D97-AF65-F5344CB8AC3E}">
        <p14:creationId xmlns:p14="http://schemas.microsoft.com/office/powerpoint/2010/main" val="2382660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32</a:t>
            </a:fld>
            <a:endParaRPr lang="en-US" dirty="0"/>
          </a:p>
        </p:txBody>
      </p:sp>
    </p:spTree>
    <p:extLst>
      <p:ext uri="{BB962C8B-B14F-4D97-AF65-F5344CB8AC3E}">
        <p14:creationId xmlns:p14="http://schemas.microsoft.com/office/powerpoint/2010/main" val="2544924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33</a:t>
            </a:fld>
            <a:endParaRPr lang="en-US" dirty="0"/>
          </a:p>
        </p:txBody>
      </p:sp>
    </p:spTree>
    <p:extLst>
      <p:ext uri="{BB962C8B-B14F-4D97-AF65-F5344CB8AC3E}">
        <p14:creationId xmlns:p14="http://schemas.microsoft.com/office/powerpoint/2010/main" val="2264956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34</a:t>
            </a:fld>
            <a:endParaRPr lang="en-US" dirty="0"/>
          </a:p>
        </p:txBody>
      </p:sp>
    </p:spTree>
    <p:extLst>
      <p:ext uri="{BB962C8B-B14F-4D97-AF65-F5344CB8AC3E}">
        <p14:creationId xmlns:p14="http://schemas.microsoft.com/office/powerpoint/2010/main" val="126846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C2BC0-7B6C-49AA-A25B-2429C108A2F1}" type="slidenum">
              <a:rPr lang="en-US" smtClean="0"/>
              <a:pPr/>
              <a:t>3</a:t>
            </a:fld>
            <a:endParaRPr lang="en-US" dirty="0"/>
          </a:p>
        </p:txBody>
      </p:sp>
    </p:spTree>
    <p:extLst>
      <p:ext uri="{BB962C8B-B14F-4D97-AF65-F5344CB8AC3E}">
        <p14:creationId xmlns:p14="http://schemas.microsoft.com/office/powerpoint/2010/main" val="45963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35</a:t>
            </a:fld>
            <a:endParaRPr lang="en-US" dirty="0"/>
          </a:p>
        </p:txBody>
      </p:sp>
    </p:spTree>
    <p:extLst>
      <p:ext uri="{BB962C8B-B14F-4D97-AF65-F5344CB8AC3E}">
        <p14:creationId xmlns:p14="http://schemas.microsoft.com/office/powerpoint/2010/main" val="3604251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36</a:t>
            </a:fld>
            <a:endParaRPr lang="en-US" dirty="0"/>
          </a:p>
        </p:txBody>
      </p:sp>
    </p:spTree>
    <p:extLst>
      <p:ext uri="{BB962C8B-B14F-4D97-AF65-F5344CB8AC3E}">
        <p14:creationId xmlns:p14="http://schemas.microsoft.com/office/powerpoint/2010/main" val="1702011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37</a:t>
            </a:fld>
            <a:endParaRPr lang="en-US" dirty="0"/>
          </a:p>
        </p:txBody>
      </p:sp>
    </p:spTree>
    <p:extLst>
      <p:ext uri="{BB962C8B-B14F-4D97-AF65-F5344CB8AC3E}">
        <p14:creationId xmlns:p14="http://schemas.microsoft.com/office/powerpoint/2010/main" val="3005686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41</a:t>
            </a:fld>
            <a:endParaRPr lang="en-US" dirty="0"/>
          </a:p>
        </p:txBody>
      </p:sp>
    </p:spTree>
    <p:extLst>
      <p:ext uri="{BB962C8B-B14F-4D97-AF65-F5344CB8AC3E}">
        <p14:creationId xmlns:p14="http://schemas.microsoft.com/office/powerpoint/2010/main" val="2883828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42</a:t>
            </a:fld>
            <a:endParaRPr lang="en-US" dirty="0"/>
          </a:p>
        </p:txBody>
      </p:sp>
    </p:spTree>
    <p:extLst>
      <p:ext uri="{BB962C8B-B14F-4D97-AF65-F5344CB8AC3E}">
        <p14:creationId xmlns:p14="http://schemas.microsoft.com/office/powerpoint/2010/main" val="234776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43</a:t>
            </a:fld>
            <a:endParaRPr lang="en-US" dirty="0"/>
          </a:p>
        </p:txBody>
      </p:sp>
    </p:spTree>
    <p:extLst>
      <p:ext uri="{BB962C8B-B14F-4D97-AF65-F5344CB8AC3E}">
        <p14:creationId xmlns:p14="http://schemas.microsoft.com/office/powerpoint/2010/main" val="215028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44</a:t>
            </a:fld>
            <a:endParaRPr lang="en-US" dirty="0"/>
          </a:p>
        </p:txBody>
      </p:sp>
    </p:spTree>
    <p:extLst>
      <p:ext uri="{BB962C8B-B14F-4D97-AF65-F5344CB8AC3E}">
        <p14:creationId xmlns:p14="http://schemas.microsoft.com/office/powerpoint/2010/main" val="546073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BC0-7B6C-49AA-A25B-2429C108A2F1}" type="slidenum">
              <a:rPr lang="en-US" smtClean="0"/>
              <a:pPr/>
              <a:t>45</a:t>
            </a:fld>
            <a:endParaRPr lang="en-US" dirty="0"/>
          </a:p>
        </p:txBody>
      </p:sp>
    </p:spTree>
    <p:extLst>
      <p:ext uri="{BB962C8B-B14F-4D97-AF65-F5344CB8AC3E}">
        <p14:creationId xmlns:p14="http://schemas.microsoft.com/office/powerpoint/2010/main" val="2116393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49</a:t>
            </a:fld>
            <a:endParaRPr lang="en-US" dirty="0"/>
          </a:p>
        </p:txBody>
      </p:sp>
    </p:spTree>
    <p:extLst>
      <p:ext uri="{BB962C8B-B14F-4D97-AF65-F5344CB8AC3E}">
        <p14:creationId xmlns:p14="http://schemas.microsoft.com/office/powerpoint/2010/main" val="1794823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03AA6ED0-2DBE-804F-856A-6E7132AD05C5}" type="slidenum">
              <a:rPr lang="en-US" smtClean="0"/>
              <a:pPr/>
              <a:t>50</a:t>
            </a:fld>
            <a:endParaRPr lang="en-US" dirty="0"/>
          </a:p>
        </p:txBody>
      </p:sp>
    </p:spTree>
    <p:extLst>
      <p:ext uri="{BB962C8B-B14F-4D97-AF65-F5344CB8AC3E}">
        <p14:creationId xmlns:p14="http://schemas.microsoft.com/office/powerpoint/2010/main" val="359095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C2BC0-7B6C-49AA-A25B-2429C108A2F1}" type="slidenum">
              <a:rPr lang="en-US" smtClean="0"/>
              <a:pPr/>
              <a:t>4</a:t>
            </a:fld>
            <a:endParaRPr lang="en-US" dirty="0"/>
          </a:p>
        </p:txBody>
      </p:sp>
    </p:spTree>
    <p:extLst>
      <p:ext uri="{BB962C8B-B14F-4D97-AF65-F5344CB8AC3E}">
        <p14:creationId xmlns:p14="http://schemas.microsoft.com/office/powerpoint/2010/main" val="2670113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51</a:t>
            </a:fld>
            <a:endParaRPr lang="en-US"/>
          </a:p>
        </p:txBody>
      </p:sp>
    </p:spTree>
    <p:extLst>
      <p:ext uri="{BB962C8B-B14F-4D97-AF65-F5344CB8AC3E}">
        <p14:creationId xmlns:p14="http://schemas.microsoft.com/office/powerpoint/2010/main" val="929315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52</a:t>
            </a:fld>
            <a:endParaRPr lang="en-US"/>
          </a:p>
        </p:txBody>
      </p:sp>
    </p:spTree>
    <p:extLst>
      <p:ext uri="{BB962C8B-B14F-4D97-AF65-F5344CB8AC3E}">
        <p14:creationId xmlns:p14="http://schemas.microsoft.com/office/powerpoint/2010/main" val="1074034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53</a:t>
            </a:fld>
            <a:endParaRPr lang="en-US"/>
          </a:p>
        </p:txBody>
      </p:sp>
    </p:spTree>
    <p:extLst>
      <p:ext uri="{BB962C8B-B14F-4D97-AF65-F5344CB8AC3E}">
        <p14:creationId xmlns:p14="http://schemas.microsoft.com/office/powerpoint/2010/main" val="2955066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54</a:t>
            </a:fld>
            <a:endParaRPr lang="en-US"/>
          </a:p>
        </p:txBody>
      </p:sp>
    </p:spTree>
    <p:extLst>
      <p:ext uri="{BB962C8B-B14F-4D97-AF65-F5344CB8AC3E}">
        <p14:creationId xmlns:p14="http://schemas.microsoft.com/office/powerpoint/2010/main" val="2243280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55</a:t>
            </a:fld>
            <a:endParaRPr lang="en-US"/>
          </a:p>
        </p:txBody>
      </p:sp>
    </p:spTree>
    <p:extLst>
      <p:ext uri="{BB962C8B-B14F-4D97-AF65-F5344CB8AC3E}">
        <p14:creationId xmlns:p14="http://schemas.microsoft.com/office/powerpoint/2010/main" val="4074456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56</a:t>
            </a:fld>
            <a:endParaRPr lang="en-US"/>
          </a:p>
        </p:txBody>
      </p:sp>
    </p:spTree>
    <p:extLst>
      <p:ext uri="{BB962C8B-B14F-4D97-AF65-F5344CB8AC3E}">
        <p14:creationId xmlns:p14="http://schemas.microsoft.com/office/powerpoint/2010/main" val="15157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57</a:t>
            </a:fld>
            <a:endParaRPr lang="en-US"/>
          </a:p>
        </p:txBody>
      </p:sp>
    </p:spTree>
    <p:extLst>
      <p:ext uri="{BB962C8B-B14F-4D97-AF65-F5344CB8AC3E}">
        <p14:creationId xmlns:p14="http://schemas.microsoft.com/office/powerpoint/2010/main" val="68402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58</a:t>
            </a:fld>
            <a:endParaRPr lang="en-US"/>
          </a:p>
        </p:txBody>
      </p:sp>
    </p:spTree>
    <p:extLst>
      <p:ext uri="{BB962C8B-B14F-4D97-AF65-F5344CB8AC3E}">
        <p14:creationId xmlns:p14="http://schemas.microsoft.com/office/powerpoint/2010/main" val="1335330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59</a:t>
            </a:fld>
            <a:endParaRPr lang="en-US" dirty="0"/>
          </a:p>
        </p:txBody>
      </p:sp>
    </p:spTree>
    <p:extLst>
      <p:ext uri="{BB962C8B-B14F-4D97-AF65-F5344CB8AC3E}">
        <p14:creationId xmlns:p14="http://schemas.microsoft.com/office/powerpoint/2010/main" val="96165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60</a:t>
            </a:fld>
            <a:endParaRPr lang="en-US" dirty="0"/>
          </a:p>
        </p:txBody>
      </p:sp>
    </p:spTree>
    <p:extLst>
      <p:ext uri="{BB962C8B-B14F-4D97-AF65-F5344CB8AC3E}">
        <p14:creationId xmlns:p14="http://schemas.microsoft.com/office/powerpoint/2010/main" val="136996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5</a:t>
            </a:fld>
            <a:endParaRPr lang="en-US" dirty="0"/>
          </a:p>
        </p:txBody>
      </p:sp>
    </p:spTree>
    <p:extLst>
      <p:ext uri="{BB962C8B-B14F-4D97-AF65-F5344CB8AC3E}">
        <p14:creationId xmlns:p14="http://schemas.microsoft.com/office/powerpoint/2010/main" val="40216276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61</a:t>
            </a:fld>
            <a:endParaRPr lang="en-US"/>
          </a:p>
        </p:txBody>
      </p:sp>
    </p:spTree>
    <p:extLst>
      <p:ext uri="{BB962C8B-B14F-4D97-AF65-F5344CB8AC3E}">
        <p14:creationId xmlns:p14="http://schemas.microsoft.com/office/powerpoint/2010/main" val="479285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62</a:t>
            </a:fld>
            <a:endParaRPr lang="en-US"/>
          </a:p>
        </p:txBody>
      </p:sp>
    </p:spTree>
    <p:extLst>
      <p:ext uri="{BB962C8B-B14F-4D97-AF65-F5344CB8AC3E}">
        <p14:creationId xmlns:p14="http://schemas.microsoft.com/office/powerpoint/2010/main" val="1117840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BC0-7B6C-49AA-A25B-2429C108A2F1}" type="slidenum">
              <a:rPr lang="en-US" smtClean="0"/>
              <a:pPr/>
              <a:t>63</a:t>
            </a:fld>
            <a:endParaRPr lang="en-US"/>
          </a:p>
        </p:txBody>
      </p:sp>
    </p:spTree>
    <p:extLst>
      <p:ext uri="{BB962C8B-B14F-4D97-AF65-F5344CB8AC3E}">
        <p14:creationId xmlns:p14="http://schemas.microsoft.com/office/powerpoint/2010/main" val="709821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BC0-7B6C-49AA-A25B-2429C108A2F1}" type="slidenum">
              <a:rPr lang="en-US" smtClean="0"/>
              <a:pPr/>
              <a:t>64</a:t>
            </a:fld>
            <a:endParaRPr lang="en-US"/>
          </a:p>
        </p:txBody>
      </p:sp>
    </p:spTree>
    <p:extLst>
      <p:ext uri="{BB962C8B-B14F-4D97-AF65-F5344CB8AC3E}">
        <p14:creationId xmlns:p14="http://schemas.microsoft.com/office/powerpoint/2010/main" val="3274694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65</a:t>
            </a:fld>
            <a:endParaRPr lang="en-US"/>
          </a:p>
        </p:txBody>
      </p:sp>
    </p:spTree>
    <p:extLst>
      <p:ext uri="{BB962C8B-B14F-4D97-AF65-F5344CB8AC3E}">
        <p14:creationId xmlns:p14="http://schemas.microsoft.com/office/powerpoint/2010/main" val="3186426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4F7D35A9-E0F6-4BD6-86F4-D056F5014040}" type="slidenum">
              <a:rPr lang="en-GB">
                <a:solidFill>
                  <a:prstClr val="black"/>
                </a:solidFill>
                <a:latin typeface="Calibri"/>
              </a:rPr>
              <a:pPr defTabSz="933237">
                <a:defRPr/>
              </a:pPr>
              <a:t>66</a:t>
            </a:fld>
            <a:endParaRPr lang="en-GB" dirty="0">
              <a:solidFill>
                <a:prstClr val="black"/>
              </a:solidFill>
              <a:latin typeface="Calibri"/>
            </a:endParaRPr>
          </a:p>
        </p:txBody>
      </p:sp>
    </p:spTree>
    <p:extLst>
      <p:ext uri="{BB962C8B-B14F-4D97-AF65-F5344CB8AC3E}">
        <p14:creationId xmlns:p14="http://schemas.microsoft.com/office/powerpoint/2010/main" val="399889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67</a:t>
            </a:fld>
            <a:endParaRPr lang="en-US"/>
          </a:p>
        </p:txBody>
      </p:sp>
    </p:spTree>
    <p:extLst>
      <p:ext uri="{BB962C8B-B14F-4D97-AF65-F5344CB8AC3E}">
        <p14:creationId xmlns:p14="http://schemas.microsoft.com/office/powerpoint/2010/main" val="1071568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68</a:t>
            </a:fld>
            <a:endParaRPr lang="en-US"/>
          </a:p>
        </p:txBody>
      </p:sp>
    </p:spTree>
    <p:extLst>
      <p:ext uri="{BB962C8B-B14F-4D97-AF65-F5344CB8AC3E}">
        <p14:creationId xmlns:p14="http://schemas.microsoft.com/office/powerpoint/2010/main" val="131209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69</a:t>
            </a:fld>
            <a:endParaRPr lang="en-US"/>
          </a:p>
        </p:txBody>
      </p:sp>
    </p:spTree>
    <p:extLst>
      <p:ext uri="{BB962C8B-B14F-4D97-AF65-F5344CB8AC3E}">
        <p14:creationId xmlns:p14="http://schemas.microsoft.com/office/powerpoint/2010/main" val="1055152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70</a:t>
            </a:fld>
            <a:endParaRPr lang="en-US"/>
          </a:p>
        </p:txBody>
      </p:sp>
    </p:spTree>
    <p:extLst>
      <p:ext uri="{BB962C8B-B14F-4D97-AF65-F5344CB8AC3E}">
        <p14:creationId xmlns:p14="http://schemas.microsoft.com/office/powerpoint/2010/main" val="282590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6</a:t>
            </a:fld>
            <a:endParaRPr lang="en-US" dirty="0"/>
          </a:p>
        </p:txBody>
      </p:sp>
    </p:spTree>
    <p:extLst>
      <p:ext uri="{BB962C8B-B14F-4D97-AF65-F5344CB8AC3E}">
        <p14:creationId xmlns:p14="http://schemas.microsoft.com/office/powerpoint/2010/main" val="3145602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71</a:t>
            </a:fld>
            <a:endParaRPr lang="en-US" dirty="0"/>
          </a:p>
        </p:txBody>
      </p:sp>
    </p:spTree>
    <p:extLst>
      <p:ext uri="{BB962C8B-B14F-4D97-AF65-F5344CB8AC3E}">
        <p14:creationId xmlns:p14="http://schemas.microsoft.com/office/powerpoint/2010/main" val="16874658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72</a:t>
            </a:fld>
            <a:endParaRPr lang="en-US" dirty="0"/>
          </a:p>
        </p:txBody>
      </p:sp>
    </p:spTree>
    <p:extLst>
      <p:ext uri="{BB962C8B-B14F-4D97-AF65-F5344CB8AC3E}">
        <p14:creationId xmlns:p14="http://schemas.microsoft.com/office/powerpoint/2010/main" val="2642941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73</a:t>
            </a:fld>
            <a:endParaRPr lang="en-US" dirty="0"/>
          </a:p>
        </p:txBody>
      </p:sp>
    </p:spTree>
    <p:extLst>
      <p:ext uri="{BB962C8B-B14F-4D97-AF65-F5344CB8AC3E}">
        <p14:creationId xmlns:p14="http://schemas.microsoft.com/office/powerpoint/2010/main" val="4236782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4F7D35A9-E0F6-4BD6-86F4-D056F5014040}" type="slidenum">
              <a:rPr lang="en-GB">
                <a:solidFill>
                  <a:prstClr val="black"/>
                </a:solidFill>
                <a:latin typeface="Calibri"/>
              </a:rPr>
              <a:pPr defTabSz="933237">
                <a:defRPr/>
              </a:pPr>
              <a:t>74</a:t>
            </a:fld>
            <a:endParaRPr lang="en-GB" dirty="0">
              <a:solidFill>
                <a:prstClr val="black"/>
              </a:solidFill>
              <a:latin typeface="Calibri"/>
            </a:endParaRPr>
          </a:p>
        </p:txBody>
      </p:sp>
    </p:spTree>
    <p:extLst>
      <p:ext uri="{BB962C8B-B14F-4D97-AF65-F5344CB8AC3E}">
        <p14:creationId xmlns:p14="http://schemas.microsoft.com/office/powerpoint/2010/main" val="1112303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75</a:t>
            </a:fld>
            <a:endParaRPr lang="en-US"/>
          </a:p>
        </p:txBody>
      </p:sp>
    </p:spTree>
    <p:extLst>
      <p:ext uri="{BB962C8B-B14F-4D97-AF65-F5344CB8AC3E}">
        <p14:creationId xmlns:p14="http://schemas.microsoft.com/office/powerpoint/2010/main" val="3243910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BC0-7B6C-49AA-A25B-2429C108A2F1}" type="slidenum">
              <a:rPr lang="en-US" smtClean="0"/>
              <a:pPr/>
              <a:t>76</a:t>
            </a:fld>
            <a:endParaRPr lang="en-US"/>
          </a:p>
        </p:txBody>
      </p:sp>
    </p:spTree>
    <p:extLst>
      <p:ext uri="{BB962C8B-B14F-4D97-AF65-F5344CB8AC3E}">
        <p14:creationId xmlns:p14="http://schemas.microsoft.com/office/powerpoint/2010/main" val="18420081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77</a:t>
            </a:fld>
            <a:endParaRPr lang="en-US"/>
          </a:p>
        </p:txBody>
      </p:sp>
    </p:spTree>
    <p:extLst>
      <p:ext uri="{BB962C8B-B14F-4D97-AF65-F5344CB8AC3E}">
        <p14:creationId xmlns:p14="http://schemas.microsoft.com/office/powerpoint/2010/main" val="8115121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78</a:t>
            </a:fld>
            <a:endParaRPr lang="en-US"/>
          </a:p>
        </p:txBody>
      </p:sp>
    </p:spTree>
    <p:extLst>
      <p:ext uri="{BB962C8B-B14F-4D97-AF65-F5344CB8AC3E}">
        <p14:creationId xmlns:p14="http://schemas.microsoft.com/office/powerpoint/2010/main" val="2128433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79</a:t>
            </a:fld>
            <a:endParaRPr lang="en-US"/>
          </a:p>
        </p:txBody>
      </p:sp>
    </p:spTree>
    <p:extLst>
      <p:ext uri="{BB962C8B-B14F-4D97-AF65-F5344CB8AC3E}">
        <p14:creationId xmlns:p14="http://schemas.microsoft.com/office/powerpoint/2010/main" val="32234273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80</a:t>
            </a:fld>
            <a:endParaRPr lang="en-US"/>
          </a:p>
        </p:txBody>
      </p:sp>
    </p:spTree>
    <p:extLst>
      <p:ext uri="{BB962C8B-B14F-4D97-AF65-F5344CB8AC3E}">
        <p14:creationId xmlns:p14="http://schemas.microsoft.com/office/powerpoint/2010/main" val="297683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dirty="0"/>
          </a:p>
        </p:txBody>
      </p:sp>
    </p:spTree>
    <p:extLst>
      <p:ext uri="{BB962C8B-B14F-4D97-AF65-F5344CB8AC3E}">
        <p14:creationId xmlns:p14="http://schemas.microsoft.com/office/powerpoint/2010/main" val="17737675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81</a:t>
            </a:fld>
            <a:endParaRPr lang="en-US"/>
          </a:p>
        </p:txBody>
      </p:sp>
    </p:spTree>
    <p:extLst>
      <p:ext uri="{BB962C8B-B14F-4D97-AF65-F5344CB8AC3E}">
        <p14:creationId xmlns:p14="http://schemas.microsoft.com/office/powerpoint/2010/main" val="33560621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82</a:t>
            </a:fld>
            <a:endParaRPr lang="en-US"/>
          </a:p>
        </p:txBody>
      </p:sp>
    </p:spTree>
    <p:extLst>
      <p:ext uri="{BB962C8B-B14F-4D97-AF65-F5344CB8AC3E}">
        <p14:creationId xmlns:p14="http://schemas.microsoft.com/office/powerpoint/2010/main" val="2069875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83</a:t>
            </a:fld>
            <a:endParaRPr lang="en-US"/>
          </a:p>
        </p:txBody>
      </p:sp>
    </p:spTree>
    <p:extLst>
      <p:ext uri="{BB962C8B-B14F-4D97-AF65-F5344CB8AC3E}">
        <p14:creationId xmlns:p14="http://schemas.microsoft.com/office/powerpoint/2010/main" val="32462760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84</a:t>
            </a:fld>
            <a:endParaRPr lang="en-US"/>
          </a:p>
        </p:txBody>
      </p:sp>
    </p:spTree>
    <p:extLst>
      <p:ext uri="{BB962C8B-B14F-4D97-AF65-F5344CB8AC3E}">
        <p14:creationId xmlns:p14="http://schemas.microsoft.com/office/powerpoint/2010/main" val="11236792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85</a:t>
            </a:fld>
            <a:endParaRPr lang="en-US"/>
          </a:p>
        </p:txBody>
      </p:sp>
    </p:spTree>
    <p:extLst>
      <p:ext uri="{BB962C8B-B14F-4D97-AF65-F5344CB8AC3E}">
        <p14:creationId xmlns:p14="http://schemas.microsoft.com/office/powerpoint/2010/main" val="4661403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86</a:t>
            </a:fld>
            <a:endParaRPr lang="en-US"/>
          </a:p>
        </p:txBody>
      </p:sp>
    </p:spTree>
    <p:extLst>
      <p:ext uri="{BB962C8B-B14F-4D97-AF65-F5344CB8AC3E}">
        <p14:creationId xmlns:p14="http://schemas.microsoft.com/office/powerpoint/2010/main" val="26393056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87</a:t>
            </a:fld>
            <a:endParaRPr lang="en-US"/>
          </a:p>
        </p:txBody>
      </p:sp>
    </p:spTree>
    <p:extLst>
      <p:ext uri="{BB962C8B-B14F-4D97-AF65-F5344CB8AC3E}">
        <p14:creationId xmlns:p14="http://schemas.microsoft.com/office/powerpoint/2010/main" val="34214285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88</a:t>
            </a:fld>
            <a:endParaRPr lang="en-US"/>
          </a:p>
        </p:txBody>
      </p:sp>
    </p:spTree>
    <p:extLst>
      <p:ext uri="{BB962C8B-B14F-4D97-AF65-F5344CB8AC3E}">
        <p14:creationId xmlns:p14="http://schemas.microsoft.com/office/powerpoint/2010/main" val="39696086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89</a:t>
            </a:fld>
            <a:endParaRPr lang="en-US"/>
          </a:p>
        </p:txBody>
      </p:sp>
    </p:spTree>
    <p:extLst>
      <p:ext uri="{BB962C8B-B14F-4D97-AF65-F5344CB8AC3E}">
        <p14:creationId xmlns:p14="http://schemas.microsoft.com/office/powerpoint/2010/main" val="29757482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90</a:t>
            </a:fld>
            <a:endParaRPr lang="en-US"/>
          </a:p>
        </p:txBody>
      </p:sp>
    </p:spTree>
    <p:extLst>
      <p:ext uri="{BB962C8B-B14F-4D97-AF65-F5344CB8AC3E}">
        <p14:creationId xmlns:p14="http://schemas.microsoft.com/office/powerpoint/2010/main" val="61465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8</a:t>
            </a:fld>
            <a:endParaRPr lang="en-US" dirty="0"/>
          </a:p>
        </p:txBody>
      </p:sp>
    </p:spTree>
    <p:extLst>
      <p:ext uri="{BB962C8B-B14F-4D97-AF65-F5344CB8AC3E}">
        <p14:creationId xmlns:p14="http://schemas.microsoft.com/office/powerpoint/2010/main" val="28384064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91</a:t>
            </a:fld>
            <a:endParaRPr lang="en-US"/>
          </a:p>
        </p:txBody>
      </p:sp>
    </p:spTree>
    <p:extLst>
      <p:ext uri="{BB962C8B-B14F-4D97-AF65-F5344CB8AC3E}">
        <p14:creationId xmlns:p14="http://schemas.microsoft.com/office/powerpoint/2010/main" val="29799432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C2BC0-7B6C-49AA-A25B-2429C108A2F1}" type="slidenum">
              <a:rPr lang="en-US" smtClean="0"/>
              <a:pPr/>
              <a:t>92</a:t>
            </a:fld>
            <a:endParaRPr lang="en-US" dirty="0"/>
          </a:p>
        </p:txBody>
      </p:sp>
    </p:spTree>
    <p:extLst>
      <p:ext uri="{BB962C8B-B14F-4D97-AF65-F5344CB8AC3E}">
        <p14:creationId xmlns:p14="http://schemas.microsoft.com/office/powerpoint/2010/main" val="2904403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C2BC0-7B6C-49AA-A25B-2429C108A2F1}" type="slidenum">
              <a:rPr lang="en-US" smtClean="0"/>
              <a:pPr/>
              <a:t>11</a:t>
            </a:fld>
            <a:endParaRPr lang="en-US" dirty="0"/>
          </a:p>
        </p:txBody>
      </p:sp>
    </p:spTree>
    <p:extLst>
      <p:ext uri="{BB962C8B-B14F-4D97-AF65-F5344CB8AC3E}">
        <p14:creationId xmlns:p14="http://schemas.microsoft.com/office/powerpoint/2010/main" val="410807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27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34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252322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04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68799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51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355457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36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45963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88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2142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2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96998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8282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022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378573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75308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880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406598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 Target="../slides/slide28.xml"/><Relationship Id="rId3" Type="http://schemas.openxmlformats.org/officeDocument/2006/relationships/slideLayout" Target="../slideLayouts/slideLayout4.xml"/><Relationship Id="rId7" Type="http://schemas.openxmlformats.org/officeDocument/2006/relationships/slide" Target="../slides/slide9.xml"/><Relationship Id="rId12" Type="http://schemas.openxmlformats.org/officeDocument/2006/relationships/slide" Target="../slides/slide51.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 Target="../slides/slide6.xml"/><Relationship Id="rId11" Type="http://schemas.openxmlformats.org/officeDocument/2006/relationships/slide" Target="../slides/slide50.xml"/><Relationship Id="rId5" Type="http://schemas.openxmlformats.org/officeDocument/2006/relationships/image" Target="../media/image1.png"/><Relationship Id="rId10" Type="http://schemas.openxmlformats.org/officeDocument/2006/relationships/slide" Target="../slides/slide48.xml"/><Relationship Id="rId4" Type="http://schemas.openxmlformats.org/officeDocument/2006/relationships/theme" Target="../theme/theme2.xml"/><Relationship Id="rId9" Type="http://schemas.openxmlformats.org/officeDocument/2006/relationships/slide" Target="../slides/slide39.xml"/></Relationships>
</file>

<file path=ppt/slideMasters/_rels/slideMaster3.xml.rels><?xml version="1.0" encoding="UTF-8" standalone="yes"?>
<Relationships xmlns="http://schemas.openxmlformats.org/package/2006/relationships"><Relationship Id="rId8" Type="http://schemas.openxmlformats.org/officeDocument/2006/relationships/slide" Target="../slides/slide70.xml"/><Relationship Id="rId3" Type="http://schemas.openxmlformats.org/officeDocument/2006/relationships/slideLayout" Target="../slideLayouts/slideLayout7.xml"/><Relationship Id="rId7" Type="http://schemas.openxmlformats.org/officeDocument/2006/relationships/slide" Target="../slides/slide54.xml"/><Relationship Id="rId12"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 Target="../slides/slide52.xml"/><Relationship Id="rId11" Type="http://schemas.openxmlformats.org/officeDocument/2006/relationships/slide" Target="../slides/slide2.xml"/><Relationship Id="rId5" Type="http://schemas.openxmlformats.org/officeDocument/2006/relationships/slide" Target="../slides/slide6.xml"/><Relationship Id="rId10" Type="http://schemas.openxmlformats.org/officeDocument/2006/relationships/slide" Target="../slides/slide47.xml"/><Relationship Id="rId4" Type="http://schemas.openxmlformats.org/officeDocument/2006/relationships/theme" Target="../theme/theme3.xml"/><Relationship Id="rId9" Type="http://schemas.openxmlformats.org/officeDocument/2006/relationships/slide" Target="../slides/slide75.xml"/></Relationships>
</file>

<file path=ppt/slideMasters/_rels/slideMaster4.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51.xml"/><Relationship Id="rId3" Type="http://schemas.openxmlformats.org/officeDocument/2006/relationships/slideLayout" Target="../slideLayouts/slideLayout10.xml"/><Relationship Id="rId7" Type="http://schemas.openxmlformats.org/officeDocument/2006/relationships/slide" Target="../slides/slide6.xml"/><Relationship Id="rId12" Type="http://schemas.openxmlformats.org/officeDocument/2006/relationships/slide" Target="../slides/slide5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 Target="../slides/slide48.xml"/><Relationship Id="rId11" Type="http://schemas.openxmlformats.org/officeDocument/2006/relationships/slide" Target="../slides/slide47.xml"/><Relationship Id="rId5" Type="http://schemas.openxmlformats.org/officeDocument/2006/relationships/theme" Target="../theme/theme4.xml"/><Relationship Id="rId10" Type="http://schemas.openxmlformats.org/officeDocument/2006/relationships/slide" Target="../slides/slide39.xml"/><Relationship Id="rId4" Type="http://schemas.openxmlformats.org/officeDocument/2006/relationships/slideLayout" Target="../slideLayouts/slideLayout11.xml"/><Relationship Id="rId9" Type="http://schemas.openxmlformats.org/officeDocument/2006/relationships/slide" Target="../slides/slide28.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 Target="../slides/slide52.xml"/><Relationship Id="rId13" Type="http://schemas.openxmlformats.org/officeDocument/2006/relationships/slide" Target="../slides/slide2.xml"/><Relationship Id="rId3" Type="http://schemas.openxmlformats.org/officeDocument/2006/relationships/slideLayout" Target="../slideLayouts/slideLayout14.xml"/><Relationship Id="rId7" Type="http://schemas.openxmlformats.org/officeDocument/2006/relationships/slide" Target="../slides/slide6.xml"/><Relationship Id="rId12" Type="http://schemas.openxmlformats.org/officeDocument/2006/relationships/slide" Target="../slides/slide8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 Target="../slides/slide48.xml"/><Relationship Id="rId11" Type="http://schemas.openxmlformats.org/officeDocument/2006/relationships/slide" Target="../slides/slide75.xml"/><Relationship Id="rId5" Type="http://schemas.openxmlformats.org/officeDocument/2006/relationships/theme" Target="../theme/theme5.xml"/><Relationship Id="rId10" Type="http://schemas.openxmlformats.org/officeDocument/2006/relationships/slide" Target="../slides/slide70.xml"/><Relationship Id="rId4" Type="http://schemas.openxmlformats.org/officeDocument/2006/relationships/slideLayout" Target="../slideLayouts/slideLayout15.xml"/><Relationship Id="rId9" Type="http://schemas.openxmlformats.org/officeDocument/2006/relationships/slide" Target="../slides/slide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6.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 y="2"/>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Rectangle 3"/>
          <p:cNvSpPr/>
          <p:nvPr userDrawn="1"/>
        </p:nvSpPr>
        <p:spPr>
          <a:xfrm>
            <a:off x="6807200" y="2"/>
            <a:ext cx="2336801"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Footer Placeholder 4"/>
          <p:cNvSpPr txBox="1">
            <a:spLocks/>
          </p:cNvSpPr>
          <p:nvPr userDrawn="1"/>
        </p:nvSpPr>
        <p:spPr>
          <a:xfrm>
            <a:off x="5165725" y="5762522"/>
            <a:ext cx="2895600" cy="365125"/>
          </a:xfrm>
          <a:prstGeom prst="rect">
            <a:avLst/>
          </a:prstGeom>
        </p:spPr>
        <p:txBody>
          <a:bodyPr vert="horz" lIns="68580" tIns="34290" rIns="68580" bIns="34290" rtlCol="0" anchor="ctr"/>
          <a:lstStyle>
            <a:defPPr>
              <a:defRPr lang="en-US"/>
            </a:defPPr>
            <a:lvl1pPr algn="r" defTabSz="457200" rtl="0" fontAlgn="auto">
              <a:spcBef>
                <a:spcPts val="0"/>
              </a:spcBef>
              <a:spcAft>
                <a:spcPts val="0"/>
              </a:spcAft>
              <a:defRPr sz="1200" kern="1200" smtClean="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endParaRPr lang="en-US" sz="900" dirty="0"/>
          </a:p>
        </p:txBody>
      </p:sp>
      <p:pic>
        <p:nvPicPr>
          <p:cNvPr id="5" name="Picture 4" descr="Logo&#10;&#10;Description automatically generated">
            <a:extLst>
              <a:ext uri="{FF2B5EF4-FFF2-40B4-BE49-F238E27FC236}">
                <a16:creationId xmlns:a16="http://schemas.microsoft.com/office/drawing/2014/main" id="{3543AC61-CC32-1440-A7FF-9F9432CB4A23}"/>
              </a:ext>
            </a:extLst>
          </p:cNvPr>
          <p:cNvPicPr>
            <a:picLocks noChangeAspect="1"/>
          </p:cNvPicPr>
          <p:nvPr userDrawn="1"/>
        </p:nvPicPr>
        <p:blipFill>
          <a:blip r:embed="rId3"/>
          <a:stretch>
            <a:fillRect/>
          </a:stretch>
        </p:blipFill>
        <p:spPr>
          <a:xfrm>
            <a:off x="1433624" y="2531495"/>
            <a:ext cx="6527619" cy="2189592"/>
          </a:xfrm>
          <a:prstGeom prst="rect">
            <a:avLst/>
          </a:prstGeom>
        </p:spPr>
      </p:pic>
    </p:spTree>
    <p:extLst>
      <p:ext uri="{BB962C8B-B14F-4D97-AF65-F5344CB8AC3E}">
        <p14:creationId xmlns:p14="http://schemas.microsoft.com/office/powerpoint/2010/main" val="1537985744"/>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sldNum="0" hdr="0" ftr="0" dt="0"/>
  <p:txStyles>
    <p:titleStyle>
      <a:lvl1pPr algn="l" defTabSz="342900" rtl="0" eaLnBrk="1" fontAlgn="base" hangingPunct="1">
        <a:spcBef>
          <a:spcPct val="0"/>
        </a:spcBef>
        <a:spcAft>
          <a:spcPct val="0"/>
        </a:spcAft>
        <a:defRPr sz="2700" b="1" kern="1200">
          <a:solidFill>
            <a:schemeClr val="accent4">
              <a:lumMod val="50000"/>
            </a:schemeClr>
          </a:solidFill>
          <a:latin typeface="Century Gothic" panose="020B0502020202020204" pitchFamily="34" charset="0"/>
          <a:ea typeface="ＭＳ Ｐゴシック" charset="-128"/>
          <a:cs typeface="+mj-cs"/>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sz="2100" kern="1200">
          <a:solidFill>
            <a:schemeClr val="accent4">
              <a:lumMod val="50000"/>
            </a:schemeClr>
          </a:solidFill>
          <a:latin typeface="Century Gothic" panose="020B0502020202020204" pitchFamily="34" charset="0"/>
          <a:ea typeface="ＭＳ Ｐゴシック" charset="-128"/>
          <a:cs typeface="+mn-cs"/>
        </a:defRPr>
      </a:lvl1pPr>
      <a:lvl2pPr marL="557213" indent="-214313" algn="l" defTabSz="342900" rtl="0" eaLnBrk="1" fontAlgn="base" hangingPunct="1">
        <a:spcBef>
          <a:spcPct val="20000"/>
        </a:spcBef>
        <a:spcAft>
          <a:spcPct val="0"/>
        </a:spcAft>
        <a:buFont typeface="Arial" charset="0"/>
        <a:buChar char="–"/>
        <a:defRPr sz="1800" kern="1200">
          <a:solidFill>
            <a:schemeClr val="accent4">
              <a:lumMod val="50000"/>
            </a:schemeClr>
          </a:solidFill>
          <a:latin typeface="Century Gothic" panose="020B0502020202020204" pitchFamily="34" charset="0"/>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500" kern="1200">
          <a:solidFill>
            <a:schemeClr val="accent4">
              <a:lumMod val="50000"/>
            </a:schemeClr>
          </a:solidFill>
          <a:latin typeface="Century Gothic" panose="020B0502020202020204" pitchFamily="34" charset="0"/>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8184893" y="6356350"/>
            <a:ext cx="6254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accent4">
                    <a:lumMod val="50000"/>
                  </a:schemeClr>
                </a:solidFill>
                <a:latin typeface="Century Gothic" panose="020B0502020202020204" pitchFamily="34" charset="0"/>
              </a:rPr>
              <a:pPr/>
              <a:t>‹#›</a:t>
            </a:fld>
            <a:endParaRPr lang="en-US" altLang="en-US" sz="1000" dirty="0">
              <a:solidFill>
                <a:schemeClr val="accent4">
                  <a:lumMod val="50000"/>
                </a:schemeClr>
              </a:solidFill>
              <a:latin typeface="Century Gothic" panose="020B0502020202020204" pitchFamily="34" charset="0"/>
            </a:endParaRPr>
          </a:p>
        </p:txBody>
      </p:sp>
      <p:sp>
        <p:nvSpPr>
          <p:cNvPr id="19" name="Footer Placeholder 2"/>
          <p:cNvSpPr txBox="1">
            <a:spLocks/>
          </p:cNvSpPr>
          <p:nvPr userDrawn="1"/>
        </p:nvSpPr>
        <p:spPr>
          <a:xfrm>
            <a:off x="442298" y="154331"/>
            <a:ext cx="28956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pic>
        <p:nvPicPr>
          <p:cNvPr id="5" name="Picture 4">
            <a:extLst>
              <a:ext uri="{FF2B5EF4-FFF2-40B4-BE49-F238E27FC236}">
                <a16:creationId xmlns:a16="http://schemas.microsoft.com/office/drawing/2014/main" id="{A8B70A6C-D094-42F8-9B46-2ADE79026CD2}"/>
              </a:ext>
            </a:extLst>
          </p:cNvPr>
          <p:cNvPicPr>
            <a:picLocks noChangeAspect="1"/>
          </p:cNvPicPr>
          <p:nvPr userDrawn="1"/>
        </p:nvPicPr>
        <p:blipFill rotWithShape="1">
          <a:blip r:embed="rId5"/>
          <a:srcRect r="38775"/>
          <a:stretch/>
        </p:blipFill>
        <p:spPr>
          <a:xfrm>
            <a:off x="7382285" y="344113"/>
            <a:ext cx="1471319" cy="806098"/>
          </a:xfrm>
          <a:prstGeom prst="rect">
            <a:avLst/>
          </a:prstGeom>
        </p:spPr>
      </p:pic>
      <p:sp>
        <p:nvSpPr>
          <p:cNvPr id="106" name="Rectangle 105">
            <a:extLst>
              <a:ext uri="{FF2B5EF4-FFF2-40B4-BE49-F238E27FC236}">
                <a16:creationId xmlns:a16="http://schemas.microsoft.com/office/drawing/2014/main" id="{08399715-5D79-4043-B837-0F89881F8666}"/>
              </a:ext>
            </a:extLst>
          </p:cNvPr>
          <p:cNvSpPr/>
          <p:nvPr userDrawn="1"/>
        </p:nvSpPr>
        <p:spPr>
          <a:xfrm>
            <a:off x="1123611" y="6395163"/>
            <a:ext cx="1204918" cy="246221"/>
          </a:xfrm>
          <a:prstGeom prst="rect">
            <a:avLst/>
          </a:prstGeom>
        </p:spPr>
        <p:txBody>
          <a:bodyPr wrap="square">
            <a:spAutoFit/>
          </a:bodyPr>
          <a:lstStyle/>
          <a:p>
            <a:r>
              <a:rPr lang="en-US" sz="1000" dirty="0">
                <a:solidFill>
                  <a:schemeClr val="bg1">
                    <a:lumMod val="50000"/>
                  </a:schemeClr>
                </a:solidFill>
              </a:rPr>
              <a:t>Situational Analysis</a:t>
            </a:r>
          </a:p>
        </p:txBody>
      </p:sp>
      <p:sp>
        <p:nvSpPr>
          <p:cNvPr id="107" name="Rectangle 106">
            <a:extLst>
              <a:ext uri="{FF2B5EF4-FFF2-40B4-BE49-F238E27FC236}">
                <a16:creationId xmlns:a16="http://schemas.microsoft.com/office/drawing/2014/main" id="{EBE4DCE1-CF73-9D48-AE96-F6B52441BE88}"/>
              </a:ext>
            </a:extLst>
          </p:cNvPr>
          <p:cNvSpPr/>
          <p:nvPr userDrawn="1"/>
        </p:nvSpPr>
        <p:spPr>
          <a:xfrm>
            <a:off x="2311241" y="6395164"/>
            <a:ext cx="1068064" cy="244176"/>
          </a:xfrm>
          <a:prstGeom prst="rect">
            <a:avLst/>
          </a:prstGeom>
        </p:spPr>
        <p:txBody>
          <a:bodyPr wrap="square">
            <a:spAutoFit/>
          </a:bodyPr>
          <a:lstStyle/>
          <a:p>
            <a:r>
              <a:rPr lang="en-US" sz="1000" dirty="0">
                <a:solidFill>
                  <a:schemeClr val="bg1">
                    <a:lumMod val="50000"/>
                  </a:schemeClr>
                </a:solidFill>
              </a:rPr>
              <a:t>Medical Strategy</a:t>
            </a:r>
          </a:p>
        </p:txBody>
      </p:sp>
      <p:sp>
        <p:nvSpPr>
          <p:cNvPr id="108" name="Rectangle 107">
            <a:extLst>
              <a:ext uri="{FF2B5EF4-FFF2-40B4-BE49-F238E27FC236}">
                <a16:creationId xmlns:a16="http://schemas.microsoft.com/office/drawing/2014/main" id="{78C41AD4-9533-844F-A2BF-8C0895ADBE59}"/>
              </a:ext>
            </a:extLst>
          </p:cNvPr>
          <p:cNvSpPr/>
          <p:nvPr userDrawn="1"/>
        </p:nvSpPr>
        <p:spPr>
          <a:xfrm>
            <a:off x="3366432" y="6395163"/>
            <a:ext cx="1732341" cy="246221"/>
          </a:xfrm>
          <a:prstGeom prst="rect">
            <a:avLst/>
          </a:prstGeom>
        </p:spPr>
        <p:txBody>
          <a:bodyPr wrap="square">
            <a:spAutoFit/>
          </a:bodyPr>
          <a:lstStyle/>
          <a:p>
            <a:r>
              <a:rPr lang="en-US" sz="1000" dirty="0">
                <a:solidFill>
                  <a:schemeClr val="bg1">
                    <a:lumMod val="50000"/>
                  </a:schemeClr>
                </a:solidFill>
              </a:rPr>
              <a:t>Tactical and Operational Plan</a:t>
            </a:r>
          </a:p>
        </p:txBody>
      </p:sp>
      <p:sp>
        <p:nvSpPr>
          <p:cNvPr id="109" name="Rectangle 108">
            <a:extLst>
              <a:ext uri="{FF2B5EF4-FFF2-40B4-BE49-F238E27FC236}">
                <a16:creationId xmlns:a16="http://schemas.microsoft.com/office/drawing/2014/main" id="{C56BFD50-B35B-A94C-92D0-4E30D1EBB9A2}"/>
              </a:ext>
            </a:extLst>
          </p:cNvPr>
          <p:cNvSpPr/>
          <p:nvPr userDrawn="1"/>
        </p:nvSpPr>
        <p:spPr>
          <a:xfrm>
            <a:off x="5011918" y="6395163"/>
            <a:ext cx="1140404" cy="254115"/>
          </a:xfrm>
          <a:prstGeom prst="rect">
            <a:avLst/>
          </a:prstGeom>
        </p:spPr>
        <p:txBody>
          <a:bodyPr wrap="square">
            <a:spAutoFit/>
          </a:bodyPr>
          <a:lstStyle/>
          <a:p>
            <a:r>
              <a:rPr lang="en-US" sz="1000" dirty="0">
                <a:solidFill>
                  <a:schemeClr val="bg1">
                    <a:lumMod val="50000"/>
                  </a:schemeClr>
                </a:solidFill>
              </a:rPr>
              <a:t>Medical Summary</a:t>
            </a:r>
          </a:p>
        </p:txBody>
      </p:sp>
      <p:sp>
        <p:nvSpPr>
          <p:cNvPr id="110" name="Rectangle 109">
            <a:extLst>
              <a:ext uri="{FF2B5EF4-FFF2-40B4-BE49-F238E27FC236}">
                <a16:creationId xmlns:a16="http://schemas.microsoft.com/office/drawing/2014/main" id="{FD2847DA-FAE3-8A4D-B98E-9058CCB9B9D3}"/>
              </a:ext>
            </a:extLst>
          </p:cNvPr>
          <p:cNvSpPr/>
          <p:nvPr userDrawn="1"/>
        </p:nvSpPr>
        <p:spPr>
          <a:xfrm>
            <a:off x="6145694" y="6395164"/>
            <a:ext cx="781878" cy="244176"/>
          </a:xfrm>
          <a:prstGeom prst="rect">
            <a:avLst/>
          </a:prstGeom>
        </p:spPr>
        <p:txBody>
          <a:bodyPr wrap="square">
            <a:spAutoFit/>
          </a:bodyPr>
          <a:lstStyle/>
          <a:p>
            <a:r>
              <a:rPr lang="en-US" sz="1000" dirty="0">
                <a:solidFill>
                  <a:schemeClr val="bg1">
                    <a:lumMod val="50000"/>
                  </a:schemeClr>
                </a:solidFill>
              </a:rPr>
              <a:t>Next Steps</a:t>
            </a:r>
          </a:p>
        </p:txBody>
      </p:sp>
      <p:sp>
        <p:nvSpPr>
          <p:cNvPr id="111" name="Rectangle 110">
            <a:hlinkClick r:id="rId6" action="ppaction://hlinksldjump"/>
            <a:extLst>
              <a:ext uri="{FF2B5EF4-FFF2-40B4-BE49-F238E27FC236}">
                <a16:creationId xmlns:a16="http://schemas.microsoft.com/office/drawing/2014/main" id="{3891FC29-7038-9243-9D1B-B3D418A3EA3F}"/>
              </a:ext>
            </a:extLst>
          </p:cNvPr>
          <p:cNvSpPr/>
          <p:nvPr userDrawn="1"/>
        </p:nvSpPr>
        <p:spPr>
          <a:xfrm>
            <a:off x="453887" y="6395163"/>
            <a:ext cx="781639" cy="246221"/>
          </a:xfrm>
          <a:prstGeom prst="rect">
            <a:avLst/>
          </a:prstGeom>
        </p:spPr>
        <p:txBody>
          <a:bodyPr wrap="square">
            <a:spAutoFit/>
          </a:bodyPr>
          <a:lstStyle/>
          <a:p>
            <a:r>
              <a:rPr lang="en-US" sz="1000" b="0" dirty="0">
                <a:solidFill>
                  <a:schemeClr val="bg1">
                    <a:lumMod val="50000"/>
                  </a:schemeClr>
                </a:solidFill>
              </a:rPr>
              <a:t>Overview</a:t>
            </a:r>
          </a:p>
        </p:txBody>
      </p:sp>
      <p:cxnSp>
        <p:nvCxnSpPr>
          <p:cNvPr id="112" name="Straight Connector 111">
            <a:extLst>
              <a:ext uri="{FF2B5EF4-FFF2-40B4-BE49-F238E27FC236}">
                <a16:creationId xmlns:a16="http://schemas.microsoft.com/office/drawing/2014/main" id="{9A437202-FB7C-4A48-9D55-1F34E497F436}"/>
              </a:ext>
            </a:extLst>
          </p:cNvPr>
          <p:cNvCxnSpPr>
            <a:cxnSpLocks/>
          </p:cNvCxnSpPr>
          <p:nvPr userDrawn="1"/>
        </p:nvCxnSpPr>
        <p:spPr>
          <a:xfrm>
            <a:off x="1129748"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BF8396DF-5FBE-1144-B40F-E16F936C2FE2}"/>
              </a:ext>
            </a:extLst>
          </p:cNvPr>
          <p:cNvCxnSpPr>
            <a:cxnSpLocks/>
          </p:cNvCxnSpPr>
          <p:nvPr userDrawn="1"/>
        </p:nvCxnSpPr>
        <p:spPr>
          <a:xfrm>
            <a:off x="2282687"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A42C05F1-4479-6A44-B5D9-34EC6F52B2A2}"/>
              </a:ext>
            </a:extLst>
          </p:cNvPr>
          <p:cNvCxnSpPr>
            <a:cxnSpLocks/>
          </p:cNvCxnSpPr>
          <p:nvPr userDrawn="1"/>
        </p:nvCxnSpPr>
        <p:spPr>
          <a:xfrm>
            <a:off x="3359426"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F6EF2BA-480B-474B-9CCA-72653619B4E2}"/>
              </a:ext>
            </a:extLst>
          </p:cNvPr>
          <p:cNvCxnSpPr>
            <a:cxnSpLocks/>
          </p:cNvCxnSpPr>
          <p:nvPr userDrawn="1"/>
        </p:nvCxnSpPr>
        <p:spPr>
          <a:xfrm>
            <a:off x="5029199"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7386AEE3-C294-F648-A62E-B66EBDE3B790}"/>
              </a:ext>
            </a:extLst>
          </p:cNvPr>
          <p:cNvCxnSpPr>
            <a:cxnSpLocks/>
          </p:cNvCxnSpPr>
          <p:nvPr userDrawn="1"/>
        </p:nvCxnSpPr>
        <p:spPr>
          <a:xfrm>
            <a:off x="6129866"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7" name="Rectangle 116">
            <a:extLst>
              <a:ext uri="{FF2B5EF4-FFF2-40B4-BE49-F238E27FC236}">
                <a16:creationId xmlns:a16="http://schemas.microsoft.com/office/drawing/2014/main" id="{D128477A-937B-9D4B-85A8-C926C84413AF}"/>
              </a:ext>
            </a:extLst>
          </p:cNvPr>
          <p:cNvSpPr/>
          <p:nvPr userDrawn="1"/>
        </p:nvSpPr>
        <p:spPr>
          <a:xfrm>
            <a:off x="6918629" y="6405102"/>
            <a:ext cx="687197" cy="246221"/>
          </a:xfrm>
          <a:prstGeom prst="rect">
            <a:avLst/>
          </a:prstGeom>
        </p:spPr>
        <p:txBody>
          <a:bodyPr wrap="square">
            <a:spAutoFit/>
          </a:bodyPr>
          <a:lstStyle/>
          <a:p>
            <a:r>
              <a:rPr lang="en-US" sz="1000" dirty="0">
                <a:solidFill>
                  <a:schemeClr val="bg1">
                    <a:lumMod val="50000"/>
                  </a:schemeClr>
                </a:solidFill>
              </a:rPr>
              <a:t>Template</a:t>
            </a:r>
          </a:p>
        </p:txBody>
      </p:sp>
      <p:cxnSp>
        <p:nvCxnSpPr>
          <p:cNvPr id="118" name="Straight Connector 117">
            <a:extLst>
              <a:ext uri="{FF2B5EF4-FFF2-40B4-BE49-F238E27FC236}">
                <a16:creationId xmlns:a16="http://schemas.microsoft.com/office/drawing/2014/main" id="{2394DF6A-9D8A-E345-9A6F-1AF039A5B392}"/>
              </a:ext>
            </a:extLst>
          </p:cNvPr>
          <p:cNvCxnSpPr>
            <a:cxnSpLocks/>
          </p:cNvCxnSpPr>
          <p:nvPr userDrawn="1"/>
        </p:nvCxnSpPr>
        <p:spPr>
          <a:xfrm>
            <a:off x="6891844" y="6453808"/>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Action Button: Custom 1">
            <a:hlinkClick r:id="rId6" action="ppaction://hlinksldjump" highlightClick="1"/>
            <a:extLst>
              <a:ext uri="{FF2B5EF4-FFF2-40B4-BE49-F238E27FC236}">
                <a16:creationId xmlns:a16="http://schemas.microsoft.com/office/drawing/2014/main" id="{E66C2733-0B3F-AA4A-9ECA-E0A3B52480F3}"/>
              </a:ext>
            </a:extLst>
          </p:cNvPr>
          <p:cNvSpPr/>
          <p:nvPr userDrawn="1"/>
        </p:nvSpPr>
        <p:spPr>
          <a:xfrm flipV="1">
            <a:off x="489098" y="6366205"/>
            <a:ext cx="606055" cy="31897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ction Button: Custom 5">
            <a:hlinkClick r:id="rId7" action="ppaction://hlinksldjump" highlightClick="1"/>
            <a:hlinkHover r:id="" action="ppaction://hlinkshowjump?jump=nextslide"/>
            <a:extLst>
              <a:ext uri="{FF2B5EF4-FFF2-40B4-BE49-F238E27FC236}">
                <a16:creationId xmlns:a16="http://schemas.microsoft.com/office/drawing/2014/main" id="{582B035E-D439-F346-B927-DC26BD549582}"/>
              </a:ext>
            </a:extLst>
          </p:cNvPr>
          <p:cNvSpPr/>
          <p:nvPr userDrawn="1"/>
        </p:nvSpPr>
        <p:spPr>
          <a:xfrm>
            <a:off x="1180214" y="6358270"/>
            <a:ext cx="1063256" cy="350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Custom 8">
            <a:hlinkClick r:id="rId8" action="ppaction://hlinksldjump" highlightClick="1"/>
            <a:extLst>
              <a:ext uri="{FF2B5EF4-FFF2-40B4-BE49-F238E27FC236}">
                <a16:creationId xmlns:a16="http://schemas.microsoft.com/office/drawing/2014/main" id="{1A75AAE8-B3DB-7444-B92C-019DD2DDFA83}"/>
              </a:ext>
            </a:extLst>
          </p:cNvPr>
          <p:cNvSpPr/>
          <p:nvPr userDrawn="1"/>
        </p:nvSpPr>
        <p:spPr>
          <a:xfrm>
            <a:off x="2317897" y="6337004"/>
            <a:ext cx="1010093" cy="32961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Action Button: Custom 9">
            <a:hlinkClick r:id="rId9" action="ppaction://hlinksldjump" highlightClick="1"/>
            <a:extLst>
              <a:ext uri="{FF2B5EF4-FFF2-40B4-BE49-F238E27FC236}">
                <a16:creationId xmlns:a16="http://schemas.microsoft.com/office/drawing/2014/main" id="{3E44AEF8-BBFF-AC49-BC91-E31DE629B041}"/>
              </a:ext>
            </a:extLst>
          </p:cNvPr>
          <p:cNvSpPr/>
          <p:nvPr userDrawn="1"/>
        </p:nvSpPr>
        <p:spPr>
          <a:xfrm>
            <a:off x="3402418" y="6305106"/>
            <a:ext cx="1520455" cy="37214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Action Button: Custom 10">
            <a:hlinkClick r:id="rId10" action="ppaction://hlinksldjump" highlightClick="1"/>
            <a:extLst>
              <a:ext uri="{FF2B5EF4-FFF2-40B4-BE49-F238E27FC236}">
                <a16:creationId xmlns:a16="http://schemas.microsoft.com/office/drawing/2014/main" id="{835193B0-FC7A-FF4F-8B31-68AC5DEABC23}"/>
              </a:ext>
            </a:extLst>
          </p:cNvPr>
          <p:cNvSpPr/>
          <p:nvPr userDrawn="1"/>
        </p:nvSpPr>
        <p:spPr>
          <a:xfrm>
            <a:off x="5048384" y="6262577"/>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Action Button: Custom 11">
            <a:hlinkClick r:id="rId11" action="ppaction://hlinksldjump" highlightClick="1"/>
            <a:extLst>
              <a:ext uri="{FF2B5EF4-FFF2-40B4-BE49-F238E27FC236}">
                <a16:creationId xmlns:a16="http://schemas.microsoft.com/office/drawing/2014/main" id="{696D4D38-592A-9744-9D84-ED8D8C0B7937}"/>
              </a:ext>
            </a:extLst>
          </p:cNvPr>
          <p:cNvSpPr/>
          <p:nvPr userDrawn="1"/>
        </p:nvSpPr>
        <p:spPr>
          <a:xfrm>
            <a:off x="6175436" y="6283842"/>
            <a:ext cx="676916" cy="365435"/>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Action Button: Custom 12">
            <a:hlinkClick r:id="rId12" action="ppaction://hlinksldjump" highlightClick="1"/>
            <a:extLst>
              <a:ext uri="{FF2B5EF4-FFF2-40B4-BE49-F238E27FC236}">
                <a16:creationId xmlns:a16="http://schemas.microsoft.com/office/drawing/2014/main" id="{C7905D28-EA1A-4B49-9756-E4FC95ABDF9F}"/>
              </a:ext>
            </a:extLst>
          </p:cNvPr>
          <p:cNvSpPr/>
          <p:nvPr userDrawn="1"/>
        </p:nvSpPr>
        <p:spPr>
          <a:xfrm>
            <a:off x="6977186" y="6358269"/>
            <a:ext cx="564842"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0D57959-4F38-DE40-9E0D-40CEBB7AEEAE}"/>
              </a:ext>
            </a:extLst>
          </p:cNvPr>
          <p:cNvSpPr/>
          <p:nvPr userDrawn="1"/>
        </p:nvSpPr>
        <p:spPr>
          <a:xfrm>
            <a:off x="7660961" y="6405102"/>
            <a:ext cx="480391" cy="246221"/>
          </a:xfrm>
          <a:prstGeom prst="rect">
            <a:avLst/>
          </a:prstGeom>
        </p:spPr>
        <p:txBody>
          <a:bodyPr wrap="square">
            <a:spAutoFit/>
          </a:bodyPr>
          <a:lstStyle/>
          <a:p>
            <a:r>
              <a:rPr lang="en-US" sz="1000" dirty="0">
                <a:solidFill>
                  <a:schemeClr val="bg1">
                    <a:lumMod val="50000"/>
                  </a:schemeClr>
                </a:solidFill>
              </a:rPr>
              <a:t>&lt;   &gt;</a:t>
            </a:r>
          </a:p>
        </p:txBody>
      </p:sp>
      <p:cxnSp>
        <p:nvCxnSpPr>
          <p:cNvPr id="32" name="Straight Connector 31">
            <a:extLst>
              <a:ext uri="{FF2B5EF4-FFF2-40B4-BE49-F238E27FC236}">
                <a16:creationId xmlns:a16="http://schemas.microsoft.com/office/drawing/2014/main" id="{094AA8BD-27AC-9B4E-B76D-1CB3DDF246F8}"/>
              </a:ext>
            </a:extLst>
          </p:cNvPr>
          <p:cNvCxnSpPr>
            <a:cxnSpLocks/>
          </p:cNvCxnSpPr>
          <p:nvPr userDrawn="1"/>
        </p:nvCxnSpPr>
        <p:spPr>
          <a:xfrm>
            <a:off x="7620000" y="6453808"/>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3" name="Action Button: Custom 32">
            <a:hlinkClick r:id="" action="ppaction://hlinkshowjump?jump=previousslide" highlightClick="1"/>
            <a:extLst>
              <a:ext uri="{FF2B5EF4-FFF2-40B4-BE49-F238E27FC236}">
                <a16:creationId xmlns:a16="http://schemas.microsoft.com/office/drawing/2014/main" id="{26E22204-BD11-4D4E-B239-AD55511F3C2D}"/>
              </a:ext>
            </a:extLst>
          </p:cNvPr>
          <p:cNvSpPr/>
          <p:nvPr userDrawn="1"/>
        </p:nvSpPr>
        <p:spPr>
          <a:xfrm>
            <a:off x="7634460" y="6379535"/>
            <a:ext cx="191386"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Action Button: Custom 33">
            <a:hlinkClick r:id="" action="ppaction://hlinkshowjump?jump=nextslide" highlightClick="1"/>
            <a:extLst>
              <a:ext uri="{FF2B5EF4-FFF2-40B4-BE49-F238E27FC236}">
                <a16:creationId xmlns:a16="http://schemas.microsoft.com/office/drawing/2014/main" id="{C92C5381-B97C-E447-BC8C-FB9897BB0D2F}"/>
              </a:ext>
            </a:extLst>
          </p:cNvPr>
          <p:cNvSpPr/>
          <p:nvPr userDrawn="1"/>
        </p:nvSpPr>
        <p:spPr>
          <a:xfrm>
            <a:off x="7889641" y="6379535"/>
            <a:ext cx="191386"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D9E01C8E-68B4-C141-A06A-10B0E4A13F3D}"/>
              </a:ext>
            </a:extLst>
          </p:cNvPr>
          <p:cNvGrpSpPr/>
          <p:nvPr userDrawn="1"/>
        </p:nvGrpSpPr>
        <p:grpSpPr>
          <a:xfrm>
            <a:off x="3274904" y="207365"/>
            <a:ext cx="782299" cy="267222"/>
            <a:chOff x="37578" y="209514"/>
            <a:chExt cx="867330" cy="296267"/>
          </a:xfrm>
        </p:grpSpPr>
        <p:sp>
          <p:nvSpPr>
            <p:cNvPr id="36" name="Oval 35">
              <a:extLst>
                <a:ext uri="{FF2B5EF4-FFF2-40B4-BE49-F238E27FC236}">
                  <a16:creationId xmlns:a16="http://schemas.microsoft.com/office/drawing/2014/main" id="{AAEF851A-3FB8-F749-9FA4-CBAF5F031D5E}"/>
                </a:ext>
              </a:extLst>
            </p:cNvPr>
            <p:cNvSpPr/>
            <p:nvPr/>
          </p:nvSpPr>
          <p:spPr>
            <a:xfrm>
              <a:off x="37578" y="209514"/>
              <a:ext cx="296267" cy="296267"/>
            </a:xfrm>
            <a:prstGeom prst="ellipse">
              <a:avLst/>
            </a:prstGeom>
            <a:solidFill>
              <a:schemeClr val="tx1">
                <a:lumMod val="50000"/>
                <a:lumOff val="5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D85CE38-C9ED-AE4E-BFE0-D58D0E5D74B4}"/>
                </a:ext>
              </a:extLst>
            </p:cNvPr>
            <p:cNvSpPr/>
            <p:nvPr/>
          </p:nvSpPr>
          <p:spPr>
            <a:xfrm>
              <a:off x="77978" y="249914"/>
              <a:ext cx="215467" cy="215467"/>
            </a:xfrm>
            <a:prstGeom prst="ellipse">
              <a:avLst/>
            </a:prstGeom>
            <a:solidFill>
              <a:schemeClr val="accent2"/>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5EFA8B17-95A4-3D45-B531-128C933733F7}"/>
                </a:ext>
              </a:extLst>
            </p:cNvPr>
            <p:cNvSpPr txBox="1"/>
            <p:nvPr/>
          </p:nvSpPr>
          <p:spPr>
            <a:xfrm>
              <a:off x="52847" y="217651"/>
              <a:ext cx="269310" cy="253916"/>
            </a:xfrm>
            <a:prstGeom prst="rect">
              <a:avLst/>
            </a:prstGeom>
            <a:noFill/>
          </p:spPr>
          <p:txBody>
            <a:bodyPr wrap="square" rtlCol="0">
              <a:spAutoFit/>
            </a:bodyPr>
            <a:lstStyle/>
            <a:p>
              <a:pPr algn="ctr"/>
              <a:r>
                <a:rPr lang="en-US" sz="1050" b="1" dirty="0">
                  <a:solidFill>
                    <a:schemeClr val="bg1"/>
                  </a:solidFill>
                  <a:latin typeface="+mn-lt"/>
                </a:rPr>
                <a:t>G</a:t>
              </a:r>
            </a:p>
          </p:txBody>
        </p:sp>
        <p:sp>
          <p:nvSpPr>
            <p:cNvPr id="39" name="TextBox 38">
              <a:extLst>
                <a:ext uri="{FF2B5EF4-FFF2-40B4-BE49-F238E27FC236}">
                  <a16:creationId xmlns:a16="http://schemas.microsoft.com/office/drawing/2014/main" id="{B4B8B6B6-3167-4641-9CF8-EA87B9393261}"/>
                </a:ext>
              </a:extLst>
            </p:cNvPr>
            <p:cNvSpPr txBox="1"/>
            <p:nvPr/>
          </p:nvSpPr>
          <p:spPr>
            <a:xfrm>
              <a:off x="192814" y="239042"/>
              <a:ext cx="712094" cy="238861"/>
            </a:xfrm>
            <a:prstGeom prst="rect">
              <a:avLst/>
            </a:prstGeom>
            <a:noFill/>
          </p:spPr>
          <p:txBody>
            <a:bodyPr wrap="square" rtlCol="0">
              <a:spAutoFit/>
            </a:bodyPr>
            <a:lstStyle/>
            <a:p>
              <a:pPr algn="ctr"/>
              <a:r>
                <a:rPr lang="en-US" sz="800" b="1" dirty="0">
                  <a:solidFill>
                    <a:schemeClr val="tx1">
                      <a:lumMod val="50000"/>
                      <a:lumOff val="50000"/>
                    </a:schemeClr>
                  </a:solidFill>
                  <a:latin typeface="+mn-lt"/>
                </a:rPr>
                <a:t>GUIDE</a:t>
              </a:r>
            </a:p>
          </p:txBody>
        </p:sp>
      </p:grpSp>
    </p:spTree>
    <p:extLst>
      <p:ext uri="{BB962C8B-B14F-4D97-AF65-F5344CB8AC3E}">
        <p14:creationId xmlns:p14="http://schemas.microsoft.com/office/powerpoint/2010/main" val="37719172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8184893" y="6356350"/>
            <a:ext cx="6254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accent4">
                    <a:lumMod val="50000"/>
                  </a:schemeClr>
                </a:solidFill>
                <a:latin typeface="Century Gothic" panose="020B0502020202020204" pitchFamily="34" charset="0"/>
              </a:rPr>
              <a:pPr/>
              <a:t>‹#›</a:t>
            </a:fld>
            <a:endParaRPr lang="en-US" altLang="en-US" sz="1000" dirty="0">
              <a:solidFill>
                <a:schemeClr val="accent4">
                  <a:lumMod val="50000"/>
                </a:schemeClr>
              </a:solidFill>
              <a:latin typeface="Century Gothic" panose="020B0502020202020204" pitchFamily="34" charset="0"/>
            </a:endParaRPr>
          </a:p>
        </p:txBody>
      </p:sp>
      <p:sp>
        <p:nvSpPr>
          <p:cNvPr id="19" name="Footer Placeholder 2"/>
          <p:cNvSpPr txBox="1">
            <a:spLocks/>
          </p:cNvSpPr>
          <p:nvPr userDrawn="1"/>
        </p:nvSpPr>
        <p:spPr>
          <a:xfrm>
            <a:off x="442298" y="154331"/>
            <a:ext cx="28956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sp>
        <p:nvSpPr>
          <p:cNvPr id="106" name="Rectangle 105">
            <a:extLst>
              <a:ext uri="{FF2B5EF4-FFF2-40B4-BE49-F238E27FC236}">
                <a16:creationId xmlns:a16="http://schemas.microsoft.com/office/drawing/2014/main" id="{08399715-5D79-4043-B837-0F89881F8666}"/>
              </a:ext>
            </a:extLst>
          </p:cNvPr>
          <p:cNvSpPr/>
          <p:nvPr userDrawn="1"/>
        </p:nvSpPr>
        <p:spPr>
          <a:xfrm>
            <a:off x="1123611" y="6395163"/>
            <a:ext cx="1204918" cy="246221"/>
          </a:xfrm>
          <a:prstGeom prst="rect">
            <a:avLst/>
          </a:prstGeom>
        </p:spPr>
        <p:txBody>
          <a:bodyPr wrap="square">
            <a:spAutoFit/>
          </a:bodyPr>
          <a:lstStyle/>
          <a:p>
            <a:r>
              <a:rPr lang="en-US" sz="1000" dirty="0">
                <a:solidFill>
                  <a:schemeClr val="bg1">
                    <a:lumMod val="50000"/>
                  </a:schemeClr>
                </a:solidFill>
              </a:rPr>
              <a:t>Situational Analysis</a:t>
            </a:r>
          </a:p>
        </p:txBody>
      </p:sp>
      <p:sp>
        <p:nvSpPr>
          <p:cNvPr id="107" name="Rectangle 106">
            <a:extLst>
              <a:ext uri="{FF2B5EF4-FFF2-40B4-BE49-F238E27FC236}">
                <a16:creationId xmlns:a16="http://schemas.microsoft.com/office/drawing/2014/main" id="{EBE4DCE1-CF73-9D48-AE96-F6B52441BE88}"/>
              </a:ext>
            </a:extLst>
          </p:cNvPr>
          <p:cNvSpPr/>
          <p:nvPr userDrawn="1"/>
        </p:nvSpPr>
        <p:spPr>
          <a:xfrm>
            <a:off x="2311241" y="6395164"/>
            <a:ext cx="1068064" cy="244176"/>
          </a:xfrm>
          <a:prstGeom prst="rect">
            <a:avLst/>
          </a:prstGeom>
        </p:spPr>
        <p:txBody>
          <a:bodyPr wrap="square">
            <a:spAutoFit/>
          </a:bodyPr>
          <a:lstStyle/>
          <a:p>
            <a:r>
              <a:rPr lang="en-US" sz="1000" dirty="0">
                <a:solidFill>
                  <a:schemeClr val="bg1">
                    <a:lumMod val="50000"/>
                  </a:schemeClr>
                </a:solidFill>
              </a:rPr>
              <a:t>Medical Strategy</a:t>
            </a:r>
          </a:p>
        </p:txBody>
      </p:sp>
      <p:sp>
        <p:nvSpPr>
          <p:cNvPr id="108" name="Rectangle 107">
            <a:extLst>
              <a:ext uri="{FF2B5EF4-FFF2-40B4-BE49-F238E27FC236}">
                <a16:creationId xmlns:a16="http://schemas.microsoft.com/office/drawing/2014/main" id="{78C41AD4-9533-844F-A2BF-8C0895ADBE59}"/>
              </a:ext>
            </a:extLst>
          </p:cNvPr>
          <p:cNvSpPr/>
          <p:nvPr userDrawn="1"/>
        </p:nvSpPr>
        <p:spPr>
          <a:xfrm>
            <a:off x="3366432" y="6395163"/>
            <a:ext cx="1732341" cy="246221"/>
          </a:xfrm>
          <a:prstGeom prst="rect">
            <a:avLst/>
          </a:prstGeom>
        </p:spPr>
        <p:txBody>
          <a:bodyPr wrap="square">
            <a:spAutoFit/>
          </a:bodyPr>
          <a:lstStyle/>
          <a:p>
            <a:r>
              <a:rPr lang="en-US" sz="1000" dirty="0">
                <a:solidFill>
                  <a:schemeClr val="bg1">
                    <a:lumMod val="50000"/>
                  </a:schemeClr>
                </a:solidFill>
              </a:rPr>
              <a:t>Tactical and Operational Plan</a:t>
            </a:r>
          </a:p>
        </p:txBody>
      </p:sp>
      <p:sp>
        <p:nvSpPr>
          <p:cNvPr id="109" name="Rectangle 108">
            <a:extLst>
              <a:ext uri="{FF2B5EF4-FFF2-40B4-BE49-F238E27FC236}">
                <a16:creationId xmlns:a16="http://schemas.microsoft.com/office/drawing/2014/main" id="{C56BFD50-B35B-A94C-92D0-4E30D1EBB9A2}"/>
              </a:ext>
            </a:extLst>
          </p:cNvPr>
          <p:cNvSpPr/>
          <p:nvPr userDrawn="1"/>
        </p:nvSpPr>
        <p:spPr>
          <a:xfrm>
            <a:off x="5011918" y="6395163"/>
            <a:ext cx="1140404" cy="254115"/>
          </a:xfrm>
          <a:prstGeom prst="rect">
            <a:avLst/>
          </a:prstGeom>
        </p:spPr>
        <p:txBody>
          <a:bodyPr wrap="square">
            <a:spAutoFit/>
          </a:bodyPr>
          <a:lstStyle/>
          <a:p>
            <a:r>
              <a:rPr lang="en-US" sz="1000" dirty="0">
                <a:solidFill>
                  <a:schemeClr val="bg1">
                    <a:lumMod val="50000"/>
                  </a:schemeClr>
                </a:solidFill>
              </a:rPr>
              <a:t>Medical Summary</a:t>
            </a:r>
          </a:p>
        </p:txBody>
      </p:sp>
      <p:sp>
        <p:nvSpPr>
          <p:cNvPr id="111" name="Rectangle 110">
            <a:hlinkClick r:id="rId5" action="ppaction://hlinksldjump"/>
            <a:extLst>
              <a:ext uri="{FF2B5EF4-FFF2-40B4-BE49-F238E27FC236}">
                <a16:creationId xmlns:a16="http://schemas.microsoft.com/office/drawing/2014/main" id="{3891FC29-7038-9243-9D1B-B3D418A3EA3F}"/>
              </a:ext>
            </a:extLst>
          </p:cNvPr>
          <p:cNvSpPr/>
          <p:nvPr userDrawn="1"/>
        </p:nvSpPr>
        <p:spPr>
          <a:xfrm>
            <a:off x="453887" y="6395163"/>
            <a:ext cx="781639" cy="246221"/>
          </a:xfrm>
          <a:prstGeom prst="rect">
            <a:avLst/>
          </a:prstGeom>
        </p:spPr>
        <p:txBody>
          <a:bodyPr wrap="square">
            <a:spAutoFit/>
          </a:bodyPr>
          <a:lstStyle/>
          <a:p>
            <a:r>
              <a:rPr lang="en-US" sz="1000" b="0" dirty="0">
                <a:solidFill>
                  <a:schemeClr val="bg1">
                    <a:lumMod val="50000"/>
                  </a:schemeClr>
                </a:solidFill>
              </a:rPr>
              <a:t>Overview</a:t>
            </a:r>
          </a:p>
        </p:txBody>
      </p:sp>
      <p:cxnSp>
        <p:nvCxnSpPr>
          <p:cNvPr id="112" name="Straight Connector 111">
            <a:extLst>
              <a:ext uri="{FF2B5EF4-FFF2-40B4-BE49-F238E27FC236}">
                <a16:creationId xmlns:a16="http://schemas.microsoft.com/office/drawing/2014/main" id="{9A437202-FB7C-4A48-9D55-1F34E497F436}"/>
              </a:ext>
            </a:extLst>
          </p:cNvPr>
          <p:cNvCxnSpPr>
            <a:cxnSpLocks/>
          </p:cNvCxnSpPr>
          <p:nvPr userDrawn="1"/>
        </p:nvCxnSpPr>
        <p:spPr>
          <a:xfrm>
            <a:off x="1129748"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BF8396DF-5FBE-1144-B40F-E16F936C2FE2}"/>
              </a:ext>
            </a:extLst>
          </p:cNvPr>
          <p:cNvCxnSpPr>
            <a:cxnSpLocks/>
          </p:cNvCxnSpPr>
          <p:nvPr userDrawn="1"/>
        </p:nvCxnSpPr>
        <p:spPr>
          <a:xfrm>
            <a:off x="2282687"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A42C05F1-4479-6A44-B5D9-34EC6F52B2A2}"/>
              </a:ext>
            </a:extLst>
          </p:cNvPr>
          <p:cNvCxnSpPr>
            <a:cxnSpLocks/>
          </p:cNvCxnSpPr>
          <p:nvPr userDrawn="1"/>
        </p:nvCxnSpPr>
        <p:spPr>
          <a:xfrm>
            <a:off x="3359426"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F6EF2BA-480B-474B-9CCA-72653619B4E2}"/>
              </a:ext>
            </a:extLst>
          </p:cNvPr>
          <p:cNvCxnSpPr>
            <a:cxnSpLocks/>
          </p:cNvCxnSpPr>
          <p:nvPr userDrawn="1"/>
        </p:nvCxnSpPr>
        <p:spPr>
          <a:xfrm>
            <a:off x="5029199"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7386AEE3-C294-F648-A62E-B66EBDE3B790}"/>
              </a:ext>
            </a:extLst>
          </p:cNvPr>
          <p:cNvCxnSpPr>
            <a:cxnSpLocks/>
          </p:cNvCxnSpPr>
          <p:nvPr userDrawn="1"/>
        </p:nvCxnSpPr>
        <p:spPr>
          <a:xfrm>
            <a:off x="6129866"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7" name="Rectangle 116">
            <a:extLst>
              <a:ext uri="{FF2B5EF4-FFF2-40B4-BE49-F238E27FC236}">
                <a16:creationId xmlns:a16="http://schemas.microsoft.com/office/drawing/2014/main" id="{D128477A-937B-9D4B-85A8-C926C84413AF}"/>
              </a:ext>
            </a:extLst>
          </p:cNvPr>
          <p:cNvSpPr/>
          <p:nvPr userDrawn="1"/>
        </p:nvSpPr>
        <p:spPr>
          <a:xfrm>
            <a:off x="6145996" y="6405102"/>
            <a:ext cx="687197" cy="246221"/>
          </a:xfrm>
          <a:prstGeom prst="rect">
            <a:avLst/>
          </a:prstGeom>
        </p:spPr>
        <p:txBody>
          <a:bodyPr wrap="square">
            <a:spAutoFit/>
          </a:bodyPr>
          <a:lstStyle/>
          <a:p>
            <a:r>
              <a:rPr lang="en-US" sz="1000" dirty="0">
                <a:solidFill>
                  <a:schemeClr val="bg1">
                    <a:lumMod val="50000"/>
                  </a:schemeClr>
                </a:solidFill>
              </a:rPr>
              <a:t>Guide</a:t>
            </a:r>
          </a:p>
        </p:txBody>
      </p:sp>
      <p:sp>
        <p:nvSpPr>
          <p:cNvPr id="2" name="Action Button: Custom 1">
            <a:hlinkClick r:id="rId6" action="ppaction://hlinksldjump" highlightClick="1"/>
            <a:extLst>
              <a:ext uri="{FF2B5EF4-FFF2-40B4-BE49-F238E27FC236}">
                <a16:creationId xmlns:a16="http://schemas.microsoft.com/office/drawing/2014/main" id="{E66C2733-0B3F-AA4A-9ECA-E0A3B52480F3}"/>
              </a:ext>
            </a:extLst>
          </p:cNvPr>
          <p:cNvSpPr/>
          <p:nvPr userDrawn="1"/>
        </p:nvSpPr>
        <p:spPr>
          <a:xfrm flipV="1">
            <a:off x="489098" y="6366205"/>
            <a:ext cx="606055" cy="31897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ction Button: Custom 5">
            <a:hlinkClick r:id="rId7" action="ppaction://hlinksldjump" highlightClick="1"/>
            <a:hlinkHover r:id="" action="ppaction://hlinkshowjump?jump=nextslide"/>
            <a:extLst>
              <a:ext uri="{FF2B5EF4-FFF2-40B4-BE49-F238E27FC236}">
                <a16:creationId xmlns:a16="http://schemas.microsoft.com/office/drawing/2014/main" id="{582B035E-D439-F346-B927-DC26BD549582}"/>
              </a:ext>
            </a:extLst>
          </p:cNvPr>
          <p:cNvSpPr/>
          <p:nvPr userDrawn="1"/>
        </p:nvSpPr>
        <p:spPr>
          <a:xfrm>
            <a:off x="1180214" y="6358270"/>
            <a:ext cx="1063256" cy="350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Custom 8">
            <a:hlinkClick r:id="rId8" action="ppaction://hlinksldjump" highlightClick="1"/>
            <a:extLst>
              <a:ext uri="{FF2B5EF4-FFF2-40B4-BE49-F238E27FC236}">
                <a16:creationId xmlns:a16="http://schemas.microsoft.com/office/drawing/2014/main" id="{1A75AAE8-B3DB-7444-B92C-019DD2DDFA83}"/>
              </a:ext>
            </a:extLst>
          </p:cNvPr>
          <p:cNvSpPr/>
          <p:nvPr userDrawn="1"/>
        </p:nvSpPr>
        <p:spPr>
          <a:xfrm>
            <a:off x="2317897" y="6337004"/>
            <a:ext cx="1010093" cy="32961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Action Button: Custom 9">
            <a:hlinkClick r:id="rId9" action="ppaction://hlinksldjump" highlightClick="1"/>
            <a:extLst>
              <a:ext uri="{FF2B5EF4-FFF2-40B4-BE49-F238E27FC236}">
                <a16:creationId xmlns:a16="http://schemas.microsoft.com/office/drawing/2014/main" id="{3E44AEF8-BBFF-AC49-BC91-E31DE629B041}"/>
              </a:ext>
            </a:extLst>
          </p:cNvPr>
          <p:cNvSpPr/>
          <p:nvPr userDrawn="1"/>
        </p:nvSpPr>
        <p:spPr>
          <a:xfrm>
            <a:off x="3402418" y="6305106"/>
            <a:ext cx="1520455" cy="37214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Action Button: Custom 10">
            <a:hlinkClick r:id="rId10" action="ppaction://hlinksldjump" highlightClick="1"/>
            <a:extLst>
              <a:ext uri="{FF2B5EF4-FFF2-40B4-BE49-F238E27FC236}">
                <a16:creationId xmlns:a16="http://schemas.microsoft.com/office/drawing/2014/main" id="{835193B0-FC7A-FF4F-8B31-68AC5DEABC23}"/>
              </a:ext>
            </a:extLst>
          </p:cNvPr>
          <p:cNvSpPr/>
          <p:nvPr userDrawn="1"/>
        </p:nvSpPr>
        <p:spPr>
          <a:xfrm>
            <a:off x="5048384" y="6262577"/>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Action Button: Custom 12">
            <a:hlinkClick r:id="rId11" action="ppaction://hlinksldjump" highlightClick="1"/>
            <a:extLst>
              <a:ext uri="{FF2B5EF4-FFF2-40B4-BE49-F238E27FC236}">
                <a16:creationId xmlns:a16="http://schemas.microsoft.com/office/drawing/2014/main" id="{C7905D28-EA1A-4B49-9756-E4FC95ABDF9F}"/>
              </a:ext>
            </a:extLst>
          </p:cNvPr>
          <p:cNvSpPr/>
          <p:nvPr userDrawn="1"/>
        </p:nvSpPr>
        <p:spPr>
          <a:xfrm>
            <a:off x="6204553" y="6344092"/>
            <a:ext cx="387633"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0D57959-4F38-DE40-9E0D-40CEBB7AEEAE}"/>
              </a:ext>
            </a:extLst>
          </p:cNvPr>
          <p:cNvSpPr/>
          <p:nvPr userDrawn="1"/>
        </p:nvSpPr>
        <p:spPr>
          <a:xfrm>
            <a:off x="6718207" y="6405102"/>
            <a:ext cx="480391" cy="246221"/>
          </a:xfrm>
          <a:prstGeom prst="rect">
            <a:avLst/>
          </a:prstGeom>
        </p:spPr>
        <p:txBody>
          <a:bodyPr wrap="square">
            <a:spAutoFit/>
          </a:bodyPr>
          <a:lstStyle/>
          <a:p>
            <a:r>
              <a:rPr lang="en-US" sz="1000" dirty="0">
                <a:solidFill>
                  <a:schemeClr val="bg1">
                    <a:lumMod val="50000"/>
                  </a:schemeClr>
                </a:solidFill>
              </a:rPr>
              <a:t>&lt;   &gt;</a:t>
            </a:r>
          </a:p>
        </p:txBody>
      </p:sp>
      <p:cxnSp>
        <p:nvCxnSpPr>
          <p:cNvPr id="32" name="Straight Connector 31">
            <a:extLst>
              <a:ext uri="{FF2B5EF4-FFF2-40B4-BE49-F238E27FC236}">
                <a16:creationId xmlns:a16="http://schemas.microsoft.com/office/drawing/2014/main" id="{094AA8BD-27AC-9B4E-B76D-1CB3DDF246F8}"/>
              </a:ext>
            </a:extLst>
          </p:cNvPr>
          <p:cNvCxnSpPr>
            <a:cxnSpLocks/>
          </p:cNvCxnSpPr>
          <p:nvPr userDrawn="1"/>
        </p:nvCxnSpPr>
        <p:spPr>
          <a:xfrm>
            <a:off x="6677246" y="6453808"/>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3" name="Action Button: Custom 32">
            <a:hlinkClick r:id="" action="ppaction://hlinkshowjump?jump=previousslide" highlightClick="1"/>
            <a:extLst>
              <a:ext uri="{FF2B5EF4-FFF2-40B4-BE49-F238E27FC236}">
                <a16:creationId xmlns:a16="http://schemas.microsoft.com/office/drawing/2014/main" id="{26E22204-BD11-4D4E-B239-AD55511F3C2D}"/>
              </a:ext>
            </a:extLst>
          </p:cNvPr>
          <p:cNvSpPr/>
          <p:nvPr userDrawn="1"/>
        </p:nvSpPr>
        <p:spPr>
          <a:xfrm>
            <a:off x="6691706" y="6379535"/>
            <a:ext cx="191386"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Action Button: Custom 33">
            <a:hlinkClick r:id="" action="ppaction://hlinkshowjump?jump=nextslide" highlightClick="1"/>
            <a:extLst>
              <a:ext uri="{FF2B5EF4-FFF2-40B4-BE49-F238E27FC236}">
                <a16:creationId xmlns:a16="http://schemas.microsoft.com/office/drawing/2014/main" id="{C92C5381-B97C-E447-BC8C-FB9897BB0D2F}"/>
              </a:ext>
            </a:extLst>
          </p:cNvPr>
          <p:cNvSpPr/>
          <p:nvPr userDrawn="1"/>
        </p:nvSpPr>
        <p:spPr>
          <a:xfrm>
            <a:off x="6946887" y="6379535"/>
            <a:ext cx="191386"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CD779FE6-044B-884B-86B9-D6C295205AA6}"/>
              </a:ext>
            </a:extLst>
          </p:cNvPr>
          <p:cNvGrpSpPr/>
          <p:nvPr userDrawn="1"/>
        </p:nvGrpSpPr>
        <p:grpSpPr>
          <a:xfrm>
            <a:off x="3274904" y="207365"/>
            <a:ext cx="882383" cy="267222"/>
            <a:chOff x="37578" y="209514"/>
            <a:chExt cx="978292" cy="296267"/>
          </a:xfrm>
        </p:grpSpPr>
        <p:sp>
          <p:nvSpPr>
            <p:cNvPr id="37" name="Oval 36">
              <a:extLst>
                <a:ext uri="{FF2B5EF4-FFF2-40B4-BE49-F238E27FC236}">
                  <a16:creationId xmlns:a16="http://schemas.microsoft.com/office/drawing/2014/main" id="{7E9241AF-D5D0-FC47-9474-4E7928AF7FD2}"/>
                </a:ext>
              </a:extLst>
            </p:cNvPr>
            <p:cNvSpPr/>
            <p:nvPr/>
          </p:nvSpPr>
          <p:spPr>
            <a:xfrm>
              <a:off x="37578" y="209514"/>
              <a:ext cx="296267" cy="296267"/>
            </a:xfrm>
            <a:prstGeom prst="ellipse">
              <a:avLst/>
            </a:prstGeom>
            <a:solidFill>
              <a:schemeClr val="tx1">
                <a:lumMod val="50000"/>
                <a:lumOff val="5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DF3328A-5EC5-124F-AA8E-B507253E6E17}"/>
                </a:ext>
              </a:extLst>
            </p:cNvPr>
            <p:cNvSpPr/>
            <p:nvPr/>
          </p:nvSpPr>
          <p:spPr>
            <a:xfrm>
              <a:off x="77978" y="249914"/>
              <a:ext cx="215467" cy="215467"/>
            </a:xfrm>
            <a:prstGeom prst="ellipse">
              <a:avLst/>
            </a:prstGeom>
            <a:solidFill>
              <a:schemeClr val="accent2"/>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F2592371-164C-F74E-9121-410061D59DBA}"/>
                </a:ext>
              </a:extLst>
            </p:cNvPr>
            <p:cNvSpPr txBox="1"/>
            <p:nvPr/>
          </p:nvSpPr>
          <p:spPr>
            <a:xfrm>
              <a:off x="52847" y="217651"/>
              <a:ext cx="269310" cy="281515"/>
            </a:xfrm>
            <a:prstGeom prst="rect">
              <a:avLst/>
            </a:prstGeom>
            <a:noFill/>
          </p:spPr>
          <p:txBody>
            <a:bodyPr wrap="square" rtlCol="0">
              <a:spAutoFit/>
            </a:bodyPr>
            <a:lstStyle/>
            <a:p>
              <a:pPr algn="ctr"/>
              <a:r>
                <a:rPr lang="en-US" sz="1050" b="1" dirty="0">
                  <a:solidFill>
                    <a:schemeClr val="bg1"/>
                  </a:solidFill>
                  <a:latin typeface="+mn-lt"/>
                </a:rPr>
                <a:t>T</a:t>
              </a:r>
            </a:p>
          </p:txBody>
        </p:sp>
        <p:sp>
          <p:nvSpPr>
            <p:cNvPr id="40" name="TextBox 39">
              <a:extLst>
                <a:ext uri="{FF2B5EF4-FFF2-40B4-BE49-F238E27FC236}">
                  <a16:creationId xmlns:a16="http://schemas.microsoft.com/office/drawing/2014/main" id="{1996A2A9-799A-E342-A6E3-D7682F875843}"/>
                </a:ext>
              </a:extLst>
            </p:cNvPr>
            <p:cNvSpPr txBox="1"/>
            <p:nvPr/>
          </p:nvSpPr>
          <p:spPr>
            <a:xfrm>
              <a:off x="303776" y="239042"/>
              <a:ext cx="712094" cy="238861"/>
            </a:xfrm>
            <a:prstGeom prst="rect">
              <a:avLst/>
            </a:prstGeom>
            <a:noFill/>
          </p:spPr>
          <p:txBody>
            <a:bodyPr wrap="square" rtlCol="0">
              <a:spAutoFit/>
            </a:bodyPr>
            <a:lstStyle/>
            <a:p>
              <a:pPr algn="ctr"/>
              <a:r>
                <a:rPr lang="en-US" sz="800" b="1" dirty="0">
                  <a:solidFill>
                    <a:schemeClr val="tx1">
                      <a:lumMod val="50000"/>
                      <a:lumOff val="50000"/>
                    </a:schemeClr>
                  </a:solidFill>
                  <a:latin typeface="+mn-lt"/>
                </a:rPr>
                <a:t>TEMPLATE</a:t>
              </a:r>
            </a:p>
          </p:txBody>
        </p:sp>
      </p:grpSp>
      <p:pic>
        <p:nvPicPr>
          <p:cNvPr id="41" name="Picture 40">
            <a:extLst>
              <a:ext uri="{FF2B5EF4-FFF2-40B4-BE49-F238E27FC236}">
                <a16:creationId xmlns:a16="http://schemas.microsoft.com/office/drawing/2014/main" id="{8A96BCE5-0FAD-DE43-B47E-F71EB10EFDD0}"/>
              </a:ext>
            </a:extLst>
          </p:cNvPr>
          <p:cNvPicPr>
            <a:picLocks noChangeAspect="1"/>
          </p:cNvPicPr>
          <p:nvPr userDrawn="1"/>
        </p:nvPicPr>
        <p:blipFill rotWithShape="1">
          <a:blip r:embed="rId12"/>
          <a:srcRect r="38775"/>
          <a:stretch/>
        </p:blipFill>
        <p:spPr>
          <a:xfrm>
            <a:off x="7382285" y="344113"/>
            <a:ext cx="1471319" cy="806098"/>
          </a:xfrm>
          <a:prstGeom prst="rect">
            <a:avLst/>
          </a:prstGeom>
        </p:spPr>
      </p:pic>
    </p:spTree>
    <p:extLst>
      <p:ext uri="{BB962C8B-B14F-4D97-AF65-F5344CB8AC3E}">
        <p14:creationId xmlns:p14="http://schemas.microsoft.com/office/powerpoint/2010/main" val="24562215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8184893" y="6356350"/>
            <a:ext cx="6254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bg1"/>
                </a:solidFill>
                <a:latin typeface="Century Gothic" panose="020B0502020202020204" pitchFamily="34" charset="0"/>
              </a:rPr>
              <a:pPr/>
              <a:t>‹#›</a:t>
            </a:fld>
            <a:endParaRPr lang="en-US" altLang="en-US" sz="1000" dirty="0">
              <a:solidFill>
                <a:schemeClr val="bg1"/>
              </a:solidFill>
              <a:latin typeface="Century Gothic" panose="020B0502020202020204" pitchFamily="34" charset="0"/>
            </a:endParaRPr>
          </a:p>
        </p:txBody>
      </p:sp>
      <p:sp>
        <p:nvSpPr>
          <p:cNvPr id="27" name="Action Button: Custom 26">
            <a:hlinkClick r:id="rId6" action="ppaction://hlinksldjump" highlightClick="1"/>
            <a:extLst>
              <a:ext uri="{FF2B5EF4-FFF2-40B4-BE49-F238E27FC236}">
                <a16:creationId xmlns:a16="http://schemas.microsoft.com/office/drawing/2014/main" id="{74EEFA98-4D87-5B43-BDBB-FEC8CFB69EF5}"/>
              </a:ext>
            </a:extLst>
          </p:cNvPr>
          <p:cNvSpPr/>
          <p:nvPr userDrawn="1"/>
        </p:nvSpPr>
        <p:spPr>
          <a:xfrm>
            <a:off x="5117957" y="6262577"/>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Footer Placeholder 2">
            <a:extLst>
              <a:ext uri="{FF2B5EF4-FFF2-40B4-BE49-F238E27FC236}">
                <a16:creationId xmlns:a16="http://schemas.microsoft.com/office/drawing/2014/main" id="{A7492DED-F682-D740-962F-8E7BC461EE7F}"/>
              </a:ext>
            </a:extLst>
          </p:cNvPr>
          <p:cNvSpPr txBox="1">
            <a:spLocks/>
          </p:cNvSpPr>
          <p:nvPr userDrawn="1"/>
        </p:nvSpPr>
        <p:spPr>
          <a:xfrm>
            <a:off x="442298" y="154331"/>
            <a:ext cx="2840652"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sp>
        <p:nvSpPr>
          <p:cNvPr id="31" name="Rectangle 30">
            <a:extLst>
              <a:ext uri="{FF2B5EF4-FFF2-40B4-BE49-F238E27FC236}">
                <a16:creationId xmlns:a16="http://schemas.microsoft.com/office/drawing/2014/main" id="{6F740C9D-9FC8-3546-95F1-CBCDB315A271}"/>
              </a:ext>
            </a:extLst>
          </p:cNvPr>
          <p:cNvSpPr/>
          <p:nvPr userDrawn="1"/>
        </p:nvSpPr>
        <p:spPr>
          <a:xfrm>
            <a:off x="1123611" y="6395163"/>
            <a:ext cx="1204918" cy="246221"/>
          </a:xfrm>
          <a:prstGeom prst="rect">
            <a:avLst/>
          </a:prstGeom>
        </p:spPr>
        <p:txBody>
          <a:bodyPr wrap="square">
            <a:spAutoFit/>
          </a:bodyPr>
          <a:lstStyle/>
          <a:p>
            <a:r>
              <a:rPr lang="en-US" sz="1000" dirty="0">
                <a:solidFill>
                  <a:schemeClr val="bg1"/>
                </a:solidFill>
              </a:rPr>
              <a:t>Situational Analysis</a:t>
            </a:r>
          </a:p>
        </p:txBody>
      </p:sp>
      <p:sp>
        <p:nvSpPr>
          <p:cNvPr id="36" name="Rectangle 35">
            <a:extLst>
              <a:ext uri="{FF2B5EF4-FFF2-40B4-BE49-F238E27FC236}">
                <a16:creationId xmlns:a16="http://schemas.microsoft.com/office/drawing/2014/main" id="{98122E04-4435-6040-BB43-E07BD678A93A}"/>
              </a:ext>
            </a:extLst>
          </p:cNvPr>
          <p:cNvSpPr/>
          <p:nvPr userDrawn="1"/>
        </p:nvSpPr>
        <p:spPr>
          <a:xfrm>
            <a:off x="2311241" y="6395164"/>
            <a:ext cx="1068064" cy="244176"/>
          </a:xfrm>
          <a:prstGeom prst="rect">
            <a:avLst/>
          </a:prstGeom>
        </p:spPr>
        <p:txBody>
          <a:bodyPr wrap="square">
            <a:spAutoFit/>
          </a:bodyPr>
          <a:lstStyle/>
          <a:p>
            <a:r>
              <a:rPr lang="en-US" sz="1000" dirty="0">
                <a:solidFill>
                  <a:schemeClr val="bg1"/>
                </a:solidFill>
              </a:rPr>
              <a:t>Medical Strategy</a:t>
            </a:r>
          </a:p>
        </p:txBody>
      </p:sp>
      <p:sp>
        <p:nvSpPr>
          <p:cNvPr id="37" name="Rectangle 36">
            <a:extLst>
              <a:ext uri="{FF2B5EF4-FFF2-40B4-BE49-F238E27FC236}">
                <a16:creationId xmlns:a16="http://schemas.microsoft.com/office/drawing/2014/main" id="{CFF41574-DAB6-DE44-99CB-9E1D7C7DB7A6}"/>
              </a:ext>
            </a:extLst>
          </p:cNvPr>
          <p:cNvSpPr/>
          <p:nvPr userDrawn="1"/>
        </p:nvSpPr>
        <p:spPr>
          <a:xfrm>
            <a:off x="3366432" y="6395163"/>
            <a:ext cx="1732341" cy="246221"/>
          </a:xfrm>
          <a:prstGeom prst="rect">
            <a:avLst/>
          </a:prstGeom>
        </p:spPr>
        <p:txBody>
          <a:bodyPr wrap="square">
            <a:spAutoFit/>
          </a:bodyPr>
          <a:lstStyle/>
          <a:p>
            <a:r>
              <a:rPr lang="en-US" sz="1000" dirty="0">
                <a:solidFill>
                  <a:schemeClr val="bg1"/>
                </a:solidFill>
              </a:rPr>
              <a:t>Tactical and Operational Plan</a:t>
            </a:r>
          </a:p>
        </p:txBody>
      </p:sp>
      <p:sp>
        <p:nvSpPr>
          <p:cNvPr id="38" name="Rectangle 37">
            <a:extLst>
              <a:ext uri="{FF2B5EF4-FFF2-40B4-BE49-F238E27FC236}">
                <a16:creationId xmlns:a16="http://schemas.microsoft.com/office/drawing/2014/main" id="{1A9958EE-C19A-B54F-AD7E-048A5D5ECA44}"/>
              </a:ext>
            </a:extLst>
          </p:cNvPr>
          <p:cNvSpPr/>
          <p:nvPr userDrawn="1"/>
        </p:nvSpPr>
        <p:spPr>
          <a:xfrm>
            <a:off x="5011918" y="6395163"/>
            <a:ext cx="1140404" cy="254115"/>
          </a:xfrm>
          <a:prstGeom prst="rect">
            <a:avLst/>
          </a:prstGeom>
        </p:spPr>
        <p:txBody>
          <a:bodyPr wrap="square">
            <a:spAutoFit/>
          </a:bodyPr>
          <a:lstStyle/>
          <a:p>
            <a:r>
              <a:rPr lang="en-US" sz="1000" dirty="0">
                <a:solidFill>
                  <a:schemeClr val="bg1"/>
                </a:solidFill>
              </a:rPr>
              <a:t>Medical Summary</a:t>
            </a:r>
          </a:p>
        </p:txBody>
      </p:sp>
      <p:sp>
        <p:nvSpPr>
          <p:cNvPr id="39" name="Rectangle 38">
            <a:extLst>
              <a:ext uri="{FF2B5EF4-FFF2-40B4-BE49-F238E27FC236}">
                <a16:creationId xmlns:a16="http://schemas.microsoft.com/office/drawing/2014/main" id="{4F3D88A2-D0AC-1B4C-B06C-56C0A7A04B2D}"/>
              </a:ext>
            </a:extLst>
          </p:cNvPr>
          <p:cNvSpPr/>
          <p:nvPr userDrawn="1"/>
        </p:nvSpPr>
        <p:spPr>
          <a:xfrm>
            <a:off x="6145694" y="6395164"/>
            <a:ext cx="781878" cy="244176"/>
          </a:xfrm>
          <a:prstGeom prst="rect">
            <a:avLst/>
          </a:prstGeom>
        </p:spPr>
        <p:txBody>
          <a:bodyPr wrap="square">
            <a:spAutoFit/>
          </a:bodyPr>
          <a:lstStyle/>
          <a:p>
            <a:r>
              <a:rPr lang="en-US" sz="1000" dirty="0">
                <a:solidFill>
                  <a:schemeClr val="bg1"/>
                </a:solidFill>
              </a:rPr>
              <a:t>Next Steps</a:t>
            </a:r>
          </a:p>
        </p:txBody>
      </p:sp>
      <p:sp>
        <p:nvSpPr>
          <p:cNvPr id="41" name="Rectangle 40">
            <a:hlinkClick r:id="rId7" action="ppaction://hlinksldjump"/>
            <a:extLst>
              <a:ext uri="{FF2B5EF4-FFF2-40B4-BE49-F238E27FC236}">
                <a16:creationId xmlns:a16="http://schemas.microsoft.com/office/drawing/2014/main" id="{EDA3D98B-22F5-F747-A850-8593A3BFED28}"/>
              </a:ext>
            </a:extLst>
          </p:cNvPr>
          <p:cNvSpPr/>
          <p:nvPr userDrawn="1"/>
        </p:nvSpPr>
        <p:spPr>
          <a:xfrm>
            <a:off x="453887" y="6395163"/>
            <a:ext cx="781639" cy="246221"/>
          </a:xfrm>
          <a:prstGeom prst="rect">
            <a:avLst/>
          </a:prstGeom>
        </p:spPr>
        <p:txBody>
          <a:bodyPr wrap="square">
            <a:spAutoFit/>
          </a:bodyPr>
          <a:lstStyle/>
          <a:p>
            <a:r>
              <a:rPr lang="en-US" sz="1000" b="0" dirty="0">
                <a:solidFill>
                  <a:schemeClr val="bg1"/>
                </a:solidFill>
              </a:rPr>
              <a:t>Overview</a:t>
            </a:r>
          </a:p>
        </p:txBody>
      </p:sp>
      <p:cxnSp>
        <p:nvCxnSpPr>
          <p:cNvPr id="42" name="Straight Connector 41">
            <a:extLst>
              <a:ext uri="{FF2B5EF4-FFF2-40B4-BE49-F238E27FC236}">
                <a16:creationId xmlns:a16="http://schemas.microsoft.com/office/drawing/2014/main" id="{4FD3CB2D-BE1D-F946-9892-AC014107E67F}"/>
              </a:ext>
            </a:extLst>
          </p:cNvPr>
          <p:cNvCxnSpPr>
            <a:cxnSpLocks/>
          </p:cNvCxnSpPr>
          <p:nvPr userDrawn="1"/>
        </p:nvCxnSpPr>
        <p:spPr>
          <a:xfrm>
            <a:off x="1129748"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B7816E4-F7A5-444A-BEAE-373C6D698E0E}"/>
              </a:ext>
            </a:extLst>
          </p:cNvPr>
          <p:cNvCxnSpPr>
            <a:cxnSpLocks/>
          </p:cNvCxnSpPr>
          <p:nvPr userDrawn="1"/>
        </p:nvCxnSpPr>
        <p:spPr>
          <a:xfrm>
            <a:off x="2282687"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2CC65DC-22A5-2841-8C26-BBFF74E3928E}"/>
              </a:ext>
            </a:extLst>
          </p:cNvPr>
          <p:cNvCxnSpPr>
            <a:cxnSpLocks/>
          </p:cNvCxnSpPr>
          <p:nvPr userDrawn="1"/>
        </p:nvCxnSpPr>
        <p:spPr>
          <a:xfrm>
            <a:off x="3359426"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67DC5CE-32F2-8C4D-97BE-03D904F70D51}"/>
              </a:ext>
            </a:extLst>
          </p:cNvPr>
          <p:cNvCxnSpPr>
            <a:cxnSpLocks/>
          </p:cNvCxnSpPr>
          <p:nvPr userDrawn="1"/>
        </p:nvCxnSpPr>
        <p:spPr>
          <a:xfrm>
            <a:off x="5029199"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BC79F2A-D36B-8C49-93FF-BFBB5E4994E5}"/>
              </a:ext>
            </a:extLst>
          </p:cNvPr>
          <p:cNvCxnSpPr>
            <a:cxnSpLocks/>
          </p:cNvCxnSpPr>
          <p:nvPr userDrawn="1"/>
        </p:nvCxnSpPr>
        <p:spPr>
          <a:xfrm>
            <a:off x="6129866"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3CD6D0C5-FBCE-D64E-A445-73C32DA8130B}"/>
              </a:ext>
            </a:extLst>
          </p:cNvPr>
          <p:cNvSpPr/>
          <p:nvPr userDrawn="1"/>
        </p:nvSpPr>
        <p:spPr>
          <a:xfrm>
            <a:off x="6918629" y="6405102"/>
            <a:ext cx="687197" cy="246221"/>
          </a:xfrm>
          <a:prstGeom prst="rect">
            <a:avLst/>
          </a:prstGeom>
        </p:spPr>
        <p:txBody>
          <a:bodyPr wrap="square">
            <a:spAutoFit/>
          </a:bodyPr>
          <a:lstStyle/>
          <a:p>
            <a:r>
              <a:rPr lang="en-US" sz="1000" dirty="0">
                <a:solidFill>
                  <a:schemeClr val="bg1"/>
                </a:solidFill>
              </a:rPr>
              <a:t>Template</a:t>
            </a:r>
          </a:p>
        </p:txBody>
      </p:sp>
      <p:cxnSp>
        <p:nvCxnSpPr>
          <p:cNvPr id="48" name="Straight Connector 47">
            <a:extLst>
              <a:ext uri="{FF2B5EF4-FFF2-40B4-BE49-F238E27FC236}">
                <a16:creationId xmlns:a16="http://schemas.microsoft.com/office/drawing/2014/main" id="{DA4077E4-ACF2-2F4D-9A92-A95CA81C19BA}"/>
              </a:ext>
            </a:extLst>
          </p:cNvPr>
          <p:cNvCxnSpPr>
            <a:cxnSpLocks/>
          </p:cNvCxnSpPr>
          <p:nvPr userDrawn="1"/>
        </p:nvCxnSpPr>
        <p:spPr>
          <a:xfrm>
            <a:off x="6891844" y="6453808"/>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ction Button: Custom 48">
            <a:hlinkClick r:id="rId7" action="ppaction://hlinksldjump" highlightClick="1"/>
            <a:extLst>
              <a:ext uri="{FF2B5EF4-FFF2-40B4-BE49-F238E27FC236}">
                <a16:creationId xmlns:a16="http://schemas.microsoft.com/office/drawing/2014/main" id="{ABC88402-A842-774E-BD7A-6EB277679745}"/>
              </a:ext>
            </a:extLst>
          </p:cNvPr>
          <p:cNvSpPr/>
          <p:nvPr userDrawn="1"/>
        </p:nvSpPr>
        <p:spPr>
          <a:xfrm flipV="1">
            <a:off x="489098" y="6337851"/>
            <a:ext cx="606055" cy="31897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Action Button: Custom 49">
            <a:hlinkClick r:id="rId8" action="ppaction://hlinksldjump" highlightClick="1"/>
            <a:hlinkHover r:id="" action="ppaction://hlinkshowjump?jump=nextslide"/>
            <a:extLst>
              <a:ext uri="{FF2B5EF4-FFF2-40B4-BE49-F238E27FC236}">
                <a16:creationId xmlns:a16="http://schemas.microsoft.com/office/drawing/2014/main" id="{84D62D58-E884-024C-90C2-BFC5337BE4E0}"/>
              </a:ext>
            </a:extLst>
          </p:cNvPr>
          <p:cNvSpPr/>
          <p:nvPr userDrawn="1"/>
        </p:nvSpPr>
        <p:spPr>
          <a:xfrm>
            <a:off x="1180214" y="6329916"/>
            <a:ext cx="1063256" cy="350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Action Button: Custom 50">
            <a:hlinkClick r:id="rId9" action="ppaction://hlinksldjump" highlightClick="1"/>
            <a:extLst>
              <a:ext uri="{FF2B5EF4-FFF2-40B4-BE49-F238E27FC236}">
                <a16:creationId xmlns:a16="http://schemas.microsoft.com/office/drawing/2014/main" id="{BCB50FAC-839B-3145-9061-26845C9F3B6D}"/>
              </a:ext>
            </a:extLst>
          </p:cNvPr>
          <p:cNvSpPr/>
          <p:nvPr userDrawn="1"/>
        </p:nvSpPr>
        <p:spPr>
          <a:xfrm>
            <a:off x="2317897" y="6308650"/>
            <a:ext cx="1010093" cy="32961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Action Button: Custom 51">
            <a:hlinkClick r:id="rId10" action="ppaction://hlinksldjump" highlightClick="1"/>
            <a:extLst>
              <a:ext uri="{FF2B5EF4-FFF2-40B4-BE49-F238E27FC236}">
                <a16:creationId xmlns:a16="http://schemas.microsoft.com/office/drawing/2014/main" id="{8C62F2D7-3EA2-C743-A43B-842737A27826}"/>
              </a:ext>
            </a:extLst>
          </p:cNvPr>
          <p:cNvSpPr/>
          <p:nvPr userDrawn="1"/>
        </p:nvSpPr>
        <p:spPr>
          <a:xfrm>
            <a:off x="3402418" y="6276752"/>
            <a:ext cx="1520455" cy="37214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Action Button: Custom 52">
            <a:hlinkClick r:id="rId11" action="ppaction://hlinksldjump" highlightClick="1"/>
            <a:extLst>
              <a:ext uri="{FF2B5EF4-FFF2-40B4-BE49-F238E27FC236}">
                <a16:creationId xmlns:a16="http://schemas.microsoft.com/office/drawing/2014/main" id="{33FDD86C-E917-EF46-B0CB-D825E18801D9}"/>
              </a:ext>
            </a:extLst>
          </p:cNvPr>
          <p:cNvSpPr/>
          <p:nvPr userDrawn="1"/>
        </p:nvSpPr>
        <p:spPr>
          <a:xfrm>
            <a:off x="5048384" y="6234223"/>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Action Button: Custom 53">
            <a:hlinkClick r:id="rId12" action="ppaction://hlinksldjump" highlightClick="1"/>
            <a:extLst>
              <a:ext uri="{FF2B5EF4-FFF2-40B4-BE49-F238E27FC236}">
                <a16:creationId xmlns:a16="http://schemas.microsoft.com/office/drawing/2014/main" id="{AA8FE9FF-3672-534C-989F-562C27FA7874}"/>
              </a:ext>
            </a:extLst>
          </p:cNvPr>
          <p:cNvSpPr/>
          <p:nvPr userDrawn="1"/>
        </p:nvSpPr>
        <p:spPr>
          <a:xfrm>
            <a:off x="6175436" y="6255488"/>
            <a:ext cx="676916" cy="365435"/>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Action Button: Custom 54">
            <a:hlinkClick r:id="rId13" action="ppaction://hlinksldjump" highlightClick="1"/>
            <a:extLst>
              <a:ext uri="{FF2B5EF4-FFF2-40B4-BE49-F238E27FC236}">
                <a16:creationId xmlns:a16="http://schemas.microsoft.com/office/drawing/2014/main" id="{62753D47-2D05-E141-A704-7F7873EBB6F1}"/>
              </a:ext>
            </a:extLst>
          </p:cNvPr>
          <p:cNvSpPr/>
          <p:nvPr userDrawn="1"/>
        </p:nvSpPr>
        <p:spPr>
          <a:xfrm>
            <a:off x="6977186" y="6351179"/>
            <a:ext cx="564842"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E72D3687-A42A-8140-8CEC-3347191C8B7F}"/>
              </a:ext>
            </a:extLst>
          </p:cNvPr>
          <p:cNvSpPr/>
          <p:nvPr userDrawn="1"/>
        </p:nvSpPr>
        <p:spPr>
          <a:xfrm>
            <a:off x="7660961" y="6405102"/>
            <a:ext cx="480391" cy="246221"/>
          </a:xfrm>
          <a:prstGeom prst="rect">
            <a:avLst/>
          </a:prstGeom>
        </p:spPr>
        <p:txBody>
          <a:bodyPr wrap="square">
            <a:spAutoFit/>
          </a:bodyPr>
          <a:lstStyle/>
          <a:p>
            <a:r>
              <a:rPr lang="en-US" sz="1000" dirty="0">
                <a:solidFill>
                  <a:schemeClr val="bg1"/>
                </a:solidFill>
              </a:rPr>
              <a:t>&lt;   &gt;</a:t>
            </a:r>
          </a:p>
        </p:txBody>
      </p:sp>
      <p:cxnSp>
        <p:nvCxnSpPr>
          <p:cNvPr id="57" name="Straight Connector 56">
            <a:extLst>
              <a:ext uri="{FF2B5EF4-FFF2-40B4-BE49-F238E27FC236}">
                <a16:creationId xmlns:a16="http://schemas.microsoft.com/office/drawing/2014/main" id="{66B0580A-D2B5-1443-8AE8-B202E3101B69}"/>
              </a:ext>
            </a:extLst>
          </p:cNvPr>
          <p:cNvCxnSpPr>
            <a:cxnSpLocks/>
          </p:cNvCxnSpPr>
          <p:nvPr userDrawn="1"/>
        </p:nvCxnSpPr>
        <p:spPr>
          <a:xfrm>
            <a:off x="7620000" y="6453808"/>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8" name="Action Button: Custom 57">
            <a:hlinkClick r:id="" action="ppaction://hlinkshowjump?jump=previousslide" highlightClick="1"/>
            <a:extLst>
              <a:ext uri="{FF2B5EF4-FFF2-40B4-BE49-F238E27FC236}">
                <a16:creationId xmlns:a16="http://schemas.microsoft.com/office/drawing/2014/main" id="{FB87AEE0-F079-8446-BAC9-45594149DADA}"/>
              </a:ext>
            </a:extLst>
          </p:cNvPr>
          <p:cNvSpPr/>
          <p:nvPr userDrawn="1"/>
        </p:nvSpPr>
        <p:spPr>
          <a:xfrm>
            <a:off x="7634460" y="6351181"/>
            <a:ext cx="191386"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Action Button: Custom 58">
            <a:hlinkClick r:id="" action="ppaction://hlinkshowjump?jump=nextslide" highlightClick="1"/>
            <a:extLst>
              <a:ext uri="{FF2B5EF4-FFF2-40B4-BE49-F238E27FC236}">
                <a16:creationId xmlns:a16="http://schemas.microsoft.com/office/drawing/2014/main" id="{88329EFC-43D0-D64B-A2BC-5EC888CFFC5B}"/>
              </a:ext>
            </a:extLst>
          </p:cNvPr>
          <p:cNvSpPr/>
          <p:nvPr userDrawn="1"/>
        </p:nvSpPr>
        <p:spPr>
          <a:xfrm>
            <a:off x="7889641" y="6351181"/>
            <a:ext cx="191386"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C24885A2-9D5E-5644-BD51-BBD45A704866}"/>
              </a:ext>
            </a:extLst>
          </p:cNvPr>
          <p:cNvGrpSpPr/>
          <p:nvPr userDrawn="1"/>
        </p:nvGrpSpPr>
        <p:grpSpPr>
          <a:xfrm>
            <a:off x="3274904" y="207365"/>
            <a:ext cx="782299" cy="267222"/>
            <a:chOff x="37578" y="209514"/>
            <a:chExt cx="867330" cy="296267"/>
          </a:xfrm>
        </p:grpSpPr>
        <p:sp>
          <p:nvSpPr>
            <p:cNvPr id="61" name="Oval 60">
              <a:extLst>
                <a:ext uri="{FF2B5EF4-FFF2-40B4-BE49-F238E27FC236}">
                  <a16:creationId xmlns:a16="http://schemas.microsoft.com/office/drawing/2014/main" id="{A3FEB403-5E7B-A54F-9FE7-C80F8D721B03}"/>
                </a:ext>
              </a:extLst>
            </p:cNvPr>
            <p:cNvSpPr/>
            <p:nvPr/>
          </p:nvSpPr>
          <p:spPr>
            <a:xfrm>
              <a:off x="37578" y="209514"/>
              <a:ext cx="296267" cy="296267"/>
            </a:xfrm>
            <a:prstGeom prst="ellipse">
              <a:avLst/>
            </a:prstGeom>
            <a:solidFill>
              <a:schemeClr val="tx1">
                <a:lumMod val="50000"/>
                <a:lumOff val="5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A986C16F-66FA-A748-8F1A-BAFF976E36AC}"/>
                </a:ext>
              </a:extLst>
            </p:cNvPr>
            <p:cNvSpPr/>
            <p:nvPr/>
          </p:nvSpPr>
          <p:spPr>
            <a:xfrm>
              <a:off x="77978" y="249914"/>
              <a:ext cx="215467" cy="215467"/>
            </a:xfrm>
            <a:prstGeom prst="ellipse">
              <a:avLst/>
            </a:prstGeom>
            <a:solidFill>
              <a:schemeClr val="accent2"/>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ED7DA7E0-28EB-644A-9B7E-B99186BC596E}"/>
                </a:ext>
              </a:extLst>
            </p:cNvPr>
            <p:cNvSpPr txBox="1"/>
            <p:nvPr/>
          </p:nvSpPr>
          <p:spPr>
            <a:xfrm>
              <a:off x="52847" y="217651"/>
              <a:ext cx="269310" cy="253916"/>
            </a:xfrm>
            <a:prstGeom prst="rect">
              <a:avLst/>
            </a:prstGeom>
            <a:noFill/>
          </p:spPr>
          <p:txBody>
            <a:bodyPr wrap="square" rtlCol="0">
              <a:spAutoFit/>
            </a:bodyPr>
            <a:lstStyle/>
            <a:p>
              <a:pPr algn="ctr"/>
              <a:r>
                <a:rPr lang="en-US" sz="1050" b="1" dirty="0">
                  <a:solidFill>
                    <a:schemeClr val="bg1"/>
                  </a:solidFill>
                  <a:latin typeface="+mn-lt"/>
                </a:rPr>
                <a:t>G</a:t>
              </a:r>
            </a:p>
          </p:txBody>
        </p:sp>
        <p:sp>
          <p:nvSpPr>
            <p:cNvPr id="64" name="TextBox 63">
              <a:extLst>
                <a:ext uri="{FF2B5EF4-FFF2-40B4-BE49-F238E27FC236}">
                  <a16:creationId xmlns:a16="http://schemas.microsoft.com/office/drawing/2014/main" id="{7C2B7AC6-9833-1F42-B057-67F406E5C8BC}"/>
                </a:ext>
              </a:extLst>
            </p:cNvPr>
            <p:cNvSpPr txBox="1"/>
            <p:nvPr/>
          </p:nvSpPr>
          <p:spPr>
            <a:xfrm>
              <a:off x="192814" y="239042"/>
              <a:ext cx="712094" cy="238861"/>
            </a:xfrm>
            <a:prstGeom prst="rect">
              <a:avLst/>
            </a:prstGeom>
            <a:noFill/>
          </p:spPr>
          <p:txBody>
            <a:bodyPr wrap="square" rtlCol="0">
              <a:spAutoFit/>
            </a:bodyPr>
            <a:lstStyle/>
            <a:p>
              <a:pPr algn="ctr"/>
              <a:r>
                <a:rPr lang="en-US" sz="800" b="1" dirty="0">
                  <a:solidFill>
                    <a:schemeClr val="tx1">
                      <a:lumMod val="50000"/>
                      <a:lumOff val="50000"/>
                    </a:schemeClr>
                  </a:solidFill>
                  <a:latin typeface="+mn-lt"/>
                </a:rPr>
                <a:t>GUIDE</a:t>
              </a:r>
            </a:p>
          </p:txBody>
        </p:sp>
      </p:grpSp>
      <p:pic>
        <p:nvPicPr>
          <p:cNvPr id="65" name="Picture 64">
            <a:extLst>
              <a:ext uri="{FF2B5EF4-FFF2-40B4-BE49-F238E27FC236}">
                <a16:creationId xmlns:a16="http://schemas.microsoft.com/office/drawing/2014/main" id="{00F65B49-9932-C24D-84BF-2D93D6F40945}"/>
              </a:ext>
            </a:extLst>
          </p:cNvPr>
          <p:cNvPicPr>
            <a:picLocks noChangeAspect="1"/>
          </p:cNvPicPr>
          <p:nvPr userDrawn="1"/>
        </p:nvPicPr>
        <p:blipFill rotWithShape="1">
          <a:blip r:embed="rId14"/>
          <a:srcRect r="38775"/>
          <a:stretch/>
        </p:blipFill>
        <p:spPr>
          <a:xfrm>
            <a:off x="7382285" y="344113"/>
            <a:ext cx="1471319" cy="806098"/>
          </a:xfrm>
          <a:prstGeom prst="rect">
            <a:avLst/>
          </a:prstGeom>
        </p:spPr>
      </p:pic>
    </p:spTree>
    <p:extLst>
      <p:ext uri="{BB962C8B-B14F-4D97-AF65-F5344CB8AC3E}">
        <p14:creationId xmlns:p14="http://schemas.microsoft.com/office/powerpoint/2010/main" val="251496142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8184893" y="6356350"/>
            <a:ext cx="6254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bg1"/>
                </a:solidFill>
                <a:latin typeface="Century Gothic" panose="020B0502020202020204" pitchFamily="34" charset="0"/>
              </a:rPr>
              <a:pPr/>
              <a:t>‹#›</a:t>
            </a:fld>
            <a:endParaRPr lang="en-US" altLang="en-US" sz="1000" dirty="0">
              <a:solidFill>
                <a:schemeClr val="bg1"/>
              </a:solidFill>
              <a:latin typeface="Century Gothic" panose="020B0502020202020204" pitchFamily="34" charset="0"/>
            </a:endParaRPr>
          </a:p>
        </p:txBody>
      </p:sp>
      <p:sp>
        <p:nvSpPr>
          <p:cNvPr id="27" name="Action Button: Custom 26">
            <a:hlinkClick r:id="rId6" action="ppaction://hlinksldjump" highlightClick="1"/>
            <a:extLst>
              <a:ext uri="{FF2B5EF4-FFF2-40B4-BE49-F238E27FC236}">
                <a16:creationId xmlns:a16="http://schemas.microsoft.com/office/drawing/2014/main" id="{74EEFA98-4D87-5B43-BDBB-FEC8CFB69EF5}"/>
              </a:ext>
            </a:extLst>
          </p:cNvPr>
          <p:cNvSpPr/>
          <p:nvPr userDrawn="1"/>
        </p:nvSpPr>
        <p:spPr>
          <a:xfrm>
            <a:off x="5117957" y="6262577"/>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Footer Placeholder 2">
            <a:extLst>
              <a:ext uri="{FF2B5EF4-FFF2-40B4-BE49-F238E27FC236}">
                <a16:creationId xmlns:a16="http://schemas.microsoft.com/office/drawing/2014/main" id="{A7492DED-F682-D740-962F-8E7BC461EE7F}"/>
              </a:ext>
            </a:extLst>
          </p:cNvPr>
          <p:cNvSpPr txBox="1">
            <a:spLocks/>
          </p:cNvSpPr>
          <p:nvPr userDrawn="1"/>
        </p:nvSpPr>
        <p:spPr>
          <a:xfrm>
            <a:off x="442298" y="154331"/>
            <a:ext cx="2840652"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sp>
        <p:nvSpPr>
          <p:cNvPr id="31" name="Rectangle 30">
            <a:extLst>
              <a:ext uri="{FF2B5EF4-FFF2-40B4-BE49-F238E27FC236}">
                <a16:creationId xmlns:a16="http://schemas.microsoft.com/office/drawing/2014/main" id="{6F740C9D-9FC8-3546-95F1-CBCDB315A271}"/>
              </a:ext>
            </a:extLst>
          </p:cNvPr>
          <p:cNvSpPr/>
          <p:nvPr userDrawn="1"/>
        </p:nvSpPr>
        <p:spPr>
          <a:xfrm>
            <a:off x="1123611" y="6395163"/>
            <a:ext cx="1204918" cy="246221"/>
          </a:xfrm>
          <a:prstGeom prst="rect">
            <a:avLst/>
          </a:prstGeom>
        </p:spPr>
        <p:txBody>
          <a:bodyPr wrap="square">
            <a:spAutoFit/>
          </a:bodyPr>
          <a:lstStyle/>
          <a:p>
            <a:r>
              <a:rPr lang="en-US" sz="1000" dirty="0">
                <a:solidFill>
                  <a:schemeClr val="bg1"/>
                </a:solidFill>
              </a:rPr>
              <a:t>Situational Analysis</a:t>
            </a:r>
          </a:p>
        </p:txBody>
      </p:sp>
      <p:sp>
        <p:nvSpPr>
          <p:cNvPr id="36" name="Rectangle 35">
            <a:extLst>
              <a:ext uri="{FF2B5EF4-FFF2-40B4-BE49-F238E27FC236}">
                <a16:creationId xmlns:a16="http://schemas.microsoft.com/office/drawing/2014/main" id="{98122E04-4435-6040-BB43-E07BD678A93A}"/>
              </a:ext>
            </a:extLst>
          </p:cNvPr>
          <p:cNvSpPr/>
          <p:nvPr userDrawn="1"/>
        </p:nvSpPr>
        <p:spPr>
          <a:xfrm>
            <a:off x="2311241" y="6395164"/>
            <a:ext cx="1068064" cy="244176"/>
          </a:xfrm>
          <a:prstGeom prst="rect">
            <a:avLst/>
          </a:prstGeom>
        </p:spPr>
        <p:txBody>
          <a:bodyPr wrap="square">
            <a:spAutoFit/>
          </a:bodyPr>
          <a:lstStyle/>
          <a:p>
            <a:r>
              <a:rPr lang="en-US" sz="1000" dirty="0">
                <a:solidFill>
                  <a:schemeClr val="bg1"/>
                </a:solidFill>
              </a:rPr>
              <a:t>Medical Strategy</a:t>
            </a:r>
          </a:p>
        </p:txBody>
      </p:sp>
      <p:sp>
        <p:nvSpPr>
          <p:cNvPr id="37" name="Rectangle 36">
            <a:extLst>
              <a:ext uri="{FF2B5EF4-FFF2-40B4-BE49-F238E27FC236}">
                <a16:creationId xmlns:a16="http://schemas.microsoft.com/office/drawing/2014/main" id="{CFF41574-DAB6-DE44-99CB-9E1D7C7DB7A6}"/>
              </a:ext>
            </a:extLst>
          </p:cNvPr>
          <p:cNvSpPr/>
          <p:nvPr userDrawn="1"/>
        </p:nvSpPr>
        <p:spPr>
          <a:xfrm>
            <a:off x="3366432" y="6395163"/>
            <a:ext cx="1732341" cy="246221"/>
          </a:xfrm>
          <a:prstGeom prst="rect">
            <a:avLst/>
          </a:prstGeom>
        </p:spPr>
        <p:txBody>
          <a:bodyPr wrap="square">
            <a:spAutoFit/>
          </a:bodyPr>
          <a:lstStyle/>
          <a:p>
            <a:r>
              <a:rPr lang="en-US" sz="1000" dirty="0">
                <a:solidFill>
                  <a:schemeClr val="bg1"/>
                </a:solidFill>
              </a:rPr>
              <a:t>Tactical and Operational Plan</a:t>
            </a:r>
          </a:p>
        </p:txBody>
      </p:sp>
      <p:sp>
        <p:nvSpPr>
          <p:cNvPr id="38" name="Rectangle 37">
            <a:extLst>
              <a:ext uri="{FF2B5EF4-FFF2-40B4-BE49-F238E27FC236}">
                <a16:creationId xmlns:a16="http://schemas.microsoft.com/office/drawing/2014/main" id="{1A9958EE-C19A-B54F-AD7E-048A5D5ECA44}"/>
              </a:ext>
            </a:extLst>
          </p:cNvPr>
          <p:cNvSpPr/>
          <p:nvPr userDrawn="1"/>
        </p:nvSpPr>
        <p:spPr>
          <a:xfrm>
            <a:off x="5011918" y="6395163"/>
            <a:ext cx="1140404" cy="254115"/>
          </a:xfrm>
          <a:prstGeom prst="rect">
            <a:avLst/>
          </a:prstGeom>
        </p:spPr>
        <p:txBody>
          <a:bodyPr wrap="square">
            <a:spAutoFit/>
          </a:bodyPr>
          <a:lstStyle/>
          <a:p>
            <a:r>
              <a:rPr lang="en-US" sz="1000" dirty="0">
                <a:solidFill>
                  <a:schemeClr val="bg1"/>
                </a:solidFill>
              </a:rPr>
              <a:t>Medical Summary</a:t>
            </a:r>
          </a:p>
        </p:txBody>
      </p:sp>
      <p:sp>
        <p:nvSpPr>
          <p:cNvPr id="41" name="Rectangle 40">
            <a:hlinkClick r:id="rId7" action="ppaction://hlinksldjump"/>
            <a:extLst>
              <a:ext uri="{FF2B5EF4-FFF2-40B4-BE49-F238E27FC236}">
                <a16:creationId xmlns:a16="http://schemas.microsoft.com/office/drawing/2014/main" id="{EDA3D98B-22F5-F747-A850-8593A3BFED28}"/>
              </a:ext>
            </a:extLst>
          </p:cNvPr>
          <p:cNvSpPr/>
          <p:nvPr userDrawn="1"/>
        </p:nvSpPr>
        <p:spPr>
          <a:xfrm>
            <a:off x="453887" y="6395163"/>
            <a:ext cx="781639" cy="246221"/>
          </a:xfrm>
          <a:prstGeom prst="rect">
            <a:avLst/>
          </a:prstGeom>
        </p:spPr>
        <p:txBody>
          <a:bodyPr wrap="square">
            <a:spAutoFit/>
          </a:bodyPr>
          <a:lstStyle/>
          <a:p>
            <a:r>
              <a:rPr lang="en-US" sz="1000" b="0" dirty="0">
                <a:solidFill>
                  <a:schemeClr val="bg1"/>
                </a:solidFill>
              </a:rPr>
              <a:t>Overview</a:t>
            </a:r>
          </a:p>
        </p:txBody>
      </p:sp>
      <p:cxnSp>
        <p:nvCxnSpPr>
          <p:cNvPr id="42" name="Straight Connector 41">
            <a:extLst>
              <a:ext uri="{FF2B5EF4-FFF2-40B4-BE49-F238E27FC236}">
                <a16:creationId xmlns:a16="http://schemas.microsoft.com/office/drawing/2014/main" id="{4FD3CB2D-BE1D-F946-9892-AC014107E67F}"/>
              </a:ext>
            </a:extLst>
          </p:cNvPr>
          <p:cNvCxnSpPr>
            <a:cxnSpLocks/>
          </p:cNvCxnSpPr>
          <p:nvPr userDrawn="1"/>
        </p:nvCxnSpPr>
        <p:spPr>
          <a:xfrm>
            <a:off x="1129748"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B7816E4-F7A5-444A-BEAE-373C6D698E0E}"/>
              </a:ext>
            </a:extLst>
          </p:cNvPr>
          <p:cNvCxnSpPr>
            <a:cxnSpLocks/>
          </p:cNvCxnSpPr>
          <p:nvPr userDrawn="1"/>
        </p:nvCxnSpPr>
        <p:spPr>
          <a:xfrm>
            <a:off x="2282687"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2CC65DC-22A5-2841-8C26-BBFF74E3928E}"/>
              </a:ext>
            </a:extLst>
          </p:cNvPr>
          <p:cNvCxnSpPr>
            <a:cxnSpLocks/>
          </p:cNvCxnSpPr>
          <p:nvPr userDrawn="1"/>
        </p:nvCxnSpPr>
        <p:spPr>
          <a:xfrm>
            <a:off x="3359426"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67DC5CE-32F2-8C4D-97BE-03D904F70D51}"/>
              </a:ext>
            </a:extLst>
          </p:cNvPr>
          <p:cNvCxnSpPr>
            <a:cxnSpLocks/>
          </p:cNvCxnSpPr>
          <p:nvPr userDrawn="1"/>
        </p:nvCxnSpPr>
        <p:spPr>
          <a:xfrm>
            <a:off x="5029199"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BC79F2A-D36B-8C49-93FF-BFBB5E4994E5}"/>
              </a:ext>
            </a:extLst>
          </p:cNvPr>
          <p:cNvCxnSpPr>
            <a:cxnSpLocks/>
          </p:cNvCxnSpPr>
          <p:nvPr userDrawn="1"/>
        </p:nvCxnSpPr>
        <p:spPr>
          <a:xfrm>
            <a:off x="6129866"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3CD6D0C5-FBCE-D64E-A445-73C32DA8130B}"/>
              </a:ext>
            </a:extLst>
          </p:cNvPr>
          <p:cNvSpPr/>
          <p:nvPr userDrawn="1"/>
        </p:nvSpPr>
        <p:spPr>
          <a:xfrm>
            <a:off x="6188527" y="6405102"/>
            <a:ext cx="517073" cy="246221"/>
          </a:xfrm>
          <a:prstGeom prst="rect">
            <a:avLst/>
          </a:prstGeom>
        </p:spPr>
        <p:txBody>
          <a:bodyPr wrap="square">
            <a:spAutoFit/>
          </a:bodyPr>
          <a:lstStyle/>
          <a:p>
            <a:r>
              <a:rPr lang="en-US" sz="1000" dirty="0">
                <a:solidFill>
                  <a:schemeClr val="bg1"/>
                </a:solidFill>
              </a:rPr>
              <a:t>Guide</a:t>
            </a:r>
          </a:p>
        </p:txBody>
      </p:sp>
      <p:sp>
        <p:nvSpPr>
          <p:cNvPr id="49" name="Action Button: Custom 48">
            <a:hlinkClick r:id="rId8" action="ppaction://hlinksldjump" highlightClick="1"/>
            <a:extLst>
              <a:ext uri="{FF2B5EF4-FFF2-40B4-BE49-F238E27FC236}">
                <a16:creationId xmlns:a16="http://schemas.microsoft.com/office/drawing/2014/main" id="{ABC88402-A842-774E-BD7A-6EB277679745}"/>
              </a:ext>
            </a:extLst>
          </p:cNvPr>
          <p:cNvSpPr/>
          <p:nvPr userDrawn="1"/>
        </p:nvSpPr>
        <p:spPr>
          <a:xfrm flipV="1">
            <a:off x="489098" y="6337851"/>
            <a:ext cx="606055" cy="31897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Action Button: Custom 49">
            <a:hlinkClick r:id="rId9" action="ppaction://hlinksldjump" highlightClick="1"/>
            <a:hlinkHover r:id="" action="ppaction://hlinkshowjump?jump=nextslide"/>
            <a:extLst>
              <a:ext uri="{FF2B5EF4-FFF2-40B4-BE49-F238E27FC236}">
                <a16:creationId xmlns:a16="http://schemas.microsoft.com/office/drawing/2014/main" id="{84D62D58-E884-024C-90C2-BFC5337BE4E0}"/>
              </a:ext>
            </a:extLst>
          </p:cNvPr>
          <p:cNvSpPr/>
          <p:nvPr userDrawn="1"/>
        </p:nvSpPr>
        <p:spPr>
          <a:xfrm>
            <a:off x="1180214" y="6329916"/>
            <a:ext cx="1063256" cy="350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Action Button: Custom 50">
            <a:hlinkClick r:id="rId10" action="ppaction://hlinksldjump" highlightClick="1"/>
            <a:extLst>
              <a:ext uri="{FF2B5EF4-FFF2-40B4-BE49-F238E27FC236}">
                <a16:creationId xmlns:a16="http://schemas.microsoft.com/office/drawing/2014/main" id="{BCB50FAC-839B-3145-9061-26845C9F3B6D}"/>
              </a:ext>
            </a:extLst>
          </p:cNvPr>
          <p:cNvSpPr/>
          <p:nvPr userDrawn="1"/>
        </p:nvSpPr>
        <p:spPr>
          <a:xfrm>
            <a:off x="2317897" y="6308650"/>
            <a:ext cx="1010093" cy="32961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Action Button: Custom 51">
            <a:hlinkClick r:id="rId11" action="ppaction://hlinksldjump" highlightClick="1"/>
            <a:extLst>
              <a:ext uri="{FF2B5EF4-FFF2-40B4-BE49-F238E27FC236}">
                <a16:creationId xmlns:a16="http://schemas.microsoft.com/office/drawing/2014/main" id="{8C62F2D7-3EA2-C743-A43B-842737A27826}"/>
              </a:ext>
            </a:extLst>
          </p:cNvPr>
          <p:cNvSpPr/>
          <p:nvPr userDrawn="1"/>
        </p:nvSpPr>
        <p:spPr>
          <a:xfrm>
            <a:off x="3402418" y="6276752"/>
            <a:ext cx="1520455" cy="37214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Action Button: Custom 52">
            <a:hlinkClick r:id="rId12" action="ppaction://hlinksldjump" highlightClick="1"/>
            <a:extLst>
              <a:ext uri="{FF2B5EF4-FFF2-40B4-BE49-F238E27FC236}">
                <a16:creationId xmlns:a16="http://schemas.microsoft.com/office/drawing/2014/main" id="{33FDD86C-E917-EF46-B0CB-D825E18801D9}"/>
              </a:ext>
            </a:extLst>
          </p:cNvPr>
          <p:cNvSpPr/>
          <p:nvPr userDrawn="1"/>
        </p:nvSpPr>
        <p:spPr>
          <a:xfrm>
            <a:off x="5048384" y="6234223"/>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Action Button: Custom 54">
            <a:hlinkClick r:id="rId13" action="ppaction://hlinksldjump" highlightClick="1"/>
            <a:extLst>
              <a:ext uri="{FF2B5EF4-FFF2-40B4-BE49-F238E27FC236}">
                <a16:creationId xmlns:a16="http://schemas.microsoft.com/office/drawing/2014/main" id="{62753D47-2D05-E141-A704-7F7873EBB6F1}"/>
              </a:ext>
            </a:extLst>
          </p:cNvPr>
          <p:cNvSpPr/>
          <p:nvPr userDrawn="1"/>
        </p:nvSpPr>
        <p:spPr>
          <a:xfrm>
            <a:off x="6247084" y="6358268"/>
            <a:ext cx="401809"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E72D3687-A42A-8140-8CEC-3347191C8B7F}"/>
              </a:ext>
            </a:extLst>
          </p:cNvPr>
          <p:cNvSpPr/>
          <p:nvPr userDrawn="1"/>
        </p:nvSpPr>
        <p:spPr>
          <a:xfrm>
            <a:off x="6732386" y="6405102"/>
            <a:ext cx="480391" cy="246221"/>
          </a:xfrm>
          <a:prstGeom prst="rect">
            <a:avLst/>
          </a:prstGeom>
        </p:spPr>
        <p:txBody>
          <a:bodyPr wrap="square">
            <a:spAutoFit/>
          </a:bodyPr>
          <a:lstStyle/>
          <a:p>
            <a:r>
              <a:rPr lang="en-US" sz="1000" dirty="0">
                <a:solidFill>
                  <a:schemeClr val="bg1"/>
                </a:solidFill>
              </a:rPr>
              <a:t>&lt;   &gt;</a:t>
            </a:r>
          </a:p>
        </p:txBody>
      </p:sp>
      <p:cxnSp>
        <p:nvCxnSpPr>
          <p:cNvPr id="57" name="Straight Connector 56">
            <a:extLst>
              <a:ext uri="{FF2B5EF4-FFF2-40B4-BE49-F238E27FC236}">
                <a16:creationId xmlns:a16="http://schemas.microsoft.com/office/drawing/2014/main" id="{66B0580A-D2B5-1443-8AE8-B202E3101B69}"/>
              </a:ext>
            </a:extLst>
          </p:cNvPr>
          <p:cNvCxnSpPr>
            <a:cxnSpLocks/>
          </p:cNvCxnSpPr>
          <p:nvPr userDrawn="1"/>
        </p:nvCxnSpPr>
        <p:spPr>
          <a:xfrm>
            <a:off x="6677249" y="6453808"/>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8" name="Action Button: Custom 57">
            <a:hlinkClick r:id="" action="ppaction://hlinkshowjump?jump=previousslide" highlightClick="1"/>
            <a:extLst>
              <a:ext uri="{FF2B5EF4-FFF2-40B4-BE49-F238E27FC236}">
                <a16:creationId xmlns:a16="http://schemas.microsoft.com/office/drawing/2014/main" id="{FB87AEE0-F079-8446-BAC9-45594149DADA}"/>
              </a:ext>
            </a:extLst>
          </p:cNvPr>
          <p:cNvSpPr/>
          <p:nvPr userDrawn="1"/>
        </p:nvSpPr>
        <p:spPr>
          <a:xfrm>
            <a:off x="6691709" y="6351181"/>
            <a:ext cx="191386"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Action Button: Custom 58">
            <a:hlinkClick r:id="" action="ppaction://hlinkshowjump?jump=nextslide" highlightClick="1"/>
            <a:extLst>
              <a:ext uri="{FF2B5EF4-FFF2-40B4-BE49-F238E27FC236}">
                <a16:creationId xmlns:a16="http://schemas.microsoft.com/office/drawing/2014/main" id="{88329EFC-43D0-D64B-A2BC-5EC888CFFC5B}"/>
              </a:ext>
            </a:extLst>
          </p:cNvPr>
          <p:cNvSpPr/>
          <p:nvPr userDrawn="1"/>
        </p:nvSpPr>
        <p:spPr>
          <a:xfrm>
            <a:off x="6946890" y="6351181"/>
            <a:ext cx="191386"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61ED1958-0834-5D4C-84A0-2737400C5E24}"/>
              </a:ext>
            </a:extLst>
          </p:cNvPr>
          <p:cNvGrpSpPr/>
          <p:nvPr userDrawn="1"/>
        </p:nvGrpSpPr>
        <p:grpSpPr>
          <a:xfrm>
            <a:off x="3274904" y="207365"/>
            <a:ext cx="868869" cy="267222"/>
            <a:chOff x="37578" y="209514"/>
            <a:chExt cx="963310" cy="296267"/>
          </a:xfrm>
        </p:grpSpPr>
        <p:sp>
          <p:nvSpPr>
            <p:cNvPr id="34" name="Oval 33">
              <a:extLst>
                <a:ext uri="{FF2B5EF4-FFF2-40B4-BE49-F238E27FC236}">
                  <a16:creationId xmlns:a16="http://schemas.microsoft.com/office/drawing/2014/main" id="{95BF18E6-6116-3A48-9E19-3D36F98D0162}"/>
                </a:ext>
              </a:extLst>
            </p:cNvPr>
            <p:cNvSpPr/>
            <p:nvPr/>
          </p:nvSpPr>
          <p:spPr>
            <a:xfrm>
              <a:off x="37578" y="209514"/>
              <a:ext cx="296267" cy="296267"/>
            </a:xfrm>
            <a:prstGeom prst="ellipse">
              <a:avLst/>
            </a:prstGeom>
            <a:solidFill>
              <a:schemeClr val="tx1">
                <a:lumMod val="50000"/>
                <a:lumOff val="5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D6D9E063-24B3-CC41-845B-4795522B19A2}"/>
                </a:ext>
              </a:extLst>
            </p:cNvPr>
            <p:cNvSpPr/>
            <p:nvPr/>
          </p:nvSpPr>
          <p:spPr>
            <a:xfrm>
              <a:off x="77978" y="249914"/>
              <a:ext cx="215467" cy="215467"/>
            </a:xfrm>
            <a:prstGeom prst="ellipse">
              <a:avLst/>
            </a:prstGeom>
            <a:solidFill>
              <a:schemeClr val="accent2"/>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BCF9869C-26C5-1E45-B711-FECCCBF9E985}"/>
                </a:ext>
              </a:extLst>
            </p:cNvPr>
            <p:cNvSpPr txBox="1"/>
            <p:nvPr/>
          </p:nvSpPr>
          <p:spPr>
            <a:xfrm>
              <a:off x="52847" y="217651"/>
              <a:ext cx="269309" cy="281515"/>
            </a:xfrm>
            <a:prstGeom prst="rect">
              <a:avLst/>
            </a:prstGeom>
            <a:noFill/>
          </p:spPr>
          <p:txBody>
            <a:bodyPr wrap="square" rtlCol="0">
              <a:spAutoFit/>
            </a:bodyPr>
            <a:lstStyle/>
            <a:p>
              <a:pPr algn="ctr"/>
              <a:r>
                <a:rPr lang="en-US" sz="1050" b="1" dirty="0">
                  <a:solidFill>
                    <a:schemeClr val="bg1"/>
                  </a:solidFill>
                  <a:latin typeface="+mn-lt"/>
                </a:rPr>
                <a:t>T</a:t>
              </a:r>
            </a:p>
          </p:txBody>
        </p:sp>
        <p:sp>
          <p:nvSpPr>
            <p:cNvPr id="48" name="TextBox 47">
              <a:extLst>
                <a:ext uri="{FF2B5EF4-FFF2-40B4-BE49-F238E27FC236}">
                  <a16:creationId xmlns:a16="http://schemas.microsoft.com/office/drawing/2014/main" id="{10195DB1-E811-EB45-A29E-8492D4ED94BF}"/>
                </a:ext>
              </a:extLst>
            </p:cNvPr>
            <p:cNvSpPr txBox="1"/>
            <p:nvPr/>
          </p:nvSpPr>
          <p:spPr>
            <a:xfrm>
              <a:off x="288794" y="239042"/>
              <a:ext cx="712094" cy="238861"/>
            </a:xfrm>
            <a:prstGeom prst="rect">
              <a:avLst/>
            </a:prstGeom>
            <a:noFill/>
          </p:spPr>
          <p:txBody>
            <a:bodyPr wrap="square" rtlCol="0">
              <a:spAutoFit/>
            </a:bodyPr>
            <a:lstStyle/>
            <a:p>
              <a:pPr algn="ctr"/>
              <a:r>
                <a:rPr lang="en-US" sz="800" b="1" dirty="0">
                  <a:solidFill>
                    <a:schemeClr val="tx1">
                      <a:lumMod val="50000"/>
                      <a:lumOff val="50000"/>
                    </a:schemeClr>
                  </a:solidFill>
                  <a:latin typeface="+mn-lt"/>
                </a:rPr>
                <a:t>TEMPLATE</a:t>
              </a:r>
            </a:p>
          </p:txBody>
        </p:sp>
      </p:grpSp>
      <p:pic>
        <p:nvPicPr>
          <p:cNvPr id="54" name="Picture 53">
            <a:extLst>
              <a:ext uri="{FF2B5EF4-FFF2-40B4-BE49-F238E27FC236}">
                <a16:creationId xmlns:a16="http://schemas.microsoft.com/office/drawing/2014/main" id="{640E2A28-7C0D-AE42-A6B6-730B934B7046}"/>
              </a:ext>
            </a:extLst>
          </p:cNvPr>
          <p:cNvPicPr>
            <a:picLocks noChangeAspect="1"/>
          </p:cNvPicPr>
          <p:nvPr userDrawn="1"/>
        </p:nvPicPr>
        <p:blipFill rotWithShape="1">
          <a:blip r:embed="rId14"/>
          <a:srcRect r="38775"/>
          <a:stretch/>
        </p:blipFill>
        <p:spPr>
          <a:xfrm>
            <a:off x="7382285" y="344113"/>
            <a:ext cx="1471319" cy="806098"/>
          </a:xfrm>
          <a:prstGeom prst="rect">
            <a:avLst/>
          </a:prstGeom>
        </p:spPr>
      </p:pic>
    </p:spTree>
    <p:extLst>
      <p:ext uri="{BB962C8B-B14F-4D97-AF65-F5344CB8AC3E}">
        <p14:creationId xmlns:p14="http://schemas.microsoft.com/office/powerpoint/2010/main" val="13977500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Footer Placeholder 2">
            <a:extLst>
              <a:ext uri="{FF2B5EF4-FFF2-40B4-BE49-F238E27FC236}">
                <a16:creationId xmlns:a16="http://schemas.microsoft.com/office/drawing/2014/main" id="{A7492DED-F682-D740-962F-8E7BC461EE7F}"/>
              </a:ext>
            </a:extLst>
          </p:cNvPr>
          <p:cNvSpPr txBox="1">
            <a:spLocks/>
          </p:cNvSpPr>
          <p:nvPr userDrawn="1"/>
        </p:nvSpPr>
        <p:spPr>
          <a:xfrm>
            <a:off x="442298" y="154331"/>
            <a:ext cx="2840652"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pic>
        <p:nvPicPr>
          <p:cNvPr id="10" name="Picture 9">
            <a:extLst>
              <a:ext uri="{FF2B5EF4-FFF2-40B4-BE49-F238E27FC236}">
                <a16:creationId xmlns:a16="http://schemas.microsoft.com/office/drawing/2014/main" id="{DFB22BB9-4C26-164D-AB3E-F345AC5A9391}"/>
              </a:ext>
            </a:extLst>
          </p:cNvPr>
          <p:cNvPicPr>
            <a:picLocks noChangeAspect="1"/>
          </p:cNvPicPr>
          <p:nvPr userDrawn="1"/>
        </p:nvPicPr>
        <p:blipFill rotWithShape="1">
          <a:blip r:embed="rId7"/>
          <a:srcRect r="38775"/>
          <a:stretch/>
        </p:blipFill>
        <p:spPr>
          <a:xfrm>
            <a:off x="7382285" y="344113"/>
            <a:ext cx="1471319" cy="806098"/>
          </a:xfrm>
          <a:prstGeom prst="rect">
            <a:avLst/>
          </a:prstGeom>
        </p:spPr>
      </p:pic>
    </p:spTree>
    <p:extLst>
      <p:ext uri="{BB962C8B-B14F-4D97-AF65-F5344CB8AC3E}">
        <p14:creationId xmlns:p14="http://schemas.microsoft.com/office/powerpoint/2010/main" val="277491111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51.xml"/><Relationship Id="rId7"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slide" Target="slide50.xml"/><Relationship Id="rId5" Type="http://schemas.openxmlformats.org/officeDocument/2006/relationships/image" Target="../media/image3.emf"/><Relationship Id="rId10" Type="http://schemas.openxmlformats.org/officeDocument/2006/relationships/slide" Target="slide47.xml"/><Relationship Id="rId4" Type="http://schemas.openxmlformats.org/officeDocument/2006/relationships/image" Target="../media/image2.emf"/><Relationship Id="rId9" Type="http://schemas.openxmlformats.org/officeDocument/2006/relationships/slide" Target="slide3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image" Target="../media/image7.emf"/><Relationship Id="rId7" Type="http://schemas.openxmlformats.org/officeDocument/2006/relationships/slide" Target="slide54.xml"/><Relationship Id="rId2" Type="http://schemas.openxmlformats.org/officeDocument/2006/relationships/notesSlide" Target="../notesSlides/notesSlide42.xml"/><Relationship Id="rId1" Type="http://schemas.openxmlformats.org/officeDocument/2006/relationships/slideLayout" Target="../slideLayouts/slideLayout20.xml"/><Relationship Id="rId6" Type="http://schemas.openxmlformats.org/officeDocument/2006/relationships/image" Target="../media/image24.emf"/><Relationship Id="rId5" Type="http://schemas.openxmlformats.org/officeDocument/2006/relationships/image" Target="../media/image26.emf"/><Relationship Id="rId10" Type="http://schemas.openxmlformats.org/officeDocument/2006/relationships/slide" Target="slide88.xml"/><Relationship Id="rId4" Type="http://schemas.openxmlformats.org/officeDocument/2006/relationships/image" Target="../media/image2.emf"/><Relationship Id="rId9" Type="http://schemas.openxmlformats.org/officeDocument/2006/relationships/slide" Target="slide75.xml"/></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4.emf"/><Relationship Id="rId5" Type="http://schemas.openxmlformats.org/officeDocument/2006/relationships/image" Target="../media/image30.emf"/><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30.emf"/><Relationship Id="rId5" Type="http://schemas.openxmlformats.org/officeDocument/2006/relationships/image" Target="../media/image31.emf"/><Relationship Id="rId4" Type="http://schemas.openxmlformats.org/officeDocument/2006/relationships/image" Target="../media/image25.emf"/></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8" Type="http://schemas.openxmlformats.org/officeDocument/2006/relationships/slide" Target="slide81.xml"/><Relationship Id="rId13" Type="http://schemas.openxmlformats.org/officeDocument/2006/relationships/slide" Target="slide87.xml"/><Relationship Id="rId3" Type="http://schemas.openxmlformats.org/officeDocument/2006/relationships/image" Target="../media/image2.emf"/><Relationship Id="rId7" Type="http://schemas.openxmlformats.org/officeDocument/2006/relationships/slide" Target="slide80.xml"/><Relationship Id="rId12" Type="http://schemas.openxmlformats.org/officeDocument/2006/relationships/slide" Target="slide85.xml"/><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slide" Target="slide79.xml"/><Relationship Id="rId11" Type="http://schemas.openxmlformats.org/officeDocument/2006/relationships/slide" Target="slide84.xml"/><Relationship Id="rId5" Type="http://schemas.openxmlformats.org/officeDocument/2006/relationships/slide" Target="slide78.xml"/><Relationship Id="rId10" Type="http://schemas.openxmlformats.org/officeDocument/2006/relationships/slide" Target="slide83.xml"/><Relationship Id="rId4" Type="http://schemas.openxmlformats.org/officeDocument/2006/relationships/slide" Target="slide77.xml"/><Relationship Id="rId9" Type="http://schemas.openxmlformats.org/officeDocument/2006/relationships/slide" Target="slide8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9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73EF-B623-B640-997B-5F65F48AF9D7}"/>
              </a:ext>
            </a:extLst>
          </p:cNvPr>
          <p:cNvSpPr>
            <a:spLocks noGrp="1"/>
          </p:cNvSpPr>
          <p:nvPr>
            <p:ph type="title"/>
          </p:nvPr>
        </p:nvSpPr>
        <p:spPr/>
        <p:txBody>
          <a:bodyPr/>
          <a:lstStyle/>
          <a:p>
            <a:r>
              <a:rPr lang="en-US" dirty="0">
                <a:solidFill>
                  <a:schemeClr val="bg1"/>
                </a:solidFill>
              </a:rPr>
              <a:t>Situational Analysis</a:t>
            </a:r>
            <a:endParaRPr lang="en-US" dirty="0"/>
          </a:p>
        </p:txBody>
      </p:sp>
      <p:sp>
        <p:nvSpPr>
          <p:cNvPr id="5" name="Content Placeholder 2">
            <a:extLst>
              <a:ext uri="{FF2B5EF4-FFF2-40B4-BE49-F238E27FC236}">
                <a16:creationId xmlns:a16="http://schemas.microsoft.com/office/drawing/2014/main" id="{9946FA3D-7674-AF42-BE02-726EBC339311}"/>
              </a:ext>
            </a:extLst>
          </p:cNvPr>
          <p:cNvSpPr txBox="1">
            <a:spLocks/>
          </p:cNvSpPr>
          <p:nvPr/>
        </p:nvSpPr>
        <p:spPr bwMode="auto">
          <a:xfrm>
            <a:off x="457199" y="1801642"/>
            <a:ext cx="783336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chemeClr val="bg1"/>
                </a:solidFill>
              </a:rPr>
              <a:t>This section of the slide deck provides an overview of key aspects to consider as part of the situational analysis </a:t>
            </a:r>
          </a:p>
          <a:p>
            <a:pPr marL="0" indent="0">
              <a:buFont typeface="Arial" charset="0"/>
              <a:buNone/>
            </a:pPr>
            <a:endParaRPr lang="en-US" dirty="0">
              <a:solidFill>
                <a:schemeClr val="bg1"/>
              </a:solidFill>
            </a:endParaRPr>
          </a:p>
          <a:p>
            <a:pPr marL="0" indent="0">
              <a:buFont typeface="Arial" charset="0"/>
              <a:buNone/>
            </a:pPr>
            <a:r>
              <a:rPr lang="en-US" dirty="0">
                <a:solidFill>
                  <a:schemeClr val="bg1"/>
                </a:solidFill>
              </a:rPr>
              <a:t>Please refer to </a:t>
            </a:r>
            <a:r>
              <a:rPr lang="en-US" b="1" dirty="0">
                <a:solidFill>
                  <a:schemeClr val="bg1"/>
                </a:solidFill>
              </a:rPr>
              <a:t>MAPS Medical Affairs Strategic Plan Template </a:t>
            </a:r>
            <a:r>
              <a:rPr lang="en-US" dirty="0">
                <a:solidFill>
                  <a:schemeClr val="bg1"/>
                </a:solidFill>
              </a:rPr>
              <a:t>for the slides that can be used as part of this section</a:t>
            </a:r>
          </a:p>
        </p:txBody>
      </p:sp>
      <p:sp>
        <p:nvSpPr>
          <p:cNvPr id="9" name="Rectangle 8">
            <a:extLst>
              <a:ext uri="{FF2B5EF4-FFF2-40B4-BE49-F238E27FC236}">
                <a16:creationId xmlns:a16="http://schemas.microsoft.com/office/drawing/2014/main" id="{D5530A7D-BDA3-D746-9006-918EC6766C0E}"/>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324510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9" y="29817"/>
            <a:ext cx="6858000" cy="1370013"/>
          </a:xfrm>
        </p:spPr>
        <p:txBody>
          <a:bodyPr/>
          <a:lstStyle/>
          <a:p>
            <a:r>
              <a:rPr lang="en-US" dirty="0"/>
              <a:t>Situational Analysis: </a:t>
            </a:r>
            <a:br>
              <a:rPr lang="en-US" dirty="0"/>
            </a:br>
            <a:r>
              <a:rPr lang="en-US" dirty="0"/>
              <a:t>Understanding Where We Are Now</a:t>
            </a:r>
          </a:p>
        </p:txBody>
      </p:sp>
      <p:sp>
        <p:nvSpPr>
          <p:cNvPr id="3" name="Content Placeholder 2"/>
          <p:cNvSpPr>
            <a:spLocks noGrp="1"/>
          </p:cNvSpPr>
          <p:nvPr>
            <p:ph idx="4294967295"/>
          </p:nvPr>
        </p:nvSpPr>
        <p:spPr>
          <a:xfrm>
            <a:off x="489097" y="1805957"/>
            <a:ext cx="8229601" cy="948525"/>
          </a:xfrm>
          <a:prstGeom prst="rect">
            <a:avLst/>
          </a:prstGeom>
        </p:spPr>
        <p:txBody>
          <a:bodyPr/>
          <a:lstStyle/>
          <a:p>
            <a:pPr marL="0" indent="0">
              <a:buNone/>
            </a:pPr>
            <a:r>
              <a:rPr lang="en-US" sz="1600" dirty="0"/>
              <a:t>Strategy is never developed in a vacuum, so it is important to understand a product in the context of the therapeutic space and available treatment options</a:t>
            </a:r>
          </a:p>
        </p:txBody>
      </p:sp>
      <p:grpSp>
        <p:nvGrpSpPr>
          <p:cNvPr id="4" name="Group 3">
            <a:extLst>
              <a:ext uri="{FF2B5EF4-FFF2-40B4-BE49-F238E27FC236}">
                <a16:creationId xmlns:a16="http://schemas.microsoft.com/office/drawing/2014/main" id="{A6886704-A65F-D447-A18B-EC9FC40B49DB}"/>
              </a:ext>
            </a:extLst>
          </p:cNvPr>
          <p:cNvGrpSpPr/>
          <p:nvPr/>
        </p:nvGrpSpPr>
        <p:grpSpPr>
          <a:xfrm>
            <a:off x="836156" y="3148212"/>
            <a:ext cx="7487366" cy="2729618"/>
            <a:chOff x="3196582" y="2885416"/>
            <a:chExt cx="5378365" cy="1960754"/>
          </a:xfrm>
        </p:grpSpPr>
        <p:sp>
          <p:nvSpPr>
            <p:cNvPr id="40" name="Rectangle 39">
              <a:extLst>
                <a:ext uri="{FF2B5EF4-FFF2-40B4-BE49-F238E27FC236}">
                  <a16:creationId xmlns:a16="http://schemas.microsoft.com/office/drawing/2014/main" id="{AE5A2D9C-60A2-1B4C-9853-A259D6B6977C}"/>
                </a:ext>
              </a:extLst>
            </p:cNvPr>
            <p:cNvSpPr/>
            <p:nvPr/>
          </p:nvSpPr>
          <p:spPr>
            <a:xfrm>
              <a:off x="4205695" y="3210401"/>
              <a:ext cx="3401916" cy="450956"/>
            </a:xfrm>
            <a:prstGeom prst="rect">
              <a:avLst/>
            </a:prstGeom>
            <a:gradFill>
              <a:gsLst>
                <a:gs pos="0">
                  <a:schemeClr val="accent1"/>
                </a:gs>
                <a:gs pos="100000">
                  <a:schemeClr val="accent2"/>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E189CBE-5E05-5046-9E77-3FC454D869DB}"/>
                </a:ext>
              </a:extLst>
            </p:cNvPr>
            <p:cNvSpPr/>
            <p:nvPr/>
          </p:nvSpPr>
          <p:spPr>
            <a:xfrm>
              <a:off x="3692245" y="4241360"/>
              <a:ext cx="125492" cy="1254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B87C82CD-9A02-F64C-AF18-B87E479AEDB8}"/>
                </a:ext>
              </a:extLst>
            </p:cNvPr>
            <p:cNvGrpSpPr/>
            <p:nvPr/>
          </p:nvGrpSpPr>
          <p:grpSpPr>
            <a:xfrm>
              <a:off x="3196582" y="2885417"/>
              <a:ext cx="1115127" cy="1960753"/>
              <a:chOff x="709202" y="2987601"/>
              <a:chExt cx="1410405" cy="2479945"/>
            </a:xfrm>
          </p:grpSpPr>
          <p:sp>
            <p:nvSpPr>
              <p:cNvPr id="11" name="Teardrop 10">
                <a:extLst>
                  <a:ext uri="{FF2B5EF4-FFF2-40B4-BE49-F238E27FC236}">
                    <a16:creationId xmlns:a16="http://schemas.microsoft.com/office/drawing/2014/main" id="{A4FCC569-9CC2-BE41-AE19-A61B212D9502}"/>
                  </a:ext>
                </a:extLst>
              </p:cNvPr>
              <p:cNvSpPr/>
              <p:nvPr/>
            </p:nvSpPr>
            <p:spPr>
              <a:xfrm rot="8100000">
                <a:off x="718727" y="2987601"/>
                <a:ext cx="1380415" cy="13804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DD3C5B3-CDE0-7142-9A15-CB579DEE87F1}"/>
                  </a:ext>
                </a:extLst>
              </p:cNvPr>
              <p:cNvSpPr/>
              <p:nvPr/>
            </p:nvSpPr>
            <p:spPr>
              <a:xfrm>
                <a:off x="892911"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B08631F-C3A9-FF41-841F-B667C3852B7C}"/>
                  </a:ext>
                </a:extLst>
              </p:cNvPr>
              <p:cNvSpPr txBox="1"/>
              <p:nvPr/>
            </p:nvSpPr>
            <p:spPr>
              <a:xfrm>
                <a:off x="709202" y="4960202"/>
                <a:ext cx="1410405" cy="507344"/>
              </a:xfrm>
              <a:prstGeom prst="rect">
                <a:avLst/>
              </a:prstGeom>
              <a:noFill/>
            </p:spPr>
            <p:txBody>
              <a:bodyPr wrap="square" rtlCol="0">
                <a:spAutoFit/>
              </a:bodyPr>
              <a:lstStyle/>
              <a:p>
                <a:pPr algn="ctr"/>
                <a:r>
                  <a:rPr lang="en-GB" sz="1600" b="1" dirty="0">
                    <a:solidFill>
                      <a:schemeClr val="tx1">
                        <a:lumMod val="50000"/>
                        <a:lumOff val="50000"/>
                      </a:schemeClr>
                    </a:solidFill>
                    <a:latin typeface="+mn-lt"/>
                  </a:rPr>
                  <a:t>Current Situation</a:t>
                </a:r>
              </a:p>
            </p:txBody>
          </p:sp>
        </p:grpSp>
        <p:sp>
          <p:nvSpPr>
            <p:cNvPr id="22" name="Oval 21">
              <a:extLst>
                <a:ext uri="{FF2B5EF4-FFF2-40B4-BE49-F238E27FC236}">
                  <a16:creationId xmlns:a16="http://schemas.microsoft.com/office/drawing/2014/main" id="{D9719B7B-B0F6-EC45-A490-EED8DC81D1D8}"/>
                </a:ext>
              </a:extLst>
            </p:cNvPr>
            <p:cNvSpPr/>
            <p:nvPr/>
          </p:nvSpPr>
          <p:spPr>
            <a:xfrm>
              <a:off x="7959298" y="4241360"/>
              <a:ext cx="125492" cy="1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E0069ACA-D96A-AB43-B755-364D9F602AC5}"/>
                </a:ext>
              </a:extLst>
            </p:cNvPr>
            <p:cNvGrpSpPr/>
            <p:nvPr/>
          </p:nvGrpSpPr>
          <p:grpSpPr>
            <a:xfrm>
              <a:off x="7459819" y="2885416"/>
              <a:ext cx="1115128" cy="1907591"/>
              <a:chOff x="6930955" y="2987601"/>
              <a:chExt cx="1410405" cy="2412706"/>
            </a:xfrm>
          </p:grpSpPr>
          <p:sp>
            <p:nvSpPr>
              <p:cNvPr id="24" name="Teardrop 23">
                <a:extLst>
                  <a:ext uri="{FF2B5EF4-FFF2-40B4-BE49-F238E27FC236}">
                    <a16:creationId xmlns:a16="http://schemas.microsoft.com/office/drawing/2014/main" id="{50FF47E9-CF44-AD46-8872-CE7CE108E845}"/>
                  </a:ext>
                </a:extLst>
              </p:cNvPr>
              <p:cNvSpPr/>
              <p:nvPr/>
            </p:nvSpPr>
            <p:spPr>
              <a:xfrm rot="8100000">
                <a:off x="6956489" y="2987601"/>
                <a:ext cx="1380415" cy="138041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5EF0A24-49BF-7749-9C10-7407DFADE5AE}"/>
                  </a:ext>
                </a:extLst>
              </p:cNvPr>
              <p:cNvSpPr/>
              <p:nvPr/>
            </p:nvSpPr>
            <p:spPr>
              <a:xfrm>
                <a:off x="7130673"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828846C6-FADB-7449-8EF0-A23ABEE66F27}"/>
                  </a:ext>
                </a:extLst>
              </p:cNvPr>
              <p:cNvSpPr txBox="1"/>
              <p:nvPr/>
            </p:nvSpPr>
            <p:spPr>
              <a:xfrm>
                <a:off x="6930955" y="4892963"/>
                <a:ext cx="1410405" cy="507344"/>
              </a:xfrm>
              <a:prstGeom prst="rect">
                <a:avLst/>
              </a:prstGeom>
              <a:noFill/>
            </p:spPr>
            <p:txBody>
              <a:bodyPr wrap="square" rtlCol="0">
                <a:spAutoFit/>
              </a:bodyPr>
              <a:lstStyle/>
              <a:p>
                <a:pPr algn="ctr"/>
                <a:r>
                  <a:rPr lang="en-GB" sz="1600" b="1" dirty="0">
                    <a:solidFill>
                      <a:schemeClr val="tx1">
                        <a:lumMod val="50000"/>
                        <a:lumOff val="50000"/>
                      </a:schemeClr>
                    </a:solidFill>
                    <a:latin typeface="+mn-lt"/>
                  </a:rPr>
                  <a:t>Desired Situation</a:t>
                </a:r>
              </a:p>
            </p:txBody>
          </p:sp>
        </p:grpSp>
        <p:sp>
          <p:nvSpPr>
            <p:cNvPr id="31" name="TextBox 30">
              <a:extLst>
                <a:ext uri="{FF2B5EF4-FFF2-40B4-BE49-F238E27FC236}">
                  <a16:creationId xmlns:a16="http://schemas.microsoft.com/office/drawing/2014/main" id="{43B9E97E-BC41-3C4A-8A5F-3D7DC5E8884B}"/>
                </a:ext>
              </a:extLst>
            </p:cNvPr>
            <p:cNvSpPr txBox="1"/>
            <p:nvPr/>
          </p:nvSpPr>
          <p:spPr>
            <a:xfrm>
              <a:off x="5109161" y="3262599"/>
              <a:ext cx="1536356" cy="316681"/>
            </a:xfrm>
            <a:prstGeom prst="rect">
              <a:avLst/>
            </a:prstGeom>
            <a:noFill/>
          </p:spPr>
          <p:txBody>
            <a:bodyPr wrap="square" rtlCol="0">
              <a:spAutoFit/>
            </a:bodyPr>
            <a:lstStyle/>
            <a:p>
              <a:pPr algn="ctr"/>
              <a:r>
                <a:rPr lang="en-GB" sz="2400" b="1" dirty="0">
                  <a:solidFill>
                    <a:schemeClr val="bg1"/>
                  </a:solidFill>
                  <a:latin typeface="+mn-lt"/>
                </a:rPr>
                <a:t>Strategy</a:t>
              </a:r>
            </a:p>
          </p:txBody>
        </p:sp>
        <p:grpSp>
          <p:nvGrpSpPr>
            <p:cNvPr id="33" name="Group 32">
              <a:extLst>
                <a:ext uri="{FF2B5EF4-FFF2-40B4-BE49-F238E27FC236}">
                  <a16:creationId xmlns:a16="http://schemas.microsoft.com/office/drawing/2014/main" id="{2A002E0D-6E70-4D47-B8C6-BD6D95419720}"/>
                </a:ext>
              </a:extLst>
            </p:cNvPr>
            <p:cNvGrpSpPr/>
            <p:nvPr/>
          </p:nvGrpSpPr>
          <p:grpSpPr>
            <a:xfrm>
              <a:off x="3498823" y="3160131"/>
              <a:ext cx="249927" cy="249926"/>
              <a:chOff x="3873410" y="1966653"/>
              <a:chExt cx="426875" cy="426874"/>
            </a:xfrm>
          </p:grpSpPr>
          <p:sp>
            <p:nvSpPr>
              <p:cNvPr id="61" name="Oval 60">
                <a:extLst>
                  <a:ext uri="{FF2B5EF4-FFF2-40B4-BE49-F238E27FC236}">
                    <a16:creationId xmlns:a16="http://schemas.microsoft.com/office/drawing/2014/main" id="{41592065-41DA-CC4C-A4DF-C6FB328A0D29}"/>
                  </a:ext>
                </a:extLst>
              </p:cNvPr>
              <p:cNvSpPr/>
              <p:nvPr/>
            </p:nvSpPr>
            <p:spPr>
              <a:xfrm>
                <a:off x="3873410" y="1966653"/>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59" name="TextBox 58">
                <a:extLst>
                  <a:ext uri="{FF2B5EF4-FFF2-40B4-BE49-F238E27FC236}">
                    <a16:creationId xmlns:a16="http://schemas.microsoft.com/office/drawing/2014/main" id="{658E659B-B639-9347-8604-4ACDDB2B0AEE}"/>
                  </a:ext>
                </a:extLst>
              </p:cNvPr>
              <p:cNvSpPr txBox="1"/>
              <p:nvPr/>
            </p:nvSpPr>
            <p:spPr>
              <a:xfrm>
                <a:off x="3903148" y="1974070"/>
                <a:ext cx="386500" cy="396651"/>
              </a:xfrm>
              <a:prstGeom prst="rect">
                <a:avLst/>
              </a:prstGeom>
              <a:noFill/>
            </p:spPr>
            <p:txBody>
              <a:bodyPr wrap="square" rtlCol="0">
                <a:spAutoFit/>
              </a:bodyPr>
              <a:lstStyle/>
              <a:p>
                <a:pPr algn="ctr"/>
                <a:r>
                  <a:rPr lang="en-US" sz="1600" b="1" dirty="0">
                    <a:solidFill>
                      <a:schemeClr val="bg1"/>
                    </a:solidFill>
                    <a:latin typeface="+mj-lt"/>
                  </a:rPr>
                  <a:t>S</a:t>
                </a:r>
              </a:p>
            </p:txBody>
          </p:sp>
        </p:grpSp>
        <p:grpSp>
          <p:nvGrpSpPr>
            <p:cNvPr id="34" name="Group 33">
              <a:extLst>
                <a:ext uri="{FF2B5EF4-FFF2-40B4-BE49-F238E27FC236}">
                  <a16:creationId xmlns:a16="http://schemas.microsoft.com/office/drawing/2014/main" id="{CBB724B9-FE55-8640-A3F3-B5660BB81A16}"/>
                </a:ext>
              </a:extLst>
            </p:cNvPr>
            <p:cNvGrpSpPr/>
            <p:nvPr/>
          </p:nvGrpSpPr>
          <p:grpSpPr>
            <a:xfrm>
              <a:off x="3765552" y="3160132"/>
              <a:ext cx="249927" cy="249926"/>
              <a:chOff x="7842093" y="1966654"/>
              <a:chExt cx="426875" cy="426874"/>
            </a:xfrm>
          </p:grpSpPr>
          <p:sp>
            <p:nvSpPr>
              <p:cNvPr id="57" name="Oval 56">
                <a:extLst>
                  <a:ext uri="{FF2B5EF4-FFF2-40B4-BE49-F238E27FC236}">
                    <a16:creationId xmlns:a16="http://schemas.microsoft.com/office/drawing/2014/main" id="{C01D3199-15F6-294C-8917-C1443C4E6B13}"/>
                  </a:ext>
                </a:extLst>
              </p:cNvPr>
              <p:cNvSpPr/>
              <p:nvPr/>
            </p:nvSpPr>
            <p:spPr>
              <a:xfrm>
                <a:off x="7842093" y="1966654"/>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55" name="TextBox 54">
                <a:extLst>
                  <a:ext uri="{FF2B5EF4-FFF2-40B4-BE49-F238E27FC236}">
                    <a16:creationId xmlns:a16="http://schemas.microsoft.com/office/drawing/2014/main" id="{D7004A45-0437-B64B-A899-FF6752B2B66C}"/>
                  </a:ext>
                </a:extLst>
              </p:cNvPr>
              <p:cNvSpPr txBox="1"/>
              <p:nvPr/>
            </p:nvSpPr>
            <p:spPr>
              <a:xfrm>
                <a:off x="7875103" y="1984916"/>
                <a:ext cx="386500" cy="396652"/>
              </a:xfrm>
              <a:prstGeom prst="rect">
                <a:avLst/>
              </a:prstGeom>
              <a:noFill/>
            </p:spPr>
            <p:txBody>
              <a:bodyPr wrap="square" rtlCol="0">
                <a:spAutoFit/>
              </a:bodyPr>
              <a:lstStyle/>
              <a:p>
                <a:pPr algn="ctr"/>
                <a:r>
                  <a:rPr lang="en-US" sz="1600" b="1" dirty="0">
                    <a:solidFill>
                      <a:schemeClr val="bg1"/>
                    </a:solidFill>
                    <a:latin typeface="+mj-lt"/>
                  </a:rPr>
                  <a:t>W</a:t>
                </a:r>
              </a:p>
            </p:txBody>
          </p:sp>
        </p:grpSp>
        <p:grpSp>
          <p:nvGrpSpPr>
            <p:cNvPr id="35" name="Group 34">
              <a:extLst>
                <a:ext uri="{FF2B5EF4-FFF2-40B4-BE49-F238E27FC236}">
                  <a16:creationId xmlns:a16="http://schemas.microsoft.com/office/drawing/2014/main" id="{1C16B824-94F8-D943-BD7B-D311E072CB93}"/>
                </a:ext>
              </a:extLst>
            </p:cNvPr>
            <p:cNvGrpSpPr/>
            <p:nvPr/>
          </p:nvGrpSpPr>
          <p:grpSpPr>
            <a:xfrm>
              <a:off x="3761781" y="3427069"/>
              <a:ext cx="249927" cy="249927"/>
              <a:chOff x="7842093" y="2728185"/>
              <a:chExt cx="426875" cy="426875"/>
            </a:xfrm>
          </p:grpSpPr>
          <p:sp>
            <p:nvSpPr>
              <p:cNvPr id="53" name="Oval 52">
                <a:extLst>
                  <a:ext uri="{FF2B5EF4-FFF2-40B4-BE49-F238E27FC236}">
                    <a16:creationId xmlns:a16="http://schemas.microsoft.com/office/drawing/2014/main" id="{D7AFD5E3-EF2A-C047-AB58-7722150277F3}"/>
                  </a:ext>
                </a:extLst>
              </p:cNvPr>
              <p:cNvSpPr/>
              <p:nvPr/>
            </p:nvSpPr>
            <p:spPr>
              <a:xfrm>
                <a:off x="7842093" y="2728185"/>
                <a:ext cx="426875" cy="426875"/>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51" name="TextBox 50">
                <a:extLst>
                  <a:ext uri="{FF2B5EF4-FFF2-40B4-BE49-F238E27FC236}">
                    <a16:creationId xmlns:a16="http://schemas.microsoft.com/office/drawing/2014/main" id="{B6C96ADA-1D91-FF40-95B6-E39E8940D5D5}"/>
                  </a:ext>
                </a:extLst>
              </p:cNvPr>
              <p:cNvSpPr txBox="1"/>
              <p:nvPr/>
            </p:nvSpPr>
            <p:spPr>
              <a:xfrm>
                <a:off x="7869230" y="2733625"/>
                <a:ext cx="386500" cy="396651"/>
              </a:xfrm>
              <a:prstGeom prst="rect">
                <a:avLst/>
              </a:prstGeom>
              <a:noFill/>
            </p:spPr>
            <p:txBody>
              <a:bodyPr wrap="square" rtlCol="0">
                <a:spAutoFit/>
              </a:bodyPr>
              <a:lstStyle/>
              <a:p>
                <a:pPr algn="ctr"/>
                <a:r>
                  <a:rPr lang="en-US" sz="1600" b="1" dirty="0">
                    <a:solidFill>
                      <a:schemeClr val="bg1"/>
                    </a:solidFill>
                    <a:latin typeface="+mj-lt"/>
                  </a:rPr>
                  <a:t>T</a:t>
                </a:r>
              </a:p>
            </p:txBody>
          </p:sp>
        </p:grpSp>
        <p:grpSp>
          <p:nvGrpSpPr>
            <p:cNvPr id="36" name="Group 35">
              <a:extLst>
                <a:ext uri="{FF2B5EF4-FFF2-40B4-BE49-F238E27FC236}">
                  <a16:creationId xmlns:a16="http://schemas.microsoft.com/office/drawing/2014/main" id="{A0B3899C-F02C-4C4F-AC21-091A56B12712}"/>
                </a:ext>
              </a:extLst>
            </p:cNvPr>
            <p:cNvGrpSpPr/>
            <p:nvPr/>
          </p:nvGrpSpPr>
          <p:grpSpPr>
            <a:xfrm>
              <a:off x="3489681" y="3427070"/>
              <a:ext cx="249927" cy="249926"/>
              <a:chOff x="3873408" y="2728185"/>
              <a:chExt cx="426875" cy="426874"/>
            </a:xfrm>
          </p:grpSpPr>
          <p:sp>
            <p:nvSpPr>
              <p:cNvPr id="49" name="Oval 48">
                <a:extLst>
                  <a:ext uri="{FF2B5EF4-FFF2-40B4-BE49-F238E27FC236}">
                    <a16:creationId xmlns:a16="http://schemas.microsoft.com/office/drawing/2014/main" id="{D79AFDDB-70D5-1B48-9C29-6829742DEF27}"/>
                  </a:ext>
                </a:extLst>
              </p:cNvPr>
              <p:cNvSpPr/>
              <p:nvPr/>
            </p:nvSpPr>
            <p:spPr>
              <a:xfrm>
                <a:off x="3873408" y="2728185"/>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47" name="TextBox 46">
                <a:extLst>
                  <a:ext uri="{FF2B5EF4-FFF2-40B4-BE49-F238E27FC236}">
                    <a16:creationId xmlns:a16="http://schemas.microsoft.com/office/drawing/2014/main" id="{2667A388-51F3-5049-9036-11BA66724999}"/>
                  </a:ext>
                </a:extLst>
              </p:cNvPr>
              <p:cNvSpPr txBox="1"/>
              <p:nvPr/>
            </p:nvSpPr>
            <p:spPr>
              <a:xfrm>
                <a:off x="3897275" y="2731399"/>
                <a:ext cx="386500" cy="396653"/>
              </a:xfrm>
              <a:prstGeom prst="rect">
                <a:avLst/>
              </a:prstGeom>
              <a:noFill/>
            </p:spPr>
            <p:txBody>
              <a:bodyPr wrap="square" rtlCol="0">
                <a:spAutoFit/>
              </a:bodyPr>
              <a:lstStyle/>
              <a:p>
                <a:pPr algn="ctr"/>
                <a:r>
                  <a:rPr lang="en-US" sz="1600" b="1" dirty="0">
                    <a:solidFill>
                      <a:schemeClr val="bg1"/>
                    </a:solidFill>
                    <a:latin typeface="+mj-lt"/>
                  </a:rPr>
                  <a:t>O</a:t>
                </a:r>
              </a:p>
            </p:txBody>
          </p:sp>
        </p:grpSp>
        <p:grpSp>
          <p:nvGrpSpPr>
            <p:cNvPr id="37" name="Group 36">
              <a:extLst>
                <a:ext uri="{FF2B5EF4-FFF2-40B4-BE49-F238E27FC236}">
                  <a16:creationId xmlns:a16="http://schemas.microsoft.com/office/drawing/2014/main" id="{FA4C0DAC-F80C-7D4C-AE96-01AF854783CE}"/>
                </a:ext>
              </a:extLst>
            </p:cNvPr>
            <p:cNvGrpSpPr/>
            <p:nvPr/>
          </p:nvGrpSpPr>
          <p:grpSpPr>
            <a:xfrm>
              <a:off x="7733456" y="3119097"/>
              <a:ext cx="581058" cy="581058"/>
              <a:chOff x="57510" y="3574524"/>
              <a:chExt cx="780527" cy="780527"/>
            </a:xfrm>
          </p:grpSpPr>
          <p:grpSp>
            <p:nvGrpSpPr>
              <p:cNvPr id="42" name="Group 41">
                <a:extLst>
                  <a:ext uri="{FF2B5EF4-FFF2-40B4-BE49-F238E27FC236}">
                    <a16:creationId xmlns:a16="http://schemas.microsoft.com/office/drawing/2014/main" id="{342263B1-2D02-6445-922D-88D8AFFE9166}"/>
                  </a:ext>
                </a:extLst>
              </p:cNvPr>
              <p:cNvGrpSpPr/>
              <p:nvPr/>
            </p:nvGrpSpPr>
            <p:grpSpPr>
              <a:xfrm>
                <a:off x="57510" y="3574524"/>
                <a:ext cx="780527" cy="780527"/>
                <a:chOff x="668216" y="2184400"/>
                <a:chExt cx="816708" cy="816708"/>
              </a:xfrm>
            </p:grpSpPr>
            <p:sp>
              <p:nvSpPr>
                <p:cNvPr id="44" name="Oval 43">
                  <a:extLst>
                    <a:ext uri="{FF2B5EF4-FFF2-40B4-BE49-F238E27FC236}">
                      <a16:creationId xmlns:a16="http://schemas.microsoft.com/office/drawing/2014/main" id="{2DE2DB2D-ACD1-1544-A4FF-1C152B8D52E2}"/>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4A1CC230-7977-8144-98EB-5486CABE3ADC}"/>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43" name="Oval 32">
                <a:extLst>
                  <a:ext uri="{FF2B5EF4-FFF2-40B4-BE49-F238E27FC236}">
                    <a16:creationId xmlns:a16="http://schemas.microsoft.com/office/drawing/2014/main" id="{20F3E2B1-4C08-464D-AE43-958D30FFC324}"/>
                  </a:ext>
                </a:extLst>
              </p:cNvPr>
              <p:cNvSpPr>
                <a:spLocks noChangeArrowheads="1"/>
              </p:cNvSpPr>
              <p:nvPr/>
            </p:nvSpPr>
            <p:spPr bwMode="auto">
              <a:xfrm>
                <a:off x="345248" y="3859265"/>
                <a:ext cx="218354" cy="220226"/>
              </a:xfrm>
              <a:prstGeom prst="ellipse">
                <a:avLst/>
              </a:prstGeom>
              <a:solidFill>
                <a:schemeClr val="accent6"/>
              </a:solidFill>
              <a:ln w="31750">
                <a:solidFill>
                  <a:schemeClr val="bg1"/>
                </a:solidFill>
                <a:round/>
                <a:headEnd/>
                <a:tailEnd/>
              </a:ln>
              <a:effectLst/>
            </p:spPr>
            <p:txBody>
              <a:bodyPr wrap="none" anchor="ctr"/>
              <a:lstStyle/>
              <a:p>
                <a:pPr algn="ctr">
                  <a:spcBef>
                    <a:spcPct val="0"/>
                  </a:spcBef>
                </a:pPr>
                <a:endParaRPr lang="en-US" sz="600" dirty="0">
                  <a:solidFill>
                    <a:srgbClr val="3B3B3B"/>
                  </a:solidFill>
                  <a:ea typeface="MS PGothic" pitchFamily="34" charset="-128"/>
                </a:endParaRPr>
              </a:p>
            </p:txBody>
          </p:sp>
        </p:grpSp>
      </p:grpSp>
      <p:cxnSp>
        <p:nvCxnSpPr>
          <p:cNvPr id="39" name="Straight Connector 38">
            <a:extLst>
              <a:ext uri="{FF2B5EF4-FFF2-40B4-BE49-F238E27FC236}">
                <a16:creationId xmlns:a16="http://schemas.microsoft.com/office/drawing/2014/main" id="{B805C24C-48B1-C149-87D3-1B4DDA631BC8}"/>
              </a:ext>
            </a:extLst>
          </p:cNvPr>
          <p:cNvCxnSpPr>
            <a:cxnSpLocks/>
          </p:cNvCxnSpPr>
          <p:nvPr/>
        </p:nvCxnSpPr>
        <p:spPr>
          <a:xfrm>
            <a:off x="597283" y="2621042"/>
            <a:ext cx="800445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39A2CD6F-0E31-B44C-9DBA-F69E1CEEF219}"/>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
        <p:nvSpPr>
          <p:cNvPr id="46" name="Rectangle 45">
            <a:extLst>
              <a:ext uri="{FF2B5EF4-FFF2-40B4-BE49-F238E27FC236}">
                <a16:creationId xmlns:a16="http://schemas.microsoft.com/office/drawing/2014/main" id="{A35F53E8-FA5E-C741-AAB3-33E585B0F33E}"/>
              </a:ext>
            </a:extLst>
          </p:cNvPr>
          <p:cNvSpPr/>
          <p:nvPr/>
        </p:nvSpPr>
        <p:spPr>
          <a:xfrm>
            <a:off x="566927" y="2923953"/>
            <a:ext cx="8066709" cy="307280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pic>
        <p:nvPicPr>
          <p:cNvPr id="38" name="Picture 37">
            <a:extLst>
              <a:ext uri="{FF2B5EF4-FFF2-40B4-BE49-F238E27FC236}">
                <a16:creationId xmlns:a16="http://schemas.microsoft.com/office/drawing/2014/main" id="{D8BB94FD-06DF-E549-BB08-E7A106059D81}"/>
              </a:ext>
            </a:extLst>
          </p:cNvPr>
          <p:cNvPicPr>
            <a:picLocks noChangeAspect="1"/>
          </p:cNvPicPr>
          <p:nvPr/>
        </p:nvPicPr>
        <p:blipFill>
          <a:blip r:embed="rId3"/>
          <a:stretch>
            <a:fillRect/>
          </a:stretch>
        </p:blipFill>
        <p:spPr>
          <a:xfrm>
            <a:off x="2360542" y="3423840"/>
            <a:ext cx="606290" cy="988028"/>
          </a:xfrm>
          <a:prstGeom prst="rect">
            <a:avLst/>
          </a:prstGeom>
        </p:spPr>
      </p:pic>
      <p:pic>
        <p:nvPicPr>
          <p:cNvPr id="48" name="Picture 47">
            <a:extLst>
              <a:ext uri="{FF2B5EF4-FFF2-40B4-BE49-F238E27FC236}">
                <a16:creationId xmlns:a16="http://schemas.microsoft.com/office/drawing/2014/main" id="{7BAE2F5C-25F0-B140-A798-1ED65CDC506F}"/>
              </a:ext>
            </a:extLst>
          </p:cNvPr>
          <p:cNvPicPr>
            <a:picLocks noChangeAspect="1"/>
          </p:cNvPicPr>
          <p:nvPr/>
        </p:nvPicPr>
        <p:blipFill>
          <a:blip r:embed="rId3"/>
          <a:stretch>
            <a:fillRect/>
          </a:stretch>
        </p:blipFill>
        <p:spPr>
          <a:xfrm>
            <a:off x="3117571" y="3423840"/>
            <a:ext cx="606290" cy="988028"/>
          </a:xfrm>
          <a:prstGeom prst="rect">
            <a:avLst/>
          </a:prstGeom>
        </p:spPr>
      </p:pic>
      <p:pic>
        <p:nvPicPr>
          <p:cNvPr id="54" name="Picture 53">
            <a:extLst>
              <a:ext uri="{FF2B5EF4-FFF2-40B4-BE49-F238E27FC236}">
                <a16:creationId xmlns:a16="http://schemas.microsoft.com/office/drawing/2014/main" id="{03308379-350D-AB49-81A5-337927024BB6}"/>
              </a:ext>
            </a:extLst>
          </p:cNvPr>
          <p:cNvPicPr>
            <a:picLocks noChangeAspect="1"/>
          </p:cNvPicPr>
          <p:nvPr/>
        </p:nvPicPr>
        <p:blipFill>
          <a:blip r:embed="rId3"/>
          <a:stretch>
            <a:fillRect/>
          </a:stretch>
        </p:blipFill>
        <p:spPr>
          <a:xfrm>
            <a:off x="5338971" y="3423840"/>
            <a:ext cx="606290" cy="988028"/>
          </a:xfrm>
          <a:prstGeom prst="rect">
            <a:avLst/>
          </a:prstGeom>
        </p:spPr>
      </p:pic>
      <p:pic>
        <p:nvPicPr>
          <p:cNvPr id="56" name="Picture 55">
            <a:extLst>
              <a:ext uri="{FF2B5EF4-FFF2-40B4-BE49-F238E27FC236}">
                <a16:creationId xmlns:a16="http://schemas.microsoft.com/office/drawing/2014/main" id="{04E58BEC-6A3C-3C48-8031-FE66D60DD25B}"/>
              </a:ext>
            </a:extLst>
          </p:cNvPr>
          <p:cNvPicPr>
            <a:picLocks noChangeAspect="1"/>
          </p:cNvPicPr>
          <p:nvPr/>
        </p:nvPicPr>
        <p:blipFill>
          <a:blip r:embed="rId3"/>
          <a:stretch>
            <a:fillRect/>
          </a:stretch>
        </p:blipFill>
        <p:spPr>
          <a:xfrm>
            <a:off x="6096000" y="3423840"/>
            <a:ext cx="606290" cy="988028"/>
          </a:xfrm>
          <a:prstGeom prst="rect">
            <a:avLst/>
          </a:prstGeom>
        </p:spPr>
      </p:pic>
    </p:spTree>
    <p:extLst>
      <p:ext uri="{BB962C8B-B14F-4D97-AF65-F5344CB8AC3E}">
        <p14:creationId xmlns:p14="http://schemas.microsoft.com/office/powerpoint/2010/main" val="408817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E76BCB9-039F-6D4B-A89B-50148BB26409}"/>
              </a:ext>
            </a:extLst>
          </p:cNvPr>
          <p:cNvSpPr/>
          <p:nvPr/>
        </p:nvSpPr>
        <p:spPr>
          <a:xfrm>
            <a:off x="566927" y="3002279"/>
            <a:ext cx="8066709" cy="246108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3FFD248-F0B4-0A45-AF8F-CAFB4097A705}"/>
              </a:ext>
            </a:extLst>
          </p:cNvPr>
          <p:cNvSpPr/>
          <p:nvPr/>
        </p:nvSpPr>
        <p:spPr>
          <a:xfrm>
            <a:off x="3028507" y="3485400"/>
            <a:ext cx="1482302" cy="1510130"/>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tx1">
                  <a:lumMod val="50000"/>
                  <a:lumOff val="50000"/>
                </a:schemeClr>
              </a:solidFill>
            </a:endParaRPr>
          </a:p>
        </p:txBody>
      </p:sp>
      <p:sp>
        <p:nvSpPr>
          <p:cNvPr id="34" name="Rectangle 33">
            <a:extLst>
              <a:ext uri="{FF2B5EF4-FFF2-40B4-BE49-F238E27FC236}">
                <a16:creationId xmlns:a16="http://schemas.microsoft.com/office/drawing/2014/main" id="{E7B1070C-8445-E44F-B418-429CBCAADD8D}"/>
              </a:ext>
            </a:extLst>
          </p:cNvPr>
          <p:cNvSpPr/>
          <p:nvPr/>
        </p:nvSpPr>
        <p:spPr>
          <a:xfrm>
            <a:off x="4704907" y="3485400"/>
            <a:ext cx="1482302" cy="1510130"/>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tx1">
                  <a:lumMod val="50000"/>
                  <a:lumOff val="50000"/>
                </a:schemeClr>
              </a:solidFill>
            </a:endParaRPr>
          </a:p>
        </p:txBody>
      </p:sp>
      <p:sp>
        <p:nvSpPr>
          <p:cNvPr id="37" name="Rectangle 36">
            <a:extLst>
              <a:ext uri="{FF2B5EF4-FFF2-40B4-BE49-F238E27FC236}">
                <a16:creationId xmlns:a16="http://schemas.microsoft.com/office/drawing/2014/main" id="{E33AD4E9-474A-7647-9B59-5878BCA43323}"/>
              </a:ext>
            </a:extLst>
          </p:cNvPr>
          <p:cNvSpPr/>
          <p:nvPr/>
        </p:nvSpPr>
        <p:spPr>
          <a:xfrm>
            <a:off x="6375211" y="3485400"/>
            <a:ext cx="1482302" cy="1510130"/>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tx1">
                  <a:lumMod val="50000"/>
                  <a:lumOff val="50000"/>
                </a:schemeClr>
              </a:solidFill>
            </a:endParaRPr>
          </a:p>
        </p:txBody>
      </p:sp>
      <p:sp>
        <p:nvSpPr>
          <p:cNvPr id="32" name="Rectangle 31">
            <a:extLst>
              <a:ext uri="{FF2B5EF4-FFF2-40B4-BE49-F238E27FC236}">
                <a16:creationId xmlns:a16="http://schemas.microsoft.com/office/drawing/2014/main" id="{122C4E75-008F-C140-B80A-78347A65C2EF}"/>
              </a:ext>
            </a:extLst>
          </p:cNvPr>
          <p:cNvSpPr/>
          <p:nvPr/>
        </p:nvSpPr>
        <p:spPr>
          <a:xfrm>
            <a:off x="1351133" y="3485400"/>
            <a:ext cx="1482302" cy="1510130"/>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tx1">
                  <a:lumMod val="50000"/>
                  <a:lumOff val="50000"/>
                </a:schemeClr>
              </a:solidFill>
            </a:endParaRPr>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47" name="Rectangle 46">
            <a:extLst>
              <a:ext uri="{FF2B5EF4-FFF2-40B4-BE49-F238E27FC236}">
                <a16:creationId xmlns:a16="http://schemas.microsoft.com/office/drawing/2014/main" id="{9B50CD8C-E668-AA4D-A148-C3BB56573F0B}"/>
              </a:ext>
            </a:extLst>
          </p:cNvPr>
          <p:cNvSpPr/>
          <p:nvPr/>
        </p:nvSpPr>
        <p:spPr>
          <a:xfrm>
            <a:off x="1351660" y="3831400"/>
            <a:ext cx="1417767" cy="1107996"/>
          </a:xfrm>
          <a:prstGeom prst="rect">
            <a:avLst/>
          </a:prstGeom>
        </p:spPr>
        <p:txBody>
          <a:bodyPr wrap="square">
            <a:spAutoFit/>
          </a:bodyPr>
          <a:lstStyle/>
          <a:p>
            <a:r>
              <a:rPr lang="en-US" sz="1100" dirty="0">
                <a:solidFill>
                  <a:schemeClr val="tx1">
                    <a:lumMod val="50000"/>
                    <a:lumOff val="50000"/>
                  </a:schemeClr>
                </a:solidFill>
              </a:rPr>
              <a:t>Standard of Care, unmet medical  needs, cost/value, patient journey,  diagnostic criteria, and congresses</a:t>
            </a:r>
          </a:p>
        </p:txBody>
      </p:sp>
      <p:sp>
        <p:nvSpPr>
          <p:cNvPr id="43" name="TextBox 42">
            <a:extLst>
              <a:ext uri="{FF2B5EF4-FFF2-40B4-BE49-F238E27FC236}">
                <a16:creationId xmlns:a16="http://schemas.microsoft.com/office/drawing/2014/main" id="{0E9FFEEB-F56D-CA4D-8762-5DD2EA915822}"/>
              </a:ext>
            </a:extLst>
          </p:cNvPr>
          <p:cNvSpPr txBox="1"/>
          <p:nvPr/>
        </p:nvSpPr>
        <p:spPr>
          <a:xfrm>
            <a:off x="1352900" y="3532795"/>
            <a:ext cx="1599407" cy="261610"/>
          </a:xfrm>
          <a:prstGeom prst="rect">
            <a:avLst/>
          </a:prstGeom>
          <a:noFill/>
        </p:spPr>
        <p:txBody>
          <a:bodyPr wrap="square" rtlCol="0">
            <a:spAutoFit/>
          </a:bodyPr>
          <a:lstStyle/>
          <a:p>
            <a:r>
              <a:rPr lang="en-GB" sz="1100" b="1" dirty="0">
                <a:solidFill>
                  <a:schemeClr val="tx1">
                    <a:lumMod val="50000"/>
                    <a:lumOff val="50000"/>
                  </a:schemeClr>
                </a:solidFill>
                <a:latin typeface="+mn-lt"/>
              </a:rPr>
              <a:t>Disease Landscape</a:t>
            </a:r>
          </a:p>
        </p:txBody>
      </p:sp>
      <p:sp>
        <p:nvSpPr>
          <p:cNvPr id="104" name="TextBox 103">
            <a:extLst>
              <a:ext uri="{FF2B5EF4-FFF2-40B4-BE49-F238E27FC236}">
                <a16:creationId xmlns:a16="http://schemas.microsoft.com/office/drawing/2014/main" id="{302203ED-CFBE-1C4B-B112-A3A9B816EE26}"/>
              </a:ext>
            </a:extLst>
          </p:cNvPr>
          <p:cNvSpPr txBox="1"/>
          <p:nvPr/>
        </p:nvSpPr>
        <p:spPr>
          <a:xfrm>
            <a:off x="3011266" y="3532794"/>
            <a:ext cx="1980153" cy="261610"/>
          </a:xfrm>
          <a:prstGeom prst="rect">
            <a:avLst/>
          </a:prstGeom>
          <a:noFill/>
        </p:spPr>
        <p:txBody>
          <a:bodyPr wrap="square" rtlCol="0">
            <a:spAutoFit/>
          </a:bodyPr>
          <a:lstStyle/>
          <a:p>
            <a:r>
              <a:rPr lang="en-GB" sz="1100" b="1" dirty="0">
                <a:solidFill>
                  <a:schemeClr val="tx1">
                    <a:lumMod val="50000"/>
                    <a:lumOff val="50000"/>
                  </a:schemeClr>
                </a:solidFill>
                <a:latin typeface="+mn-lt"/>
              </a:rPr>
              <a:t>Competitor Analysis</a:t>
            </a:r>
          </a:p>
        </p:txBody>
      </p:sp>
      <p:sp>
        <p:nvSpPr>
          <p:cNvPr id="105" name="TextBox 104">
            <a:extLst>
              <a:ext uri="{FF2B5EF4-FFF2-40B4-BE49-F238E27FC236}">
                <a16:creationId xmlns:a16="http://schemas.microsoft.com/office/drawing/2014/main" id="{7EBD7967-E9AB-CD40-9FE8-D5E01941408B}"/>
              </a:ext>
            </a:extLst>
          </p:cNvPr>
          <p:cNvSpPr txBox="1"/>
          <p:nvPr/>
        </p:nvSpPr>
        <p:spPr>
          <a:xfrm>
            <a:off x="4740048" y="3541938"/>
            <a:ext cx="1970443" cy="261610"/>
          </a:xfrm>
          <a:prstGeom prst="rect">
            <a:avLst/>
          </a:prstGeom>
          <a:noFill/>
        </p:spPr>
        <p:txBody>
          <a:bodyPr wrap="square" rtlCol="0">
            <a:spAutoFit/>
          </a:bodyPr>
          <a:lstStyle/>
          <a:p>
            <a:r>
              <a:rPr lang="en-GB" sz="1100" b="1" dirty="0">
                <a:solidFill>
                  <a:schemeClr val="tx1">
                    <a:lumMod val="50000"/>
                    <a:lumOff val="50000"/>
                  </a:schemeClr>
                </a:solidFill>
                <a:latin typeface="+mn-lt"/>
              </a:rPr>
              <a:t>Audience Analysis</a:t>
            </a:r>
          </a:p>
        </p:txBody>
      </p:sp>
      <p:sp>
        <p:nvSpPr>
          <p:cNvPr id="111" name="TextBox 110">
            <a:extLst>
              <a:ext uri="{FF2B5EF4-FFF2-40B4-BE49-F238E27FC236}">
                <a16:creationId xmlns:a16="http://schemas.microsoft.com/office/drawing/2014/main" id="{46A0919E-F0A5-5545-97AB-1A4E2C9A2244}"/>
              </a:ext>
            </a:extLst>
          </p:cNvPr>
          <p:cNvSpPr txBox="1"/>
          <p:nvPr/>
        </p:nvSpPr>
        <p:spPr>
          <a:xfrm>
            <a:off x="6382361" y="3541939"/>
            <a:ext cx="1553426" cy="261610"/>
          </a:xfrm>
          <a:prstGeom prst="rect">
            <a:avLst/>
          </a:prstGeom>
          <a:noFill/>
        </p:spPr>
        <p:txBody>
          <a:bodyPr wrap="square" rtlCol="0">
            <a:spAutoFit/>
          </a:bodyPr>
          <a:lstStyle/>
          <a:p>
            <a:r>
              <a:rPr lang="en-GB" sz="1100" b="1" dirty="0">
                <a:solidFill>
                  <a:schemeClr val="tx1">
                    <a:lumMod val="50000"/>
                    <a:lumOff val="50000"/>
                  </a:schemeClr>
                </a:solidFill>
                <a:latin typeface="+mn-lt"/>
              </a:rPr>
              <a:t>Regulatory Analysis</a:t>
            </a:r>
          </a:p>
        </p:txBody>
      </p:sp>
      <p:sp>
        <p:nvSpPr>
          <p:cNvPr id="113" name="Rectangle 112">
            <a:extLst>
              <a:ext uri="{FF2B5EF4-FFF2-40B4-BE49-F238E27FC236}">
                <a16:creationId xmlns:a16="http://schemas.microsoft.com/office/drawing/2014/main" id="{E49A86AA-1F99-694D-8360-AEA8EE6FD514}"/>
              </a:ext>
            </a:extLst>
          </p:cNvPr>
          <p:cNvSpPr/>
          <p:nvPr/>
        </p:nvSpPr>
        <p:spPr>
          <a:xfrm>
            <a:off x="3026906" y="3822256"/>
            <a:ext cx="1483903" cy="1107996"/>
          </a:xfrm>
          <a:prstGeom prst="rect">
            <a:avLst/>
          </a:prstGeom>
        </p:spPr>
        <p:txBody>
          <a:bodyPr wrap="square">
            <a:spAutoFit/>
          </a:bodyPr>
          <a:lstStyle/>
          <a:p>
            <a:r>
              <a:rPr lang="en-US" sz="1100" dirty="0">
                <a:solidFill>
                  <a:schemeClr val="tx1">
                    <a:lumMod val="50000"/>
                    <a:lumOff val="50000"/>
                  </a:schemeClr>
                </a:solidFill>
              </a:rPr>
              <a:t>Literature, </a:t>
            </a:r>
          </a:p>
          <a:p>
            <a:r>
              <a:rPr lang="en-US" sz="1100" dirty="0">
                <a:solidFill>
                  <a:schemeClr val="tx1">
                    <a:lumMod val="50000"/>
                    <a:lumOff val="50000"/>
                  </a:schemeClr>
                </a:solidFill>
              </a:rPr>
              <a:t>clinical data, </a:t>
            </a:r>
          </a:p>
          <a:p>
            <a:r>
              <a:rPr lang="en-US" sz="1100" dirty="0">
                <a:solidFill>
                  <a:schemeClr val="tx1">
                    <a:lumMod val="50000"/>
                    <a:lumOff val="50000"/>
                  </a:schemeClr>
                </a:solidFill>
              </a:rPr>
              <a:t>competitive intelligence, launches, label updates, and analysts reports</a:t>
            </a:r>
          </a:p>
        </p:txBody>
      </p:sp>
      <p:sp>
        <p:nvSpPr>
          <p:cNvPr id="114" name="Rectangle 113">
            <a:extLst>
              <a:ext uri="{FF2B5EF4-FFF2-40B4-BE49-F238E27FC236}">
                <a16:creationId xmlns:a16="http://schemas.microsoft.com/office/drawing/2014/main" id="{A6E59862-3A67-764C-BE43-CCC2A46C63B0}"/>
              </a:ext>
            </a:extLst>
          </p:cNvPr>
          <p:cNvSpPr/>
          <p:nvPr/>
        </p:nvSpPr>
        <p:spPr>
          <a:xfrm>
            <a:off x="4724064" y="3822256"/>
            <a:ext cx="916579" cy="769441"/>
          </a:xfrm>
          <a:prstGeom prst="rect">
            <a:avLst/>
          </a:prstGeom>
        </p:spPr>
        <p:txBody>
          <a:bodyPr wrap="square">
            <a:spAutoFit/>
          </a:bodyPr>
          <a:lstStyle/>
          <a:p>
            <a:r>
              <a:rPr lang="en-US" sz="1100" dirty="0">
                <a:solidFill>
                  <a:schemeClr val="tx1">
                    <a:lumMod val="50000"/>
                    <a:lumOff val="50000"/>
                  </a:schemeClr>
                </a:solidFill>
              </a:rPr>
              <a:t>Providers, </a:t>
            </a:r>
            <a:br>
              <a:rPr lang="en-US" sz="1100" dirty="0">
                <a:solidFill>
                  <a:schemeClr val="tx1">
                    <a:lumMod val="50000"/>
                    <a:lumOff val="50000"/>
                  </a:schemeClr>
                </a:solidFill>
              </a:rPr>
            </a:br>
            <a:r>
              <a:rPr lang="en-US" sz="1100" dirty="0">
                <a:solidFill>
                  <a:schemeClr val="tx1">
                    <a:lumMod val="50000"/>
                    <a:lumOff val="50000"/>
                  </a:schemeClr>
                </a:solidFill>
              </a:rPr>
              <a:t>payers, patients, and others</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92759" y="1638494"/>
            <a:ext cx="8108981" cy="6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External analyses look at the current environment – mostly independent from the product or organization</a:t>
            </a:r>
          </a:p>
        </p:txBody>
      </p:sp>
      <p:sp>
        <p:nvSpPr>
          <p:cNvPr id="30" name="Rectangle 29">
            <a:extLst>
              <a:ext uri="{FF2B5EF4-FFF2-40B4-BE49-F238E27FC236}">
                <a16:creationId xmlns:a16="http://schemas.microsoft.com/office/drawing/2014/main" id="{CD2EF8B4-AF9F-CE4C-B0A6-AD833BB9972C}"/>
              </a:ext>
            </a:extLst>
          </p:cNvPr>
          <p:cNvSpPr/>
          <p:nvPr/>
        </p:nvSpPr>
        <p:spPr>
          <a:xfrm>
            <a:off x="6382344" y="3776536"/>
            <a:ext cx="1343131" cy="707886"/>
          </a:xfrm>
          <a:prstGeom prst="rect">
            <a:avLst/>
          </a:prstGeom>
        </p:spPr>
        <p:txBody>
          <a:bodyPr wrap="square">
            <a:spAutoFit/>
          </a:bodyPr>
          <a:lstStyle/>
          <a:p>
            <a:r>
              <a:rPr lang="en-US" sz="1000" dirty="0">
                <a:solidFill>
                  <a:schemeClr val="tx1">
                    <a:lumMod val="50000"/>
                    <a:lumOff val="50000"/>
                  </a:schemeClr>
                </a:solidFill>
              </a:rPr>
              <a:t>Approvals, approval pathways,</a:t>
            </a:r>
          </a:p>
          <a:p>
            <a:r>
              <a:rPr lang="en-US" sz="1000" dirty="0">
                <a:solidFill>
                  <a:schemeClr val="tx1">
                    <a:lumMod val="50000"/>
                    <a:lumOff val="50000"/>
                  </a:schemeClr>
                </a:solidFill>
              </a:rPr>
              <a:t>pricing, and criteria for reimbursement</a:t>
            </a:r>
          </a:p>
        </p:txBody>
      </p:sp>
      <p:cxnSp>
        <p:nvCxnSpPr>
          <p:cNvPr id="31" name="Straight Connector 30">
            <a:extLst>
              <a:ext uri="{FF2B5EF4-FFF2-40B4-BE49-F238E27FC236}">
                <a16:creationId xmlns:a16="http://schemas.microsoft.com/office/drawing/2014/main" id="{87A525FC-A503-434A-A444-E2D70134FA14}"/>
              </a:ext>
            </a:extLst>
          </p:cNvPr>
          <p:cNvCxnSpPr>
            <a:cxnSpLocks/>
          </p:cNvCxnSpPr>
          <p:nvPr/>
        </p:nvCxnSpPr>
        <p:spPr>
          <a:xfrm>
            <a:off x="597283" y="2488389"/>
            <a:ext cx="800445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E6901B60-7F83-604C-A15A-4011C668755C}"/>
              </a:ext>
            </a:extLst>
          </p:cNvPr>
          <p:cNvSpPr/>
          <p:nvPr/>
        </p:nvSpPr>
        <p:spPr>
          <a:xfrm>
            <a:off x="3316351" y="2707594"/>
            <a:ext cx="2568132" cy="565595"/>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Century Gothic" panose="020B0502020202020204" pitchFamily="34" charset="0"/>
              </a:rPr>
              <a:t>External Analyses</a:t>
            </a:r>
          </a:p>
        </p:txBody>
      </p:sp>
      <p:sp>
        <p:nvSpPr>
          <p:cNvPr id="21" name="Rectangle 20">
            <a:extLst>
              <a:ext uri="{FF2B5EF4-FFF2-40B4-BE49-F238E27FC236}">
                <a16:creationId xmlns:a16="http://schemas.microsoft.com/office/drawing/2014/main" id="{C49B8EFF-3D2E-9945-A5B6-F98941306051}"/>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338493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tx1">
                    <a:lumMod val="50000"/>
                    <a:lumOff val="50000"/>
                  </a:schemeClr>
                </a:solidFill>
                <a:latin typeface="+mj-lt"/>
              </a:rPr>
              <a:t>Disease Landscape</a:t>
            </a:r>
          </a:p>
          <a:p>
            <a:pPr algn="ctr"/>
            <a:r>
              <a:rPr lang="en-US" sz="2000" dirty="0">
                <a:solidFill>
                  <a:schemeClr val="tx1">
                    <a:lumMod val="50000"/>
                    <a:lumOff val="50000"/>
                  </a:schemeClr>
                </a:solidFill>
                <a:latin typeface="Century Gothic" panose="020B0502020202020204" pitchFamily="34" charset="0"/>
              </a:rPr>
              <a:t>Standard of care, unmet medical needs, cost/value, patient journey,  diagnostic criteria, and congresses</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CF8760B-5212-C04B-93ED-383353ED6937}"/>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4" name="Picture 23"/>
          <p:cNvPicPr>
            <a:picLocks noChangeAspect="1"/>
          </p:cNvPicPr>
          <p:nvPr/>
        </p:nvPicPr>
        <p:blipFill>
          <a:blip r:embed="rId3"/>
          <a:stretch>
            <a:fillRect/>
          </a:stretch>
        </p:blipFill>
        <p:spPr>
          <a:xfrm>
            <a:off x="546800" y="4190999"/>
            <a:ext cx="2420322" cy="1816765"/>
          </a:xfrm>
          <a:prstGeom prst="rect">
            <a:avLst/>
          </a:prstGeom>
          <a:ln>
            <a:solidFill>
              <a:schemeClr val="accent2"/>
            </a:solidFill>
          </a:ln>
        </p:spPr>
      </p:pic>
      <p:pic>
        <p:nvPicPr>
          <p:cNvPr id="25" name="Picture 24"/>
          <p:cNvPicPr>
            <a:picLocks noChangeAspect="1"/>
          </p:cNvPicPr>
          <p:nvPr/>
        </p:nvPicPr>
        <p:blipFill>
          <a:blip r:embed="rId4"/>
          <a:stretch>
            <a:fillRect/>
          </a:stretch>
        </p:blipFill>
        <p:spPr>
          <a:xfrm>
            <a:off x="3321571" y="4190999"/>
            <a:ext cx="2420322" cy="1816765"/>
          </a:xfrm>
          <a:prstGeom prst="rect">
            <a:avLst/>
          </a:prstGeom>
          <a:ln>
            <a:solidFill>
              <a:schemeClr val="accent2"/>
            </a:solidFill>
          </a:ln>
        </p:spPr>
      </p:pic>
      <p:pic>
        <p:nvPicPr>
          <p:cNvPr id="26" name="Picture 25"/>
          <p:cNvPicPr>
            <a:picLocks noChangeAspect="1"/>
          </p:cNvPicPr>
          <p:nvPr/>
        </p:nvPicPr>
        <p:blipFill>
          <a:blip r:embed="rId5"/>
          <a:stretch>
            <a:fillRect/>
          </a:stretch>
        </p:blipFill>
        <p:spPr>
          <a:xfrm>
            <a:off x="6096343" y="4190999"/>
            <a:ext cx="2420322" cy="1816765"/>
          </a:xfrm>
          <a:prstGeom prst="rect">
            <a:avLst/>
          </a:prstGeom>
          <a:ln>
            <a:solidFill>
              <a:schemeClr val="accent2"/>
            </a:solidFill>
          </a:ln>
        </p:spPr>
      </p:pic>
    </p:spTree>
    <p:extLst>
      <p:ext uri="{BB962C8B-B14F-4D97-AF65-F5344CB8AC3E}">
        <p14:creationId xmlns:p14="http://schemas.microsoft.com/office/powerpoint/2010/main" val="162261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tx1">
                    <a:lumMod val="50000"/>
                    <a:lumOff val="50000"/>
                  </a:schemeClr>
                </a:solidFill>
                <a:latin typeface="+mj-lt"/>
              </a:rPr>
              <a:t>Competitor Analysis</a:t>
            </a:r>
          </a:p>
          <a:p>
            <a:pPr algn="ctr"/>
            <a:r>
              <a:rPr lang="en-GB" sz="2000" dirty="0">
                <a:solidFill>
                  <a:schemeClr val="tx1">
                    <a:lumMod val="50000"/>
                    <a:lumOff val="50000"/>
                  </a:schemeClr>
                </a:solidFill>
                <a:latin typeface="+mj-lt"/>
              </a:rPr>
              <a:t>Literature, clinical data, competitive intelligence, launches, label updates, and analysts reports</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3DAED13-0A31-FC43-BEFE-FA813A0FD484}"/>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7" name="Picture 26"/>
          <p:cNvPicPr>
            <a:picLocks noChangeAspect="1"/>
          </p:cNvPicPr>
          <p:nvPr/>
        </p:nvPicPr>
        <p:blipFill>
          <a:blip r:embed="rId3"/>
          <a:stretch>
            <a:fillRect/>
          </a:stretch>
        </p:blipFill>
        <p:spPr>
          <a:xfrm>
            <a:off x="565352" y="4191149"/>
            <a:ext cx="2438611" cy="1828959"/>
          </a:xfrm>
          <a:prstGeom prst="rect">
            <a:avLst/>
          </a:prstGeom>
          <a:ln>
            <a:solidFill>
              <a:schemeClr val="accent2"/>
            </a:solidFill>
          </a:ln>
        </p:spPr>
      </p:pic>
      <p:pic>
        <p:nvPicPr>
          <p:cNvPr id="28" name="Picture 27"/>
          <p:cNvPicPr>
            <a:picLocks noChangeAspect="1"/>
          </p:cNvPicPr>
          <p:nvPr/>
        </p:nvPicPr>
        <p:blipFill>
          <a:blip r:embed="rId4"/>
          <a:stretch>
            <a:fillRect/>
          </a:stretch>
        </p:blipFill>
        <p:spPr>
          <a:xfrm>
            <a:off x="3311014" y="4191149"/>
            <a:ext cx="2438611" cy="1828959"/>
          </a:xfrm>
          <a:prstGeom prst="rect">
            <a:avLst/>
          </a:prstGeom>
          <a:ln>
            <a:solidFill>
              <a:schemeClr val="accent2"/>
            </a:solidFill>
          </a:ln>
        </p:spPr>
      </p:pic>
      <p:pic>
        <p:nvPicPr>
          <p:cNvPr id="29" name="Picture 28"/>
          <p:cNvPicPr>
            <a:picLocks noChangeAspect="1"/>
          </p:cNvPicPr>
          <p:nvPr/>
        </p:nvPicPr>
        <p:blipFill>
          <a:blip r:embed="rId5"/>
          <a:stretch>
            <a:fillRect/>
          </a:stretch>
        </p:blipFill>
        <p:spPr>
          <a:xfrm>
            <a:off x="6056676" y="4191149"/>
            <a:ext cx="2432515" cy="1828959"/>
          </a:xfrm>
          <a:prstGeom prst="rect">
            <a:avLst/>
          </a:prstGeom>
          <a:ln>
            <a:solidFill>
              <a:schemeClr val="accent2"/>
            </a:solidFill>
          </a:ln>
        </p:spPr>
      </p:pic>
    </p:spTree>
    <p:extLst>
      <p:ext uri="{BB962C8B-B14F-4D97-AF65-F5344CB8AC3E}">
        <p14:creationId xmlns:p14="http://schemas.microsoft.com/office/powerpoint/2010/main" val="385035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151358"/>
            <a:ext cx="7878630" cy="830997"/>
          </a:xfrm>
          <a:prstGeom prst="rect">
            <a:avLst/>
          </a:prstGeom>
          <a:noFill/>
        </p:spPr>
        <p:txBody>
          <a:bodyPr wrap="square" rtlCol="0">
            <a:spAutoFit/>
          </a:bodyPr>
          <a:lstStyle/>
          <a:p>
            <a:pPr algn="ctr"/>
            <a:r>
              <a:rPr lang="en-GB" sz="2800" b="1" dirty="0">
                <a:solidFill>
                  <a:schemeClr val="tx1">
                    <a:lumMod val="50000"/>
                    <a:lumOff val="50000"/>
                  </a:schemeClr>
                </a:solidFill>
                <a:latin typeface="+mj-lt"/>
              </a:rPr>
              <a:t>Audience Analysis</a:t>
            </a:r>
          </a:p>
          <a:p>
            <a:pPr algn="ctr"/>
            <a:r>
              <a:rPr lang="en-US" sz="2000" dirty="0">
                <a:solidFill>
                  <a:schemeClr val="tx1">
                    <a:lumMod val="50000"/>
                    <a:lumOff val="50000"/>
                  </a:schemeClr>
                </a:solidFill>
                <a:latin typeface="Century Gothic" panose="020B0502020202020204" pitchFamily="34" charset="0"/>
              </a:rPr>
              <a:t>Providers, payers, patients, and others</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EC8BD07-637B-4643-B8C7-6DDE16AA819E}"/>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2" name="Picture 21"/>
          <p:cNvPicPr>
            <a:picLocks noChangeAspect="1"/>
          </p:cNvPicPr>
          <p:nvPr/>
        </p:nvPicPr>
        <p:blipFill>
          <a:blip r:embed="rId3"/>
          <a:stretch>
            <a:fillRect/>
          </a:stretch>
        </p:blipFill>
        <p:spPr>
          <a:xfrm>
            <a:off x="2060176" y="4196378"/>
            <a:ext cx="2402032" cy="1798476"/>
          </a:xfrm>
          <a:prstGeom prst="rect">
            <a:avLst/>
          </a:prstGeom>
          <a:ln>
            <a:solidFill>
              <a:schemeClr val="accent2"/>
            </a:solidFill>
          </a:ln>
        </p:spPr>
      </p:pic>
      <p:pic>
        <p:nvPicPr>
          <p:cNvPr id="23" name="Picture 22"/>
          <p:cNvPicPr>
            <a:picLocks noChangeAspect="1"/>
          </p:cNvPicPr>
          <p:nvPr/>
        </p:nvPicPr>
        <p:blipFill>
          <a:blip r:embed="rId4"/>
          <a:stretch>
            <a:fillRect/>
          </a:stretch>
        </p:blipFill>
        <p:spPr>
          <a:xfrm>
            <a:off x="4701318" y="4196378"/>
            <a:ext cx="2395936" cy="1798476"/>
          </a:xfrm>
          <a:prstGeom prst="rect">
            <a:avLst/>
          </a:prstGeom>
          <a:ln>
            <a:solidFill>
              <a:schemeClr val="accent2"/>
            </a:solidFill>
          </a:ln>
        </p:spPr>
      </p:pic>
    </p:spTree>
    <p:extLst>
      <p:ext uri="{BB962C8B-B14F-4D97-AF65-F5344CB8AC3E}">
        <p14:creationId xmlns:p14="http://schemas.microsoft.com/office/powerpoint/2010/main" val="138575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tx1">
                    <a:lumMod val="50000"/>
                    <a:lumOff val="50000"/>
                  </a:schemeClr>
                </a:solidFill>
                <a:latin typeface="+mj-lt"/>
              </a:rPr>
              <a:t>Regulatory Analysis</a:t>
            </a:r>
          </a:p>
          <a:p>
            <a:pPr algn="ctr"/>
            <a:r>
              <a:rPr lang="en-US" sz="2000" dirty="0">
                <a:solidFill>
                  <a:schemeClr val="tx1">
                    <a:lumMod val="50000"/>
                    <a:lumOff val="50000"/>
                  </a:schemeClr>
                </a:solidFill>
                <a:latin typeface="Century Gothic" panose="020B0502020202020204" pitchFamily="34" charset="0"/>
              </a:rPr>
              <a:t>Approvals, approval pathways,</a:t>
            </a:r>
          </a:p>
          <a:p>
            <a:pPr algn="ctr"/>
            <a:r>
              <a:rPr lang="en-US" sz="2000" dirty="0">
                <a:solidFill>
                  <a:schemeClr val="tx1">
                    <a:lumMod val="50000"/>
                    <a:lumOff val="50000"/>
                  </a:schemeClr>
                </a:solidFill>
                <a:latin typeface="Century Gothic" panose="020B0502020202020204" pitchFamily="34" charset="0"/>
              </a:rPr>
              <a:t>pricing, and criteria for reimbursement</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2F97FC4-CFC3-9842-A25C-8AFB6159FFD7}"/>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13" name="Picture 12"/>
          <p:cNvPicPr>
            <a:picLocks noChangeAspect="1"/>
          </p:cNvPicPr>
          <p:nvPr/>
        </p:nvPicPr>
        <p:blipFill>
          <a:blip r:embed="rId3"/>
          <a:stretch>
            <a:fillRect/>
          </a:stretch>
        </p:blipFill>
        <p:spPr>
          <a:xfrm>
            <a:off x="3372254" y="4191558"/>
            <a:ext cx="2438611" cy="1828959"/>
          </a:xfrm>
          <a:prstGeom prst="rect">
            <a:avLst/>
          </a:prstGeom>
          <a:ln>
            <a:solidFill>
              <a:schemeClr val="accent2"/>
            </a:solidFill>
          </a:ln>
        </p:spPr>
      </p:pic>
    </p:spTree>
    <p:extLst>
      <p:ext uri="{BB962C8B-B14F-4D97-AF65-F5344CB8AC3E}">
        <p14:creationId xmlns:p14="http://schemas.microsoft.com/office/powerpoint/2010/main" val="26475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E76BCB9-039F-6D4B-A89B-50148BB26409}"/>
              </a:ext>
            </a:extLst>
          </p:cNvPr>
          <p:cNvSpPr/>
          <p:nvPr/>
        </p:nvSpPr>
        <p:spPr>
          <a:xfrm>
            <a:off x="566927" y="3030854"/>
            <a:ext cx="8066709" cy="2461083"/>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3FFD248-F0B4-0A45-AF8F-CAFB4097A705}"/>
              </a:ext>
            </a:extLst>
          </p:cNvPr>
          <p:cNvSpPr/>
          <p:nvPr/>
        </p:nvSpPr>
        <p:spPr>
          <a:xfrm>
            <a:off x="3868479" y="3513975"/>
            <a:ext cx="1482302" cy="1554480"/>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bg1">
                  <a:lumMod val="50000"/>
                </a:schemeClr>
              </a:solidFill>
            </a:endParaRPr>
          </a:p>
        </p:txBody>
      </p:sp>
      <p:sp>
        <p:nvSpPr>
          <p:cNvPr id="34" name="Rectangle 33">
            <a:extLst>
              <a:ext uri="{FF2B5EF4-FFF2-40B4-BE49-F238E27FC236}">
                <a16:creationId xmlns:a16="http://schemas.microsoft.com/office/drawing/2014/main" id="{E7B1070C-8445-E44F-B418-429CBCAADD8D}"/>
              </a:ext>
            </a:extLst>
          </p:cNvPr>
          <p:cNvSpPr/>
          <p:nvPr/>
        </p:nvSpPr>
        <p:spPr>
          <a:xfrm>
            <a:off x="5544879" y="3513975"/>
            <a:ext cx="1482302" cy="1554480"/>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bg1">
                  <a:lumMod val="50000"/>
                </a:schemeClr>
              </a:solidFill>
            </a:endParaRPr>
          </a:p>
        </p:txBody>
      </p:sp>
      <p:sp>
        <p:nvSpPr>
          <p:cNvPr id="32" name="Rectangle 31">
            <a:extLst>
              <a:ext uri="{FF2B5EF4-FFF2-40B4-BE49-F238E27FC236}">
                <a16:creationId xmlns:a16="http://schemas.microsoft.com/office/drawing/2014/main" id="{122C4E75-008F-C140-B80A-78347A65C2EF}"/>
              </a:ext>
            </a:extLst>
          </p:cNvPr>
          <p:cNvSpPr/>
          <p:nvPr/>
        </p:nvSpPr>
        <p:spPr>
          <a:xfrm>
            <a:off x="2191105" y="3513975"/>
            <a:ext cx="1482302" cy="1554480"/>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bg1">
                  <a:lumMod val="50000"/>
                </a:schemeClr>
              </a:solidFill>
            </a:endParaRPr>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Internal Analyses</a:t>
            </a:r>
            <a:endParaRPr lang="en-US" dirty="0"/>
          </a:p>
        </p:txBody>
      </p:sp>
      <p:sp>
        <p:nvSpPr>
          <p:cNvPr id="47" name="Rectangle 46">
            <a:extLst>
              <a:ext uri="{FF2B5EF4-FFF2-40B4-BE49-F238E27FC236}">
                <a16:creationId xmlns:a16="http://schemas.microsoft.com/office/drawing/2014/main" id="{9B50CD8C-E668-AA4D-A148-C3BB56573F0B}"/>
              </a:ext>
            </a:extLst>
          </p:cNvPr>
          <p:cNvSpPr/>
          <p:nvPr/>
        </p:nvSpPr>
        <p:spPr>
          <a:xfrm>
            <a:off x="2191632" y="3987565"/>
            <a:ext cx="1417767" cy="769441"/>
          </a:xfrm>
          <a:prstGeom prst="rect">
            <a:avLst/>
          </a:prstGeom>
        </p:spPr>
        <p:txBody>
          <a:bodyPr wrap="square">
            <a:spAutoFit/>
          </a:bodyPr>
          <a:lstStyle/>
          <a:p>
            <a:r>
              <a:rPr lang="en-US" sz="1100" dirty="0">
                <a:solidFill>
                  <a:schemeClr val="bg1">
                    <a:lumMod val="50000"/>
                  </a:schemeClr>
                </a:solidFill>
              </a:rPr>
              <a:t>New and upcoming data, clinical development, and regulatory milestones </a:t>
            </a:r>
          </a:p>
        </p:txBody>
      </p:sp>
      <p:sp>
        <p:nvSpPr>
          <p:cNvPr id="43" name="TextBox 42">
            <a:extLst>
              <a:ext uri="{FF2B5EF4-FFF2-40B4-BE49-F238E27FC236}">
                <a16:creationId xmlns:a16="http://schemas.microsoft.com/office/drawing/2014/main" id="{0E9FFEEB-F56D-CA4D-8762-5DD2EA915822}"/>
              </a:ext>
            </a:extLst>
          </p:cNvPr>
          <p:cNvSpPr txBox="1"/>
          <p:nvPr/>
        </p:nvSpPr>
        <p:spPr>
          <a:xfrm>
            <a:off x="2192872" y="3561370"/>
            <a:ext cx="1599407" cy="430887"/>
          </a:xfrm>
          <a:prstGeom prst="rect">
            <a:avLst/>
          </a:prstGeom>
          <a:noFill/>
        </p:spPr>
        <p:txBody>
          <a:bodyPr wrap="square" rtlCol="0">
            <a:spAutoFit/>
          </a:bodyPr>
          <a:lstStyle/>
          <a:p>
            <a:r>
              <a:rPr lang="en-GB" sz="1100" b="1" dirty="0">
                <a:solidFill>
                  <a:schemeClr val="bg1">
                    <a:lumMod val="50000"/>
                  </a:schemeClr>
                </a:solidFill>
                <a:latin typeface="+mn-lt"/>
              </a:rPr>
              <a:t>Clinical and Regulatory Analysis</a:t>
            </a:r>
          </a:p>
        </p:txBody>
      </p:sp>
      <p:sp>
        <p:nvSpPr>
          <p:cNvPr id="104" name="TextBox 103">
            <a:extLst>
              <a:ext uri="{FF2B5EF4-FFF2-40B4-BE49-F238E27FC236}">
                <a16:creationId xmlns:a16="http://schemas.microsoft.com/office/drawing/2014/main" id="{302203ED-CFBE-1C4B-B112-A3A9B816EE26}"/>
              </a:ext>
            </a:extLst>
          </p:cNvPr>
          <p:cNvSpPr txBox="1"/>
          <p:nvPr/>
        </p:nvSpPr>
        <p:spPr>
          <a:xfrm>
            <a:off x="3851238" y="3561369"/>
            <a:ext cx="1980153" cy="430887"/>
          </a:xfrm>
          <a:prstGeom prst="rect">
            <a:avLst/>
          </a:prstGeom>
          <a:noFill/>
        </p:spPr>
        <p:txBody>
          <a:bodyPr wrap="square" rtlCol="0">
            <a:spAutoFit/>
          </a:bodyPr>
          <a:lstStyle/>
          <a:p>
            <a:r>
              <a:rPr lang="en-GB" sz="1100" b="1" dirty="0">
                <a:solidFill>
                  <a:schemeClr val="bg1">
                    <a:lumMod val="50000"/>
                  </a:schemeClr>
                </a:solidFill>
                <a:latin typeface="+mn-lt"/>
              </a:rPr>
              <a:t>External Expert/</a:t>
            </a:r>
            <a:br>
              <a:rPr lang="en-GB" sz="1100" b="1" dirty="0">
                <a:solidFill>
                  <a:schemeClr val="bg1">
                    <a:lumMod val="50000"/>
                  </a:schemeClr>
                </a:solidFill>
                <a:latin typeface="+mn-lt"/>
              </a:rPr>
            </a:br>
            <a:r>
              <a:rPr lang="en-GB" sz="1100" b="1" dirty="0">
                <a:solidFill>
                  <a:schemeClr val="bg1">
                    <a:lumMod val="50000"/>
                  </a:schemeClr>
                </a:solidFill>
                <a:latin typeface="+mn-lt"/>
              </a:rPr>
              <a:t>Field Insights</a:t>
            </a:r>
          </a:p>
        </p:txBody>
      </p:sp>
      <p:sp>
        <p:nvSpPr>
          <p:cNvPr id="105" name="TextBox 104">
            <a:extLst>
              <a:ext uri="{FF2B5EF4-FFF2-40B4-BE49-F238E27FC236}">
                <a16:creationId xmlns:a16="http://schemas.microsoft.com/office/drawing/2014/main" id="{7EBD7967-E9AB-CD40-9FE8-D5E01941408B}"/>
              </a:ext>
            </a:extLst>
          </p:cNvPr>
          <p:cNvSpPr txBox="1"/>
          <p:nvPr/>
        </p:nvSpPr>
        <p:spPr>
          <a:xfrm>
            <a:off x="5580020" y="3570513"/>
            <a:ext cx="1970443" cy="261610"/>
          </a:xfrm>
          <a:prstGeom prst="rect">
            <a:avLst/>
          </a:prstGeom>
          <a:noFill/>
        </p:spPr>
        <p:txBody>
          <a:bodyPr wrap="square" rtlCol="0">
            <a:spAutoFit/>
          </a:bodyPr>
          <a:lstStyle/>
          <a:p>
            <a:r>
              <a:rPr lang="en-GB" sz="1100" b="1" dirty="0">
                <a:solidFill>
                  <a:schemeClr val="bg1">
                    <a:lumMod val="50000"/>
                  </a:schemeClr>
                </a:solidFill>
                <a:latin typeface="+mn-lt"/>
              </a:rPr>
              <a:t>Gap Identification</a:t>
            </a:r>
          </a:p>
        </p:txBody>
      </p:sp>
      <p:sp>
        <p:nvSpPr>
          <p:cNvPr id="113" name="Rectangle 112">
            <a:extLst>
              <a:ext uri="{FF2B5EF4-FFF2-40B4-BE49-F238E27FC236}">
                <a16:creationId xmlns:a16="http://schemas.microsoft.com/office/drawing/2014/main" id="{E49A86AA-1F99-694D-8360-AEA8EE6FD514}"/>
              </a:ext>
            </a:extLst>
          </p:cNvPr>
          <p:cNvSpPr/>
          <p:nvPr/>
        </p:nvSpPr>
        <p:spPr>
          <a:xfrm>
            <a:off x="3866878" y="3978421"/>
            <a:ext cx="1370153" cy="1107996"/>
          </a:xfrm>
          <a:prstGeom prst="rect">
            <a:avLst/>
          </a:prstGeom>
        </p:spPr>
        <p:txBody>
          <a:bodyPr wrap="square">
            <a:spAutoFit/>
          </a:bodyPr>
          <a:lstStyle/>
          <a:p>
            <a:r>
              <a:rPr lang="en-US" sz="1100" dirty="0">
                <a:solidFill>
                  <a:schemeClr val="bg1">
                    <a:lumMod val="50000"/>
                  </a:schemeClr>
                </a:solidFill>
              </a:rPr>
              <a:t>Advisory boards, stakeholder engagements,</a:t>
            </a:r>
          </a:p>
          <a:p>
            <a:r>
              <a:rPr lang="en-US" sz="1100" dirty="0">
                <a:solidFill>
                  <a:schemeClr val="bg1">
                    <a:lumMod val="50000"/>
                  </a:schemeClr>
                </a:solidFill>
              </a:rPr>
              <a:t>field insights (MSLs), and additional research</a:t>
            </a:r>
          </a:p>
        </p:txBody>
      </p:sp>
      <p:sp>
        <p:nvSpPr>
          <p:cNvPr id="114" name="Rectangle 113">
            <a:extLst>
              <a:ext uri="{FF2B5EF4-FFF2-40B4-BE49-F238E27FC236}">
                <a16:creationId xmlns:a16="http://schemas.microsoft.com/office/drawing/2014/main" id="{A6E59862-3A67-764C-BE43-CCC2A46C63B0}"/>
              </a:ext>
            </a:extLst>
          </p:cNvPr>
          <p:cNvSpPr/>
          <p:nvPr/>
        </p:nvSpPr>
        <p:spPr>
          <a:xfrm>
            <a:off x="5564036" y="3840197"/>
            <a:ext cx="1410922" cy="938719"/>
          </a:xfrm>
          <a:prstGeom prst="rect">
            <a:avLst/>
          </a:prstGeom>
        </p:spPr>
        <p:txBody>
          <a:bodyPr wrap="square">
            <a:spAutoFit/>
          </a:bodyPr>
          <a:lstStyle/>
          <a:p>
            <a:r>
              <a:rPr lang="en-US" sz="1100" dirty="0">
                <a:solidFill>
                  <a:schemeClr val="bg1">
                    <a:lumMod val="50000"/>
                  </a:schemeClr>
                </a:solidFill>
              </a:rPr>
              <a:t>Internal gaps in evidence generation, interpretation, communication and/or education </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92759" y="1667069"/>
            <a:ext cx="8108981" cy="6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Internal analyses look at your product, organization, and other internal factors</a:t>
            </a:r>
          </a:p>
        </p:txBody>
      </p:sp>
      <p:cxnSp>
        <p:nvCxnSpPr>
          <p:cNvPr id="31" name="Straight Connector 30">
            <a:extLst>
              <a:ext uri="{FF2B5EF4-FFF2-40B4-BE49-F238E27FC236}">
                <a16:creationId xmlns:a16="http://schemas.microsoft.com/office/drawing/2014/main" id="{87A525FC-A503-434A-A444-E2D70134FA14}"/>
              </a:ext>
            </a:extLst>
          </p:cNvPr>
          <p:cNvCxnSpPr>
            <a:cxnSpLocks/>
          </p:cNvCxnSpPr>
          <p:nvPr/>
        </p:nvCxnSpPr>
        <p:spPr>
          <a:xfrm>
            <a:off x="597283" y="2516964"/>
            <a:ext cx="800445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E6901B60-7F83-604C-A15A-4011C668755C}"/>
              </a:ext>
            </a:extLst>
          </p:cNvPr>
          <p:cNvSpPr/>
          <p:nvPr/>
        </p:nvSpPr>
        <p:spPr>
          <a:xfrm>
            <a:off x="3316351" y="2736169"/>
            <a:ext cx="2568132" cy="565595"/>
          </a:xfrm>
          <a:prstGeom prst="round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Century Gothic" panose="020B0502020202020204" pitchFamily="34" charset="0"/>
              </a:rPr>
              <a:t>Internal Analyses</a:t>
            </a:r>
          </a:p>
        </p:txBody>
      </p:sp>
      <p:sp>
        <p:nvSpPr>
          <p:cNvPr id="18" name="Rectangle 17">
            <a:extLst>
              <a:ext uri="{FF2B5EF4-FFF2-40B4-BE49-F238E27FC236}">
                <a16:creationId xmlns:a16="http://schemas.microsoft.com/office/drawing/2014/main" id="{0DDAB30E-8EE2-844F-99CE-B54AC16ADD8F}"/>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183064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Internal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bg1">
                    <a:lumMod val="50000"/>
                  </a:schemeClr>
                </a:solidFill>
                <a:latin typeface="+mj-lt"/>
              </a:rPr>
              <a:t>Clinical and Regulatory Analysis</a:t>
            </a:r>
          </a:p>
          <a:p>
            <a:pPr algn="ctr"/>
            <a:r>
              <a:rPr lang="en-GB" sz="2000" dirty="0">
                <a:solidFill>
                  <a:schemeClr val="bg1">
                    <a:lumMod val="50000"/>
                  </a:schemeClr>
                </a:solidFill>
                <a:latin typeface="+mj-lt"/>
              </a:rPr>
              <a:t>New and upcoming data, clinical development,</a:t>
            </a:r>
            <a:br>
              <a:rPr lang="en-GB" sz="2000" dirty="0">
                <a:solidFill>
                  <a:schemeClr val="bg1">
                    <a:lumMod val="50000"/>
                  </a:schemeClr>
                </a:solidFill>
                <a:latin typeface="+mj-lt"/>
              </a:rPr>
            </a:br>
            <a:r>
              <a:rPr lang="en-GB" sz="2000" dirty="0">
                <a:solidFill>
                  <a:schemeClr val="bg1">
                    <a:lumMod val="50000"/>
                  </a:schemeClr>
                </a:solidFill>
                <a:latin typeface="+mj-lt"/>
              </a:rPr>
              <a:t>and regulatory milestones </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56500EA-210C-4C46-91DA-EEA8648269C9}"/>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1" name="Picture 20"/>
          <p:cNvPicPr>
            <a:picLocks noChangeAspect="1"/>
          </p:cNvPicPr>
          <p:nvPr/>
        </p:nvPicPr>
        <p:blipFill>
          <a:blip r:embed="rId3"/>
          <a:stretch>
            <a:fillRect/>
          </a:stretch>
        </p:blipFill>
        <p:spPr>
          <a:xfrm>
            <a:off x="2030361" y="4198175"/>
            <a:ext cx="2408129" cy="1804572"/>
          </a:xfrm>
          <a:prstGeom prst="rect">
            <a:avLst/>
          </a:prstGeom>
          <a:ln>
            <a:solidFill>
              <a:schemeClr val="tx1">
                <a:lumMod val="50000"/>
                <a:lumOff val="50000"/>
              </a:schemeClr>
            </a:solidFill>
          </a:ln>
        </p:spPr>
      </p:pic>
      <p:pic>
        <p:nvPicPr>
          <p:cNvPr id="22" name="Picture 21"/>
          <p:cNvPicPr>
            <a:picLocks noChangeAspect="1"/>
          </p:cNvPicPr>
          <p:nvPr/>
        </p:nvPicPr>
        <p:blipFill>
          <a:blip r:embed="rId4"/>
          <a:stretch>
            <a:fillRect/>
          </a:stretch>
        </p:blipFill>
        <p:spPr>
          <a:xfrm>
            <a:off x="4680471" y="4198175"/>
            <a:ext cx="2402032" cy="1804572"/>
          </a:xfrm>
          <a:prstGeom prst="rect">
            <a:avLst/>
          </a:prstGeom>
          <a:ln>
            <a:solidFill>
              <a:schemeClr val="tx1">
                <a:lumMod val="50000"/>
                <a:lumOff val="50000"/>
              </a:schemeClr>
            </a:solidFill>
          </a:ln>
        </p:spPr>
      </p:pic>
    </p:spTree>
    <p:extLst>
      <p:ext uri="{BB962C8B-B14F-4D97-AF65-F5344CB8AC3E}">
        <p14:creationId xmlns:p14="http://schemas.microsoft.com/office/powerpoint/2010/main" val="186915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Internal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bg1">
                    <a:lumMod val="50000"/>
                  </a:schemeClr>
                </a:solidFill>
                <a:latin typeface="+mj-lt"/>
              </a:rPr>
              <a:t>External Expert/Field Insights</a:t>
            </a:r>
          </a:p>
          <a:p>
            <a:pPr algn="ctr"/>
            <a:r>
              <a:rPr lang="en-US" sz="2000" dirty="0">
                <a:solidFill>
                  <a:schemeClr val="bg1">
                    <a:lumMod val="50000"/>
                  </a:schemeClr>
                </a:solidFill>
                <a:latin typeface="+mj-lt"/>
              </a:rPr>
              <a:t>Advisory boards, stakeholder engagements,</a:t>
            </a:r>
          </a:p>
          <a:p>
            <a:pPr algn="ctr"/>
            <a:r>
              <a:rPr lang="en-US" sz="2000" dirty="0">
                <a:solidFill>
                  <a:schemeClr val="bg1">
                    <a:lumMod val="50000"/>
                  </a:schemeClr>
                </a:solidFill>
                <a:latin typeface="+mj-lt"/>
              </a:rPr>
              <a:t>field insights (MSLs), and additional research</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172DF91-77D2-824C-8401-1BFD9C394D6E}"/>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4" name="Picture 23"/>
          <p:cNvPicPr>
            <a:picLocks noChangeAspect="1"/>
          </p:cNvPicPr>
          <p:nvPr/>
        </p:nvPicPr>
        <p:blipFill>
          <a:blip r:embed="rId3"/>
          <a:stretch>
            <a:fillRect/>
          </a:stretch>
        </p:blipFill>
        <p:spPr>
          <a:xfrm>
            <a:off x="568025" y="4199551"/>
            <a:ext cx="2426418" cy="1822862"/>
          </a:xfrm>
          <a:prstGeom prst="rect">
            <a:avLst/>
          </a:prstGeom>
          <a:ln>
            <a:solidFill>
              <a:schemeClr val="tx1">
                <a:lumMod val="50000"/>
                <a:lumOff val="50000"/>
              </a:schemeClr>
            </a:solidFill>
          </a:ln>
        </p:spPr>
      </p:pic>
      <p:pic>
        <p:nvPicPr>
          <p:cNvPr id="25" name="Picture 24"/>
          <p:cNvPicPr>
            <a:picLocks noChangeAspect="1"/>
          </p:cNvPicPr>
          <p:nvPr/>
        </p:nvPicPr>
        <p:blipFill>
          <a:blip r:embed="rId4"/>
          <a:stretch>
            <a:fillRect/>
          </a:stretch>
        </p:blipFill>
        <p:spPr>
          <a:xfrm>
            <a:off x="3321759" y="4199551"/>
            <a:ext cx="2426418" cy="1816765"/>
          </a:xfrm>
          <a:prstGeom prst="rect">
            <a:avLst/>
          </a:prstGeom>
          <a:ln>
            <a:solidFill>
              <a:schemeClr val="tx1">
                <a:lumMod val="50000"/>
                <a:lumOff val="50000"/>
              </a:schemeClr>
            </a:solidFill>
          </a:ln>
        </p:spPr>
      </p:pic>
      <p:pic>
        <p:nvPicPr>
          <p:cNvPr id="26" name="Picture 25"/>
          <p:cNvPicPr>
            <a:picLocks noChangeAspect="1"/>
          </p:cNvPicPr>
          <p:nvPr/>
        </p:nvPicPr>
        <p:blipFill>
          <a:blip r:embed="rId5"/>
          <a:stretch>
            <a:fillRect/>
          </a:stretch>
        </p:blipFill>
        <p:spPr>
          <a:xfrm>
            <a:off x="6067373" y="4199551"/>
            <a:ext cx="2426418" cy="1816765"/>
          </a:xfrm>
          <a:prstGeom prst="rect">
            <a:avLst/>
          </a:prstGeom>
          <a:ln>
            <a:solidFill>
              <a:schemeClr val="tx1">
                <a:lumMod val="50000"/>
                <a:lumOff val="50000"/>
              </a:schemeClr>
            </a:solidFill>
          </a:ln>
        </p:spPr>
      </p:pic>
    </p:spTree>
    <p:extLst>
      <p:ext uri="{BB962C8B-B14F-4D97-AF65-F5344CB8AC3E}">
        <p14:creationId xmlns:p14="http://schemas.microsoft.com/office/powerpoint/2010/main" val="139882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11283503-BE3E-DC4E-A234-CE890D9DEC44}"/>
              </a:ext>
            </a:extLst>
          </p:cNvPr>
          <p:cNvSpPr txBox="1">
            <a:spLocks/>
          </p:cNvSpPr>
          <p:nvPr/>
        </p:nvSpPr>
        <p:spPr bwMode="auto">
          <a:xfrm>
            <a:off x="457200" y="2904902"/>
            <a:ext cx="8229600" cy="208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GB" sz="2400" b="1" dirty="0"/>
              <a:t>MAPS Medical Affairs Strategic Planning Guide </a:t>
            </a:r>
          </a:p>
          <a:p>
            <a:pPr marL="0" indent="0">
              <a:buFont typeface="Arial" charset="0"/>
              <a:buNone/>
            </a:pPr>
            <a:r>
              <a:rPr lang="en-GB" sz="1400" dirty="0"/>
              <a:t>Guidance Document</a:t>
            </a:r>
          </a:p>
        </p:txBody>
      </p:sp>
      <p:sp>
        <p:nvSpPr>
          <p:cNvPr id="5" name="TextBox 4">
            <a:extLst>
              <a:ext uri="{FF2B5EF4-FFF2-40B4-BE49-F238E27FC236}">
                <a16:creationId xmlns:a16="http://schemas.microsoft.com/office/drawing/2014/main" id="{5B5BAEFB-BE58-EB40-8D86-68EEFC4716C9}"/>
              </a:ext>
            </a:extLst>
          </p:cNvPr>
          <p:cNvSpPr txBox="1"/>
          <p:nvPr/>
        </p:nvSpPr>
        <p:spPr>
          <a:xfrm>
            <a:off x="453057" y="6082081"/>
            <a:ext cx="6649354" cy="215444"/>
          </a:xfrm>
          <a:prstGeom prst="rect">
            <a:avLst/>
          </a:prstGeom>
          <a:noFill/>
        </p:spPr>
        <p:txBody>
          <a:bodyPr wrap="square" rtlCol="0">
            <a:spAutoFit/>
          </a:bodyPr>
          <a:lstStyle/>
          <a:p>
            <a:r>
              <a:rPr lang="en-US" sz="800" dirty="0">
                <a:solidFill>
                  <a:schemeClr val="tx1">
                    <a:lumMod val="50000"/>
                    <a:lumOff val="50000"/>
                  </a:schemeClr>
                </a:solidFill>
                <a:latin typeface="Century Gothic" panose="020B0502020202020204" pitchFamily="34" charset="0"/>
              </a:rPr>
              <a:t>Please view in PowerPoint show mode, to enable interactivity</a:t>
            </a:r>
          </a:p>
        </p:txBody>
      </p:sp>
      <p:sp>
        <p:nvSpPr>
          <p:cNvPr id="7" name="Rectangle 6">
            <a:hlinkClick r:id="rId3" action="ppaction://hlinksldjump"/>
            <a:extLst>
              <a:ext uri="{FF2B5EF4-FFF2-40B4-BE49-F238E27FC236}">
                <a16:creationId xmlns:a16="http://schemas.microsoft.com/office/drawing/2014/main" id="{32351C04-AD4C-E94B-816D-2F1F56444542}"/>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Tree>
    <p:extLst>
      <p:ext uri="{BB962C8B-B14F-4D97-AF65-F5344CB8AC3E}">
        <p14:creationId xmlns:p14="http://schemas.microsoft.com/office/powerpoint/2010/main" val="6425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28179"/>
            <a:ext cx="7929397" cy="1673479"/>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Internal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bg1">
                    <a:lumMod val="50000"/>
                  </a:schemeClr>
                </a:solidFill>
                <a:latin typeface="+mj-lt"/>
              </a:rPr>
              <a:t>Gap Identification</a:t>
            </a:r>
          </a:p>
          <a:p>
            <a:pPr algn="ctr"/>
            <a:r>
              <a:rPr lang="en-GB" sz="2000" dirty="0">
                <a:solidFill>
                  <a:schemeClr val="bg1">
                    <a:lumMod val="50000"/>
                  </a:schemeClr>
                </a:solidFill>
                <a:latin typeface="+mj-lt"/>
              </a:rPr>
              <a:t>Internal gaps in evidence generation, interpretation, communication and/or education </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CBF7EA6-06D6-E648-9DF0-2B1FD4AE1DC8}"/>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13" name="Picture 12"/>
          <p:cNvPicPr>
            <a:picLocks noChangeAspect="1"/>
          </p:cNvPicPr>
          <p:nvPr/>
        </p:nvPicPr>
        <p:blipFill>
          <a:blip r:embed="rId3"/>
          <a:stretch>
            <a:fillRect/>
          </a:stretch>
        </p:blipFill>
        <p:spPr>
          <a:xfrm>
            <a:off x="3338052" y="4199425"/>
            <a:ext cx="2426418" cy="1816765"/>
          </a:xfrm>
          <a:prstGeom prst="rect">
            <a:avLst/>
          </a:prstGeom>
          <a:ln>
            <a:solidFill>
              <a:schemeClr val="tx1">
                <a:lumMod val="50000"/>
                <a:lumOff val="50000"/>
              </a:schemeClr>
            </a:solidFill>
          </a:ln>
        </p:spPr>
      </p:pic>
    </p:spTree>
    <p:extLst>
      <p:ext uri="{BB962C8B-B14F-4D97-AF65-F5344CB8AC3E}">
        <p14:creationId xmlns:p14="http://schemas.microsoft.com/office/powerpoint/2010/main" val="29576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dirty="0"/>
              <a:t>Situational Analysis: Gap Analysis</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57199" y="1802881"/>
            <a:ext cx="8280401" cy="252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A gap analysis identifies the potential gaps between the current and desired situation for the product and therapy area</a:t>
            </a:r>
          </a:p>
          <a:p>
            <a:pPr marL="571500" lvl="1" indent="-171450">
              <a:buFont typeface="Arial" panose="020B0604020202020204" pitchFamily="34" charset="0"/>
              <a:buChar char="•"/>
            </a:pPr>
            <a:r>
              <a:rPr lang="en-US" dirty="0">
                <a:solidFill>
                  <a:schemeClr val="bg1">
                    <a:lumMod val="65000"/>
                  </a:schemeClr>
                </a:solidFill>
              </a:rPr>
              <a:t>Aligned to the unmet needs by external stakeholder</a:t>
            </a:r>
          </a:p>
          <a:p>
            <a:pPr>
              <a:buFont typeface="Courier New" panose="02070309020205020404" pitchFamily="49" charset="0"/>
              <a:buChar char="o"/>
            </a:pPr>
            <a:r>
              <a:rPr lang="en-US" sz="1600" dirty="0"/>
              <a:t>Formally identify potential gaps to address with the medical strategy and tactical planning phases</a:t>
            </a:r>
          </a:p>
          <a:p>
            <a:pPr>
              <a:buFont typeface="Courier New" panose="02070309020205020404" pitchFamily="49" charset="0"/>
              <a:buChar char="o"/>
            </a:pPr>
            <a:r>
              <a:rPr lang="en-US" sz="1600" dirty="0"/>
              <a:t>Helps identify</a:t>
            </a:r>
          </a:p>
          <a:p>
            <a:pPr marL="571500" lvl="1" indent="-171450">
              <a:spcBef>
                <a:spcPct val="0"/>
              </a:spcBef>
              <a:buFont typeface="Arial" panose="020B0604020202020204" pitchFamily="34" charset="0"/>
              <a:buChar char="•"/>
            </a:pPr>
            <a:r>
              <a:rPr lang="en-US" dirty="0">
                <a:solidFill>
                  <a:schemeClr val="bg1">
                    <a:lumMod val="65000"/>
                  </a:schemeClr>
                </a:solidFill>
              </a:rPr>
              <a:t>New research </a:t>
            </a:r>
            <a:r>
              <a:rPr lang="en-US" dirty="0">
                <a:solidFill>
                  <a:prstClr val="white">
                    <a:lumMod val="65000"/>
                  </a:prstClr>
                </a:solidFill>
                <a:latin typeface="+mj-lt"/>
              </a:rPr>
              <a:t>questions/ideas</a:t>
            </a:r>
          </a:p>
          <a:p>
            <a:pPr marL="571500" lvl="1" indent="-171450">
              <a:spcBef>
                <a:spcPct val="0"/>
              </a:spcBef>
              <a:buFont typeface="Arial" panose="020B0604020202020204" pitchFamily="34" charset="0"/>
              <a:buChar char="•"/>
            </a:pPr>
            <a:r>
              <a:rPr lang="en-US" dirty="0">
                <a:solidFill>
                  <a:prstClr val="white">
                    <a:lumMod val="65000"/>
                  </a:prstClr>
                </a:solidFill>
                <a:latin typeface="+mj-lt"/>
              </a:rPr>
              <a:t>Product data or evidence needs </a:t>
            </a:r>
          </a:p>
        </p:txBody>
      </p:sp>
      <p:sp>
        <p:nvSpPr>
          <p:cNvPr id="43" name="Rectangle 42">
            <a:extLst>
              <a:ext uri="{FF2B5EF4-FFF2-40B4-BE49-F238E27FC236}">
                <a16:creationId xmlns:a16="http://schemas.microsoft.com/office/drawing/2014/main" id="{B5E3952E-0AFC-E34A-BD81-17870842CA4F}"/>
              </a:ext>
            </a:extLst>
          </p:cNvPr>
          <p:cNvSpPr/>
          <p:nvPr/>
        </p:nvSpPr>
        <p:spPr>
          <a:xfrm>
            <a:off x="1973655" y="4653608"/>
            <a:ext cx="5090284" cy="364058"/>
          </a:xfrm>
          <a:prstGeom prst="rect">
            <a:avLst/>
          </a:prstGeom>
          <a:gradFill>
            <a:gsLst>
              <a:gs pos="0">
                <a:schemeClr val="accent1"/>
              </a:gs>
              <a:gs pos="100000">
                <a:schemeClr val="accent2"/>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0A1C5FF1-5A5E-0542-8930-DAF285E0B8A5}"/>
              </a:ext>
            </a:extLst>
          </p:cNvPr>
          <p:cNvGrpSpPr/>
          <p:nvPr/>
        </p:nvGrpSpPr>
        <p:grpSpPr>
          <a:xfrm>
            <a:off x="582248" y="4391247"/>
            <a:ext cx="7923799" cy="1536089"/>
            <a:chOff x="582248" y="4572000"/>
            <a:chExt cx="7923799" cy="1536089"/>
          </a:xfrm>
        </p:grpSpPr>
        <p:sp>
          <p:nvSpPr>
            <p:cNvPr id="44" name="Oval 43">
              <a:extLst>
                <a:ext uri="{FF2B5EF4-FFF2-40B4-BE49-F238E27FC236}">
                  <a16:creationId xmlns:a16="http://schemas.microsoft.com/office/drawing/2014/main" id="{BCBDC704-2E92-384E-B0FF-F4B844F8FCE2}"/>
                </a:ext>
              </a:extLst>
            </p:cNvPr>
            <p:cNvSpPr/>
            <p:nvPr/>
          </p:nvSpPr>
          <p:spPr>
            <a:xfrm>
              <a:off x="1307125" y="5666658"/>
              <a:ext cx="101310" cy="1013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D7983F22-17B7-1D4F-9F36-B83A66404C37}"/>
                </a:ext>
              </a:extLst>
            </p:cNvPr>
            <p:cNvGrpSpPr/>
            <p:nvPr/>
          </p:nvGrpSpPr>
          <p:grpSpPr>
            <a:xfrm>
              <a:off x="582248" y="4572001"/>
              <a:ext cx="1544264" cy="1536088"/>
              <a:chOff x="200457" y="2987601"/>
              <a:chExt cx="2419382" cy="2406572"/>
            </a:xfrm>
          </p:grpSpPr>
          <p:sp>
            <p:nvSpPr>
              <p:cNvPr id="101" name="Teardrop 100">
                <a:extLst>
                  <a:ext uri="{FF2B5EF4-FFF2-40B4-BE49-F238E27FC236}">
                    <a16:creationId xmlns:a16="http://schemas.microsoft.com/office/drawing/2014/main" id="{06E1BAFE-8238-5743-8E47-CBBC15E89053}"/>
                  </a:ext>
                </a:extLst>
              </p:cNvPr>
              <p:cNvSpPr/>
              <p:nvPr/>
            </p:nvSpPr>
            <p:spPr>
              <a:xfrm rot="8100000">
                <a:off x="718727" y="2987601"/>
                <a:ext cx="1380415" cy="13804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321F4EEA-BD55-5B40-93DC-550107DD89A0}"/>
                  </a:ext>
                </a:extLst>
              </p:cNvPr>
              <p:cNvSpPr/>
              <p:nvPr/>
            </p:nvSpPr>
            <p:spPr>
              <a:xfrm>
                <a:off x="892911"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60037E22-529E-BF4F-951E-481E00D451D7}"/>
                  </a:ext>
                </a:extLst>
              </p:cNvPr>
              <p:cNvSpPr txBox="1"/>
              <p:nvPr/>
            </p:nvSpPr>
            <p:spPr>
              <a:xfrm>
                <a:off x="200457" y="4960202"/>
                <a:ext cx="2419382" cy="433971"/>
              </a:xfrm>
              <a:prstGeom prst="rect">
                <a:avLst/>
              </a:prstGeom>
              <a:noFill/>
            </p:spPr>
            <p:txBody>
              <a:bodyPr wrap="square" rtlCol="0">
                <a:spAutoFit/>
              </a:bodyPr>
              <a:lstStyle/>
              <a:p>
                <a:pPr algn="ctr"/>
                <a:r>
                  <a:rPr lang="en-GB" sz="1200" b="1" dirty="0">
                    <a:solidFill>
                      <a:schemeClr val="tx1">
                        <a:lumMod val="50000"/>
                        <a:lumOff val="50000"/>
                      </a:schemeClr>
                    </a:solidFill>
                    <a:latin typeface="+mn-lt"/>
                  </a:rPr>
                  <a:t>Current Situation</a:t>
                </a:r>
              </a:p>
            </p:txBody>
          </p:sp>
        </p:grpSp>
        <p:sp>
          <p:nvSpPr>
            <p:cNvPr id="46" name="Oval 45">
              <a:extLst>
                <a:ext uri="{FF2B5EF4-FFF2-40B4-BE49-F238E27FC236}">
                  <a16:creationId xmlns:a16="http://schemas.microsoft.com/office/drawing/2014/main" id="{A941BE36-7A9C-8D4D-BD8A-AA4C88550FB4}"/>
                </a:ext>
              </a:extLst>
            </p:cNvPr>
            <p:cNvSpPr/>
            <p:nvPr/>
          </p:nvSpPr>
          <p:spPr>
            <a:xfrm>
              <a:off x="7633353" y="5666658"/>
              <a:ext cx="101310" cy="1013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9E0E215B-0C18-F948-ACBC-08671A8A19D1}"/>
                </a:ext>
              </a:extLst>
            </p:cNvPr>
            <p:cNvGrpSpPr/>
            <p:nvPr/>
          </p:nvGrpSpPr>
          <p:grpSpPr>
            <a:xfrm>
              <a:off x="6869009" y="4572000"/>
              <a:ext cx="1637038" cy="1493170"/>
              <a:chOff x="6365203" y="2987601"/>
              <a:chExt cx="2564727" cy="2339332"/>
            </a:xfrm>
          </p:grpSpPr>
          <p:sp>
            <p:nvSpPr>
              <p:cNvPr id="98" name="Teardrop 97">
                <a:extLst>
                  <a:ext uri="{FF2B5EF4-FFF2-40B4-BE49-F238E27FC236}">
                    <a16:creationId xmlns:a16="http://schemas.microsoft.com/office/drawing/2014/main" id="{AB914D8B-4C6D-AB44-A3CC-D6F1173B77C9}"/>
                  </a:ext>
                </a:extLst>
              </p:cNvPr>
              <p:cNvSpPr/>
              <p:nvPr/>
            </p:nvSpPr>
            <p:spPr>
              <a:xfrm rot="8100000">
                <a:off x="6956489" y="2987601"/>
                <a:ext cx="1380415" cy="138041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F4067BCA-72D3-C34A-B673-733BE7170F1D}"/>
                  </a:ext>
                </a:extLst>
              </p:cNvPr>
              <p:cNvSpPr/>
              <p:nvPr/>
            </p:nvSpPr>
            <p:spPr>
              <a:xfrm>
                <a:off x="7130673"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3A3B5DEA-F37F-7D4E-B869-8881E86B8810}"/>
                  </a:ext>
                </a:extLst>
              </p:cNvPr>
              <p:cNvSpPr txBox="1"/>
              <p:nvPr/>
            </p:nvSpPr>
            <p:spPr>
              <a:xfrm>
                <a:off x="6365203" y="4892962"/>
                <a:ext cx="2564727" cy="433971"/>
              </a:xfrm>
              <a:prstGeom prst="rect">
                <a:avLst/>
              </a:prstGeom>
              <a:noFill/>
            </p:spPr>
            <p:txBody>
              <a:bodyPr wrap="square" rtlCol="0">
                <a:spAutoFit/>
              </a:bodyPr>
              <a:lstStyle/>
              <a:p>
                <a:pPr algn="ctr"/>
                <a:r>
                  <a:rPr lang="en-GB" sz="1200" b="1" dirty="0">
                    <a:solidFill>
                      <a:schemeClr val="tx1">
                        <a:lumMod val="50000"/>
                        <a:lumOff val="50000"/>
                      </a:schemeClr>
                    </a:solidFill>
                    <a:latin typeface="+mn-lt"/>
                  </a:rPr>
                  <a:t>Desired Situation</a:t>
                </a:r>
              </a:p>
            </p:txBody>
          </p:sp>
        </p:grpSp>
        <p:sp>
          <p:nvSpPr>
            <p:cNvPr id="49" name="TextBox 48">
              <a:extLst>
                <a:ext uri="{FF2B5EF4-FFF2-40B4-BE49-F238E27FC236}">
                  <a16:creationId xmlns:a16="http://schemas.microsoft.com/office/drawing/2014/main" id="{25E3874F-6862-754E-9E3B-E2F611A4E8A1}"/>
                </a:ext>
              </a:extLst>
            </p:cNvPr>
            <p:cNvSpPr txBox="1"/>
            <p:nvPr/>
          </p:nvSpPr>
          <p:spPr>
            <a:xfrm>
              <a:off x="3252578" y="4843860"/>
              <a:ext cx="2624719" cy="403741"/>
            </a:xfrm>
            <a:prstGeom prst="rect">
              <a:avLst/>
            </a:prstGeom>
            <a:noFill/>
          </p:spPr>
          <p:txBody>
            <a:bodyPr wrap="square" rtlCol="0">
              <a:spAutoFit/>
            </a:bodyPr>
            <a:lstStyle/>
            <a:p>
              <a:pPr algn="ctr"/>
              <a:r>
                <a:rPr lang="en-GB" sz="1600" b="1" dirty="0">
                  <a:solidFill>
                    <a:schemeClr val="bg1"/>
                  </a:solidFill>
                  <a:latin typeface="+mn-lt"/>
                </a:rPr>
                <a:t>Identification Gap</a:t>
              </a:r>
            </a:p>
          </p:txBody>
        </p:sp>
        <p:grpSp>
          <p:nvGrpSpPr>
            <p:cNvPr id="50" name="Group 49">
              <a:extLst>
                <a:ext uri="{FF2B5EF4-FFF2-40B4-BE49-F238E27FC236}">
                  <a16:creationId xmlns:a16="http://schemas.microsoft.com/office/drawing/2014/main" id="{983913FB-53A2-C74F-B0D0-F235A7BB1DB2}"/>
                </a:ext>
              </a:extLst>
            </p:cNvPr>
            <p:cNvGrpSpPr/>
            <p:nvPr/>
          </p:nvGrpSpPr>
          <p:grpSpPr>
            <a:xfrm>
              <a:off x="1150974" y="4783900"/>
              <a:ext cx="201767" cy="275278"/>
              <a:chOff x="3873410" y="1945756"/>
              <a:chExt cx="426875" cy="582403"/>
            </a:xfrm>
          </p:grpSpPr>
          <p:sp>
            <p:nvSpPr>
              <p:cNvPr id="96" name="Oval 95">
                <a:extLst>
                  <a:ext uri="{FF2B5EF4-FFF2-40B4-BE49-F238E27FC236}">
                    <a16:creationId xmlns:a16="http://schemas.microsoft.com/office/drawing/2014/main" id="{0F0DF147-5045-4A48-BCFD-E509E87959B7}"/>
                  </a:ext>
                </a:extLst>
              </p:cNvPr>
              <p:cNvSpPr/>
              <p:nvPr/>
            </p:nvSpPr>
            <p:spPr>
              <a:xfrm>
                <a:off x="3873410" y="1966653"/>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7" name="TextBox 96">
                <a:extLst>
                  <a:ext uri="{FF2B5EF4-FFF2-40B4-BE49-F238E27FC236}">
                    <a16:creationId xmlns:a16="http://schemas.microsoft.com/office/drawing/2014/main" id="{C836C724-7D41-264B-A7AB-9AC2663DC1C3}"/>
                  </a:ext>
                </a:extLst>
              </p:cNvPr>
              <p:cNvSpPr txBox="1"/>
              <p:nvPr/>
            </p:nvSpPr>
            <p:spPr>
              <a:xfrm>
                <a:off x="3903148" y="1945756"/>
                <a:ext cx="386501" cy="582403"/>
              </a:xfrm>
              <a:prstGeom prst="rect">
                <a:avLst/>
              </a:prstGeom>
              <a:noFill/>
            </p:spPr>
            <p:txBody>
              <a:bodyPr wrap="square" rtlCol="0">
                <a:spAutoFit/>
              </a:bodyPr>
              <a:lstStyle/>
              <a:p>
                <a:pPr algn="ctr"/>
                <a:r>
                  <a:rPr lang="en-US" sz="900" b="1" dirty="0">
                    <a:solidFill>
                      <a:schemeClr val="bg1"/>
                    </a:solidFill>
                    <a:latin typeface="+mj-lt"/>
                  </a:rPr>
                  <a:t>S</a:t>
                </a:r>
              </a:p>
            </p:txBody>
          </p:sp>
        </p:grpSp>
        <p:grpSp>
          <p:nvGrpSpPr>
            <p:cNvPr id="51" name="Group 50">
              <a:extLst>
                <a:ext uri="{FF2B5EF4-FFF2-40B4-BE49-F238E27FC236}">
                  <a16:creationId xmlns:a16="http://schemas.microsoft.com/office/drawing/2014/main" id="{98A54F9F-BE38-9D43-8199-07DA13CF88E0}"/>
                </a:ext>
              </a:extLst>
            </p:cNvPr>
            <p:cNvGrpSpPr/>
            <p:nvPr/>
          </p:nvGrpSpPr>
          <p:grpSpPr>
            <a:xfrm>
              <a:off x="1366306" y="4789027"/>
              <a:ext cx="201767" cy="275278"/>
              <a:chOff x="7842093" y="1956602"/>
              <a:chExt cx="426875" cy="582403"/>
            </a:xfrm>
          </p:grpSpPr>
          <p:sp>
            <p:nvSpPr>
              <p:cNvPr id="94" name="Oval 93">
                <a:extLst>
                  <a:ext uri="{FF2B5EF4-FFF2-40B4-BE49-F238E27FC236}">
                    <a16:creationId xmlns:a16="http://schemas.microsoft.com/office/drawing/2014/main" id="{1A486705-3C57-BB41-A7FC-6B99D1A05AE6}"/>
                  </a:ext>
                </a:extLst>
              </p:cNvPr>
              <p:cNvSpPr/>
              <p:nvPr/>
            </p:nvSpPr>
            <p:spPr>
              <a:xfrm>
                <a:off x="7842093" y="1966654"/>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5" name="TextBox 94">
                <a:extLst>
                  <a:ext uri="{FF2B5EF4-FFF2-40B4-BE49-F238E27FC236}">
                    <a16:creationId xmlns:a16="http://schemas.microsoft.com/office/drawing/2014/main" id="{81D5D522-8C53-8145-B061-BFF743083A4C}"/>
                  </a:ext>
                </a:extLst>
              </p:cNvPr>
              <p:cNvSpPr txBox="1"/>
              <p:nvPr/>
            </p:nvSpPr>
            <p:spPr>
              <a:xfrm>
                <a:off x="7875102" y="1956602"/>
                <a:ext cx="386501" cy="582403"/>
              </a:xfrm>
              <a:prstGeom prst="rect">
                <a:avLst/>
              </a:prstGeom>
              <a:noFill/>
            </p:spPr>
            <p:txBody>
              <a:bodyPr wrap="square" rtlCol="0">
                <a:spAutoFit/>
              </a:bodyPr>
              <a:lstStyle/>
              <a:p>
                <a:pPr algn="ctr"/>
                <a:r>
                  <a:rPr lang="en-US" sz="900" b="1" dirty="0">
                    <a:solidFill>
                      <a:schemeClr val="bg1"/>
                    </a:solidFill>
                    <a:latin typeface="+mj-lt"/>
                  </a:rPr>
                  <a:t>W</a:t>
                </a:r>
              </a:p>
            </p:txBody>
          </p:sp>
        </p:grpSp>
        <p:grpSp>
          <p:nvGrpSpPr>
            <p:cNvPr id="57" name="Group 56">
              <a:extLst>
                <a:ext uri="{FF2B5EF4-FFF2-40B4-BE49-F238E27FC236}">
                  <a16:creationId xmlns:a16="http://schemas.microsoft.com/office/drawing/2014/main" id="{0A4595BA-DC30-D940-A9E1-7EB108CDA38D}"/>
                </a:ext>
              </a:extLst>
            </p:cNvPr>
            <p:cNvGrpSpPr/>
            <p:nvPr/>
          </p:nvGrpSpPr>
          <p:grpSpPr>
            <a:xfrm>
              <a:off x="1363262" y="4997059"/>
              <a:ext cx="203260" cy="275278"/>
              <a:chOff x="7842093" y="2702329"/>
              <a:chExt cx="430033" cy="582401"/>
            </a:xfrm>
          </p:grpSpPr>
          <p:sp>
            <p:nvSpPr>
              <p:cNvPr id="92" name="Oval 91">
                <a:extLst>
                  <a:ext uri="{FF2B5EF4-FFF2-40B4-BE49-F238E27FC236}">
                    <a16:creationId xmlns:a16="http://schemas.microsoft.com/office/drawing/2014/main" id="{C07A94CB-24F7-B94A-B8DC-4E5AC5CA92AD}"/>
                  </a:ext>
                </a:extLst>
              </p:cNvPr>
              <p:cNvSpPr/>
              <p:nvPr/>
            </p:nvSpPr>
            <p:spPr>
              <a:xfrm>
                <a:off x="7842093" y="2728185"/>
                <a:ext cx="426875" cy="426875"/>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3" name="TextBox 92">
                <a:extLst>
                  <a:ext uri="{FF2B5EF4-FFF2-40B4-BE49-F238E27FC236}">
                    <a16:creationId xmlns:a16="http://schemas.microsoft.com/office/drawing/2014/main" id="{EBF56DD7-1157-FC4E-A33E-ADBA025B2A7E}"/>
                  </a:ext>
                </a:extLst>
              </p:cNvPr>
              <p:cNvSpPr txBox="1"/>
              <p:nvPr/>
            </p:nvSpPr>
            <p:spPr>
              <a:xfrm>
                <a:off x="7885625" y="2702329"/>
                <a:ext cx="386501" cy="582401"/>
              </a:xfrm>
              <a:prstGeom prst="rect">
                <a:avLst/>
              </a:prstGeom>
              <a:noFill/>
            </p:spPr>
            <p:txBody>
              <a:bodyPr wrap="square" rtlCol="0">
                <a:spAutoFit/>
              </a:bodyPr>
              <a:lstStyle/>
              <a:p>
                <a:pPr algn="ctr"/>
                <a:r>
                  <a:rPr lang="en-US" sz="900" b="1" dirty="0">
                    <a:solidFill>
                      <a:schemeClr val="bg1"/>
                    </a:solidFill>
                    <a:latin typeface="+mj-lt"/>
                  </a:rPr>
                  <a:t>T</a:t>
                </a:r>
              </a:p>
            </p:txBody>
          </p:sp>
        </p:grpSp>
        <p:grpSp>
          <p:nvGrpSpPr>
            <p:cNvPr id="58" name="Group 57">
              <a:extLst>
                <a:ext uri="{FF2B5EF4-FFF2-40B4-BE49-F238E27FC236}">
                  <a16:creationId xmlns:a16="http://schemas.microsoft.com/office/drawing/2014/main" id="{5B0B776B-B628-3843-94EB-755766EA9F4F}"/>
                </a:ext>
              </a:extLst>
            </p:cNvPr>
            <p:cNvGrpSpPr/>
            <p:nvPr/>
          </p:nvGrpSpPr>
          <p:grpSpPr>
            <a:xfrm>
              <a:off x="1143594" y="4996006"/>
              <a:ext cx="201767" cy="275277"/>
              <a:chOff x="3873408" y="2700104"/>
              <a:chExt cx="426875" cy="582401"/>
            </a:xfrm>
          </p:grpSpPr>
          <p:sp>
            <p:nvSpPr>
              <p:cNvPr id="88" name="Oval 87">
                <a:extLst>
                  <a:ext uri="{FF2B5EF4-FFF2-40B4-BE49-F238E27FC236}">
                    <a16:creationId xmlns:a16="http://schemas.microsoft.com/office/drawing/2014/main" id="{FDB6B9F8-2F7B-A743-81E0-778BB85F0E63}"/>
                  </a:ext>
                </a:extLst>
              </p:cNvPr>
              <p:cNvSpPr/>
              <p:nvPr/>
            </p:nvSpPr>
            <p:spPr>
              <a:xfrm>
                <a:off x="3873408" y="2728185"/>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1" name="TextBox 90">
                <a:extLst>
                  <a:ext uri="{FF2B5EF4-FFF2-40B4-BE49-F238E27FC236}">
                    <a16:creationId xmlns:a16="http://schemas.microsoft.com/office/drawing/2014/main" id="{24FCF1FD-9BD0-AC48-9779-C53D866EB95D}"/>
                  </a:ext>
                </a:extLst>
              </p:cNvPr>
              <p:cNvSpPr txBox="1"/>
              <p:nvPr/>
            </p:nvSpPr>
            <p:spPr>
              <a:xfrm>
                <a:off x="3913669" y="2700104"/>
                <a:ext cx="386501" cy="582401"/>
              </a:xfrm>
              <a:prstGeom prst="rect">
                <a:avLst/>
              </a:prstGeom>
              <a:noFill/>
            </p:spPr>
            <p:txBody>
              <a:bodyPr wrap="square" rtlCol="0">
                <a:spAutoFit/>
              </a:bodyPr>
              <a:lstStyle/>
              <a:p>
                <a:pPr algn="ctr"/>
                <a:r>
                  <a:rPr lang="en-US" sz="900" b="1" dirty="0">
                    <a:solidFill>
                      <a:schemeClr val="bg1"/>
                    </a:solidFill>
                    <a:latin typeface="+mj-lt"/>
                  </a:rPr>
                  <a:t>O</a:t>
                </a:r>
              </a:p>
            </p:txBody>
          </p:sp>
        </p:grpSp>
        <p:grpSp>
          <p:nvGrpSpPr>
            <p:cNvPr id="59" name="Group 58">
              <a:extLst>
                <a:ext uri="{FF2B5EF4-FFF2-40B4-BE49-F238E27FC236}">
                  <a16:creationId xmlns:a16="http://schemas.microsoft.com/office/drawing/2014/main" id="{2C823680-2A30-ED47-AFC2-315EA22B787B}"/>
                </a:ext>
              </a:extLst>
            </p:cNvPr>
            <p:cNvGrpSpPr/>
            <p:nvPr/>
          </p:nvGrpSpPr>
          <p:grpSpPr>
            <a:xfrm>
              <a:off x="7451030" y="4760651"/>
              <a:ext cx="469090" cy="469090"/>
              <a:chOff x="57510" y="3574524"/>
              <a:chExt cx="780527" cy="780527"/>
            </a:xfrm>
          </p:grpSpPr>
          <p:grpSp>
            <p:nvGrpSpPr>
              <p:cNvPr id="60" name="Group 59">
                <a:extLst>
                  <a:ext uri="{FF2B5EF4-FFF2-40B4-BE49-F238E27FC236}">
                    <a16:creationId xmlns:a16="http://schemas.microsoft.com/office/drawing/2014/main" id="{0F803E82-24A1-C84F-B731-633725A9ECCC}"/>
                  </a:ext>
                </a:extLst>
              </p:cNvPr>
              <p:cNvGrpSpPr/>
              <p:nvPr/>
            </p:nvGrpSpPr>
            <p:grpSpPr>
              <a:xfrm>
                <a:off x="57510" y="3574524"/>
                <a:ext cx="780527" cy="780527"/>
                <a:chOff x="668216" y="2184400"/>
                <a:chExt cx="816708" cy="816708"/>
              </a:xfrm>
            </p:grpSpPr>
            <p:sp>
              <p:nvSpPr>
                <p:cNvPr id="84" name="Oval 83">
                  <a:extLst>
                    <a:ext uri="{FF2B5EF4-FFF2-40B4-BE49-F238E27FC236}">
                      <a16:creationId xmlns:a16="http://schemas.microsoft.com/office/drawing/2014/main" id="{14B4B601-7C08-264E-8BAA-60582E709DD6}"/>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8662C5CA-0A88-E94D-8E50-0255535D196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81" name="Oval 32">
                <a:extLst>
                  <a:ext uri="{FF2B5EF4-FFF2-40B4-BE49-F238E27FC236}">
                    <a16:creationId xmlns:a16="http://schemas.microsoft.com/office/drawing/2014/main" id="{0ED37E64-6B6D-1046-A178-F3FBE76BE6A4}"/>
                  </a:ext>
                </a:extLst>
              </p:cNvPr>
              <p:cNvSpPr>
                <a:spLocks noChangeArrowheads="1"/>
              </p:cNvSpPr>
              <p:nvPr/>
            </p:nvSpPr>
            <p:spPr bwMode="auto">
              <a:xfrm>
                <a:off x="345248" y="3859265"/>
                <a:ext cx="218354" cy="220226"/>
              </a:xfrm>
              <a:prstGeom prst="ellipse">
                <a:avLst/>
              </a:prstGeom>
              <a:solidFill>
                <a:schemeClr val="accent6"/>
              </a:solidFill>
              <a:ln w="31750">
                <a:solidFill>
                  <a:schemeClr val="bg1"/>
                </a:solidFill>
                <a:round/>
                <a:headEnd/>
                <a:tailEnd/>
              </a:ln>
              <a:effectLst/>
            </p:spPr>
            <p:txBody>
              <a:bodyPr wrap="none" anchor="ctr"/>
              <a:lstStyle/>
              <a:p>
                <a:pPr algn="ctr">
                  <a:spcBef>
                    <a:spcPct val="0"/>
                  </a:spcBef>
                </a:pPr>
                <a:endParaRPr lang="en-US" sz="600" dirty="0">
                  <a:solidFill>
                    <a:srgbClr val="3B3B3B"/>
                  </a:solidFill>
                  <a:ea typeface="MS PGothic" pitchFamily="34" charset="-128"/>
                </a:endParaRPr>
              </a:p>
            </p:txBody>
          </p:sp>
        </p:grpSp>
      </p:grpSp>
      <p:sp>
        <p:nvSpPr>
          <p:cNvPr id="106" name="Rectangle 105">
            <a:extLst>
              <a:ext uri="{FF2B5EF4-FFF2-40B4-BE49-F238E27FC236}">
                <a16:creationId xmlns:a16="http://schemas.microsoft.com/office/drawing/2014/main" id="{7749819B-BC13-DF46-B1BA-8CEEF1E5D2EA}"/>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
        <p:nvSpPr>
          <p:cNvPr id="107" name="Rectangle 106">
            <a:extLst>
              <a:ext uri="{FF2B5EF4-FFF2-40B4-BE49-F238E27FC236}">
                <a16:creationId xmlns:a16="http://schemas.microsoft.com/office/drawing/2014/main" id="{85AF975C-72EE-AB42-A77A-6244EF6BB921}"/>
              </a:ext>
            </a:extLst>
          </p:cNvPr>
          <p:cNvSpPr/>
          <p:nvPr/>
        </p:nvSpPr>
        <p:spPr>
          <a:xfrm>
            <a:off x="566927" y="4146699"/>
            <a:ext cx="8066709" cy="195639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 name="TextBox 2">
            <a:extLst>
              <a:ext uri="{FF2B5EF4-FFF2-40B4-BE49-F238E27FC236}">
                <a16:creationId xmlns:a16="http://schemas.microsoft.com/office/drawing/2014/main" id="{42EFFBBE-9482-DA43-9DF2-C4D8BB3454EE}"/>
              </a:ext>
            </a:extLst>
          </p:cNvPr>
          <p:cNvSpPr txBox="1"/>
          <p:nvPr/>
        </p:nvSpPr>
        <p:spPr>
          <a:xfrm>
            <a:off x="3604437" y="3391786"/>
            <a:ext cx="5624623" cy="738664"/>
          </a:xfrm>
          <a:prstGeom prst="rect">
            <a:avLst/>
          </a:prstGeom>
          <a:noFill/>
        </p:spPr>
        <p:txBody>
          <a:bodyPr wrap="square" rtlCol="0">
            <a:spAutoFit/>
          </a:bodyPr>
          <a:lstStyle/>
          <a:p>
            <a:pPr marL="571500" lvl="1" indent="-171450">
              <a:buFont typeface="Arial" panose="020B0604020202020204" pitchFamily="34" charset="0"/>
              <a:buChar char="•"/>
            </a:pPr>
            <a:r>
              <a:rPr lang="en-US" sz="1400" dirty="0">
                <a:solidFill>
                  <a:prstClr val="white">
                    <a:lumMod val="65000"/>
                  </a:prstClr>
                </a:solidFill>
                <a:latin typeface="+mj-lt"/>
              </a:rPr>
              <a:t>Educational or communication needs by stakeholder</a:t>
            </a:r>
          </a:p>
          <a:p>
            <a:pPr marL="571500" lvl="1" indent="-171450">
              <a:buFont typeface="Arial" panose="020B0604020202020204" pitchFamily="34" charset="0"/>
              <a:buChar char="•"/>
            </a:pPr>
            <a:r>
              <a:rPr lang="en-US" sz="1400" dirty="0">
                <a:solidFill>
                  <a:prstClr val="white">
                    <a:lumMod val="65000"/>
                  </a:prstClr>
                </a:solidFill>
                <a:latin typeface="+mj-lt"/>
              </a:rPr>
              <a:t>Other items to be addressed in tactical planning</a:t>
            </a:r>
          </a:p>
          <a:p>
            <a:endParaRPr lang="en-US" sz="1400" dirty="0">
              <a:latin typeface="+mj-lt"/>
            </a:endParaRPr>
          </a:p>
        </p:txBody>
      </p:sp>
      <p:pic>
        <p:nvPicPr>
          <p:cNvPr id="104" name="Picture 103">
            <a:extLst>
              <a:ext uri="{FF2B5EF4-FFF2-40B4-BE49-F238E27FC236}">
                <a16:creationId xmlns:a16="http://schemas.microsoft.com/office/drawing/2014/main" id="{9C668D3B-1018-1744-9987-C1A24529954F}"/>
              </a:ext>
            </a:extLst>
          </p:cNvPr>
          <p:cNvPicPr>
            <a:picLocks noChangeAspect="1"/>
          </p:cNvPicPr>
          <p:nvPr/>
        </p:nvPicPr>
        <p:blipFill>
          <a:blip r:embed="rId3"/>
          <a:stretch>
            <a:fillRect/>
          </a:stretch>
        </p:blipFill>
        <p:spPr>
          <a:xfrm flipH="1" flipV="1">
            <a:off x="1788813" y="4456043"/>
            <a:ext cx="468946" cy="764208"/>
          </a:xfrm>
          <a:prstGeom prst="rect">
            <a:avLst/>
          </a:prstGeom>
        </p:spPr>
      </p:pic>
      <p:pic>
        <p:nvPicPr>
          <p:cNvPr id="108" name="Picture 107">
            <a:extLst>
              <a:ext uri="{FF2B5EF4-FFF2-40B4-BE49-F238E27FC236}">
                <a16:creationId xmlns:a16="http://schemas.microsoft.com/office/drawing/2014/main" id="{07AC8DA3-CE38-E54F-9921-1D816F02FF8F}"/>
              </a:ext>
            </a:extLst>
          </p:cNvPr>
          <p:cNvPicPr>
            <a:picLocks noChangeAspect="1"/>
          </p:cNvPicPr>
          <p:nvPr/>
        </p:nvPicPr>
        <p:blipFill>
          <a:blip r:embed="rId3"/>
          <a:stretch>
            <a:fillRect/>
          </a:stretch>
        </p:blipFill>
        <p:spPr>
          <a:xfrm flipH="1" flipV="1">
            <a:off x="2681176" y="4456043"/>
            <a:ext cx="468946" cy="764208"/>
          </a:xfrm>
          <a:prstGeom prst="rect">
            <a:avLst/>
          </a:prstGeom>
        </p:spPr>
      </p:pic>
      <p:pic>
        <p:nvPicPr>
          <p:cNvPr id="109" name="Picture 108">
            <a:extLst>
              <a:ext uri="{FF2B5EF4-FFF2-40B4-BE49-F238E27FC236}">
                <a16:creationId xmlns:a16="http://schemas.microsoft.com/office/drawing/2014/main" id="{33299AC2-9C94-6A40-AC52-143A2E50B529}"/>
              </a:ext>
            </a:extLst>
          </p:cNvPr>
          <p:cNvPicPr>
            <a:picLocks noChangeAspect="1"/>
          </p:cNvPicPr>
          <p:nvPr/>
        </p:nvPicPr>
        <p:blipFill>
          <a:blip r:embed="rId3"/>
          <a:stretch>
            <a:fillRect/>
          </a:stretch>
        </p:blipFill>
        <p:spPr>
          <a:xfrm>
            <a:off x="5889666" y="4456043"/>
            <a:ext cx="468946" cy="764208"/>
          </a:xfrm>
          <a:prstGeom prst="rect">
            <a:avLst/>
          </a:prstGeom>
        </p:spPr>
      </p:pic>
      <p:pic>
        <p:nvPicPr>
          <p:cNvPr id="110" name="Picture 109">
            <a:extLst>
              <a:ext uri="{FF2B5EF4-FFF2-40B4-BE49-F238E27FC236}">
                <a16:creationId xmlns:a16="http://schemas.microsoft.com/office/drawing/2014/main" id="{D073E8E9-2FE8-0B4D-86B2-9F3626DFDE16}"/>
              </a:ext>
            </a:extLst>
          </p:cNvPr>
          <p:cNvPicPr>
            <a:picLocks noChangeAspect="1"/>
          </p:cNvPicPr>
          <p:nvPr/>
        </p:nvPicPr>
        <p:blipFill>
          <a:blip r:embed="rId3"/>
          <a:stretch>
            <a:fillRect/>
          </a:stretch>
        </p:blipFill>
        <p:spPr>
          <a:xfrm>
            <a:off x="6773446" y="4456043"/>
            <a:ext cx="468946" cy="764208"/>
          </a:xfrm>
          <a:prstGeom prst="rect">
            <a:avLst/>
          </a:prstGeom>
        </p:spPr>
      </p:pic>
    </p:spTree>
    <p:extLst>
      <p:ext uri="{BB962C8B-B14F-4D97-AF65-F5344CB8AC3E}">
        <p14:creationId xmlns:p14="http://schemas.microsoft.com/office/powerpoint/2010/main" val="310663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Medical SWOT</a:t>
            </a:r>
            <a:endParaRPr lang="en-US" dirty="0"/>
          </a:p>
        </p:txBody>
      </p:sp>
      <p:sp>
        <p:nvSpPr>
          <p:cNvPr id="25" name="Content Placeholder 2">
            <a:extLst>
              <a:ext uri="{FF2B5EF4-FFF2-40B4-BE49-F238E27FC236}">
                <a16:creationId xmlns:a16="http://schemas.microsoft.com/office/drawing/2014/main" id="{909EF324-64A8-4448-B0DE-40AF300FC178}"/>
              </a:ext>
            </a:extLst>
          </p:cNvPr>
          <p:cNvSpPr txBox="1">
            <a:spLocks/>
          </p:cNvSpPr>
          <p:nvPr/>
        </p:nvSpPr>
        <p:spPr bwMode="auto">
          <a:xfrm>
            <a:off x="457199" y="1813766"/>
            <a:ext cx="8280401" cy="119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A Medical SWOT  is a collaborative and structured approach to understanding where your product stands in the current environment and disease state –identifying both internal and external factors</a:t>
            </a:r>
          </a:p>
          <a:p>
            <a:pPr>
              <a:buFont typeface="Courier New" panose="02070309020205020404" pitchFamily="49" charset="0"/>
              <a:buChar char="o"/>
            </a:pPr>
            <a:r>
              <a:rPr lang="en-US" sz="1600" dirty="0"/>
              <a:t>It is a combination of:</a:t>
            </a:r>
          </a:p>
        </p:txBody>
      </p:sp>
      <p:grpSp>
        <p:nvGrpSpPr>
          <p:cNvPr id="2" name="Group 1">
            <a:extLst>
              <a:ext uri="{FF2B5EF4-FFF2-40B4-BE49-F238E27FC236}">
                <a16:creationId xmlns:a16="http://schemas.microsoft.com/office/drawing/2014/main" id="{E5688628-8B60-FC40-AED6-199937C60C78}"/>
              </a:ext>
            </a:extLst>
          </p:cNvPr>
          <p:cNvGrpSpPr/>
          <p:nvPr/>
        </p:nvGrpSpPr>
        <p:grpSpPr>
          <a:xfrm>
            <a:off x="1893520" y="3210339"/>
            <a:ext cx="4797752" cy="2722695"/>
            <a:chOff x="839972" y="3387454"/>
            <a:chExt cx="4065314" cy="2307041"/>
          </a:xfrm>
        </p:grpSpPr>
        <p:sp>
          <p:nvSpPr>
            <p:cNvPr id="66" name="Rounded Rectangle 65">
              <a:extLst>
                <a:ext uri="{FF2B5EF4-FFF2-40B4-BE49-F238E27FC236}">
                  <a16:creationId xmlns:a16="http://schemas.microsoft.com/office/drawing/2014/main" id="{57660F7C-5F9C-CD43-BB54-90ADE42FA1A8}"/>
                </a:ext>
              </a:extLst>
            </p:cNvPr>
            <p:cNvSpPr/>
            <p:nvPr/>
          </p:nvSpPr>
          <p:spPr>
            <a:xfrm>
              <a:off x="839972" y="3761587"/>
              <a:ext cx="1933486" cy="1932908"/>
            </a:xfrm>
            <a:prstGeom prst="round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67" name="Rounded Rectangle 66">
              <a:extLst>
                <a:ext uri="{FF2B5EF4-FFF2-40B4-BE49-F238E27FC236}">
                  <a16:creationId xmlns:a16="http://schemas.microsoft.com/office/drawing/2014/main" id="{86B4FC37-18AE-B542-AABF-36192CBACFF1}"/>
                </a:ext>
              </a:extLst>
            </p:cNvPr>
            <p:cNvSpPr/>
            <p:nvPr/>
          </p:nvSpPr>
          <p:spPr>
            <a:xfrm>
              <a:off x="997806" y="4157643"/>
              <a:ext cx="1625707" cy="56559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accent4">
                      <a:lumMod val="50000"/>
                    </a:schemeClr>
                  </a:solidFill>
                  <a:latin typeface="Century Gothic" panose="020B0502020202020204" pitchFamily="34" charset="0"/>
                </a:rPr>
                <a:t>Internal</a:t>
              </a:r>
            </a:p>
          </p:txBody>
        </p:sp>
        <p:sp>
          <p:nvSpPr>
            <p:cNvPr id="30" name="TextBox 29">
              <a:extLst>
                <a:ext uri="{FF2B5EF4-FFF2-40B4-BE49-F238E27FC236}">
                  <a16:creationId xmlns:a16="http://schemas.microsoft.com/office/drawing/2014/main" id="{44171581-C02E-CC4D-9D6F-1C62986FCA96}"/>
                </a:ext>
              </a:extLst>
            </p:cNvPr>
            <p:cNvSpPr txBox="1"/>
            <p:nvPr/>
          </p:nvSpPr>
          <p:spPr>
            <a:xfrm>
              <a:off x="971544" y="4874224"/>
              <a:ext cx="1643207" cy="495502"/>
            </a:xfrm>
            <a:prstGeom prst="rect">
              <a:avLst/>
            </a:prstGeom>
            <a:noFill/>
          </p:spPr>
          <p:txBody>
            <a:bodyPr wrap="square" rtlCol="0">
              <a:spAutoFit/>
            </a:bodyPr>
            <a:lstStyle/>
            <a:p>
              <a:pPr algn="ctr"/>
              <a:r>
                <a:rPr lang="en-US" sz="1600" b="1" u="sng" dirty="0">
                  <a:solidFill>
                    <a:schemeClr val="bg1"/>
                  </a:solidFill>
                  <a:latin typeface="Century Gothic" panose="020B0502020202020204" pitchFamily="34" charset="0"/>
                </a:rPr>
                <a:t>S</a:t>
              </a:r>
              <a:r>
                <a:rPr lang="en-US" sz="1600" b="1" dirty="0">
                  <a:solidFill>
                    <a:schemeClr val="bg1"/>
                  </a:solidFill>
                  <a:latin typeface="Century Gothic" panose="020B0502020202020204" pitchFamily="34" charset="0"/>
                </a:rPr>
                <a:t>trengths and </a:t>
              </a:r>
              <a:r>
                <a:rPr lang="en-US" sz="1600" b="1" u="sng" dirty="0">
                  <a:solidFill>
                    <a:schemeClr val="bg1"/>
                  </a:solidFill>
                  <a:latin typeface="Century Gothic" panose="020B0502020202020204" pitchFamily="34" charset="0"/>
                </a:rPr>
                <a:t>W</a:t>
              </a:r>
              <a:r>
                <a:rPr lang="en-US" sz="1600" b="1" dirty="0">
                  <a:solidFill>
                    <a:schemeClr val="bg1"/>
                  </a:solidFill>
                  <a:latin typeface="Century Gothic" panose="020B0502020202020204" pitchFamily="34" charset="0"/>
                </a:rPr>
                <a:t>eaknesses</a:t>
              </a:r>
              <a:endParaRPr lang="en-US" sz="1600" b="1" dirty="0">
                <a:solidFill>
                  <a:schemeClr val="bg1"/>
                </a:solidFill>
              </a:endParaRPr>
            </a:p>
          </p:txBody>
        </p:sp>
        <p:grpSp>
          <p:nvGrpSpPr>
            <p:cNvPr id="5" name="Group 4">
              <a:extLst>
                <a:ext uri="{FF2B5EF4-FFF2-40B4-BE49-F238E27FC236}">
                  <a16:creationId xmlns:a16="http://schemas.microsoft.com/office/drawing/2014/main" id="{304204B5-34CD-5144-B131-A37D444EAB48}"/>
                </a:ext>
              </a:extLst>
            </p:cNvPr>
            <p:cNvGrpSpPr/>
            <p:nvPr/>
          </p:nvGrpSpPr>
          <p:grpSpPr>
            <a:xfrm>
              <a:off x="1127052" y="3387454"/>
              <a:ext cx="1360194" cy="666082"/>
              <a:chOff x="10196624" y="1382456"/>
              <a:chExt cx="1360194" cy="666082"/>
            </a:xfrm>
          </p:grpSpPr>
          <p:grpSp>
            <p:nvGrpSpPr>
              <p:cNvPr id="309" name="Group 308">
                <a:extLst>
                  <a:ext uri="{FF2B5EF4-FFF2-40B4-BE49-F238E27FC236}">
                    <a16:creationId xmlns:a16="http://schemas.microsoft.com/office/drawing/2014/main" id="{458C0A60-F2A8-8B46-80C0-8CFA80926AFE}"/>
                  </a:ext>
                </a:extLst>
              </p:cNvPr>
              <p:cNvGrpSpPr/>
              <p:nvPr/>
            </p:nvGrpSpPr>
            <p:grpSpPr>
              <a:xfrm>
                <a:off x="10196624" y="1382456"/>
                <a:ext cx="666082" cy="666082"/>
                <a:chOff x="668216" y="2184400"/>
                <a:chExt cx="816708" cy="816708"/>
              </a:xfrm>
            </p:grpSpPr>
            <p:sp>
              <p:nvSpPr>
                <p:cNvPr id="310" name="Oval 309">
                  <a:extLst>
                    <a:ext uri="{FF2B5EF4-FFF2-40B4-BE49-F238E27FC236}">
                      <a16:creationId xmlns:a16="http://schemas.microsoft.com/office/drawing/2014/main" id="{A1537B4D-772C-384B-9824-234D9901D77B}"/>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11" name="Oval 310">
                  <a:extLst>
                    <a:ext uri="{FF2B5EF4-FFF2-40B4-BE49-F238E27FC236}">
                      <a16:creationId xmlns:a16="http://schemas.microsoft.com/office/drawing/2014/main" id="{5E853ADF-82B9-0F42-8683-F15C5530134B}"/>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grpSp>
          <p:grpSp>
            <p:nvGrpSpPr>
              <p:cNvPr id="313" name="Group 312">
                <a:extLst>
                  <a:ext uri="{FF2B5EF4-FFF2-40B4-BE49-F238E27FC236}">
                    <a16:creationId xmlns:a16="http://schemas.microsoft.com/office/drawing/2014/main" id="{AB37D35A-C4A3-FA4C-8F0C-2099256E1075}"/>
                  </a:ext>
                </a:extLst>
              </p:cNvPr>
              <p:cNvGrpSpPr/>
              <p:nvPr/>
            </p:nvGrpSpPr>
            <p:grpSpPr>
              <a:xfrm>
                <a:off x="10890736" y="1382456"/>
                <a:ext cx="666082" cy="666082"/>
                <a:chOff x="668216" y="2184400"/>
                <a:chExt cx="816708" cy="816708"/>
              </a:xfrm>
            </p:grpSpPr>
            <p:sp>
              <p:nvSpPr>
                <p:cNvPr id="314" name="Oval 313">
                  <a:extLst>
                    <a:ext uri="{FF2B5EF4-FFF2-40B4-BE49-F238E27FC236}">
                      <a16:creationId xmlns:a16="http://schemas.microsoft.com/office/drawing/2014/main" id="{A7E963E2-D154-9444-A894-1E0AD54E7EC6}"/>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15" name="Oval 314">
                  <a:extLst>
                    <a:ext uri="{FF2B5EF4-FFF2-40B4-BE49-F238E27FC236}">
                      <a16:creationId xmlns:a16="http://schemas.microsoft.com/office/drawing/2014/main" id="{57A99437-6905-7E46-9CD7-1DD329A8CE46}"/>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grpSp>
          <p:sp>
            <p:nvSpPr>
              <p:cNvPr id="323" name="TextBox 322">
                <a:extLst>
                  <a:ext uri="{FF2B5EF4-FFF2-40B4-BE49-F238E27FC236}">
                    <a16:creationId xmlns:a16="http://schemas.microsoft.com/office/drawing/2014/main" id="{0BBD007E-B603-0146-B747-87C7968ECD7B}"/>
                  </a:ext>
                </a:extLst>
              </p:cNvPr>
              <p:cNvSpPr txBox="1"/>
              <p:nvPr/>
            </p:nvSpPr>
            <p:spPr>
              <a:xfrm>
                <a:off x="10384899" y="1488944"/>
                <a:ext cx="312867" cy="461665"/>
              </a:xfrm>
              <a:prstGeom prst="rect">
                <a:avLst/>
              </a:prstGeom>
              <a:noFill/>
            </p:spPr>
            <p:txBody>
              <a:bodyPr wrap="square" rtlCol="0">
                <a:spAutoFit/>
              </a:bodyPr>
              <a:lstStyle/>
              <a:p>
                <a:pPr algn="ctr"/>
                <a:r>
                  <a:rPr lang="en-US" sz="2400" b="1" dirty="0">
                    <a:solidFill>
                      <a:schemeClr val="bg1"/>
                    </a:solidFill>
                    <a:latin typeface="+mn-lt"/>
                  </a:rPr>
                  <a:t>S</a:t>
                </a:r>
              </a:p>
            </p:txBody>
          </p:sp>
          <p:sp>
            <p:nvSpPr>
              <p:cNvPr id="324" name="TextBox 323">
                <a:extLst>
                  <a:ext uri="{FF2B5EF4-FFF2-40B4-BE49-F238E27FC236}">
                    <a16:creationId xmlns:a16="http://schemas.microsoft.com/office/drawing/2014/main" id="{D1078040-8690-2646-8C6D-CDFE88325DFC}"/>
                  </a:ext>
                </a:extLst>
              </p:cNvPr>
              <p:cNvSpPr txBox="1"/>
              <p:nvPr/>
            </p:nvSpPr>
            <p:spPr>
              <a:xfrm>
                <a:off x="11075803" y="1495509"/>
                <a:ext cx="312867" cy="461665"/>
              </a:xfrm>
              <a:prstGeom prst="rect">
                <a:avLst/>
              </a:prstGeom>
              <a:noFill/>
            </p:spPr>
            <p:txBody>
              <a:bodyPr wrap="square" rtlCol="0">
                <a:spAutoFit/>
              </a:bodyPr>
              <a:lstStyle/>
              <a:p>
                <a:pPr algn="ctr"/>
                <a:r>
                  <a:rPr lang="en-US" sz="2400" b="1" dirty="0">
                    <a:solidFill>
                      <a:schemeClr val="bg1"/>
                    </a:solidFill>
                    <a:latin typeface="+mn-lt"/>
                  </a:rPr>
                  <a:t>W</a:t>
                </a:r>
              </a:p>
            </p:txBody>
          </p:sp>
        </p:grpSp>
        <p:sp>
          <p:nvSpPr>
            <p:cNvPr id="89" name="Rounded Rectangle 88">
              <a:extLst>
                <a:ext uri="{FF2B5EF4-FFF2-40B4-BE49-F238E27FC236}">
                  <a16:creationId xmlns:a16="http://schemas.microsoft.com/office/drawing/2014/main" id="{78D84AC9-1532-6549-888D-A39CE13D9D3D}"/>
                </a:ext>
              </a:extLst>
            </p:cNvPr>
            <p:cNvSpPr/>
            <p:nvPr/>
          </p:nvSpPr>
          <p:spPr>
            <a:xfrm>
              <a:off x="2971800" y="3761587"/>
              <a:ext cx="1933486" cy="1932908"/>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90" name="Rounded Rectangle 89">
              <a:extLst>
                <a:ext uri="{FF2B5EF4-FFF2-40B4-BE49-F238E27FC236}">
                  <a16:creationId xmlns:a16="http://schemas.microsoft.com/office/drawing/2014/main" id="{EB9BB525-6B03-764D-81C5-32C0D008E2F4}"/>
                </a:ext>
              </a:extLst>
            </p:cNvPr>
            <p:cNvSpPr/>
            <p:nvPr/>
          </p:nvSpPr>
          <p:spPr>
            <a:xfrm>
              <a:off x="3129634" y="4157643"/>
              <a:ext cx="1625707" cy="56559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accent4">
                      <a:lumMod val="50000"/>
                    </a:schemeClr>
                  </a:solidFill>
                  <a:latin typeface="Century Gothic" panose="020B0502020202020204" pitchFamily="34" charset="0"/>
                </a:rPr>
                <a:t>External</a:t>
              </a:r>
            </a:p>
          </p:txBody>
        </p:sp>
        <p:sp>
          <p:nvSpPr>
            <p:cNvPr id="91" name="TextBox 90">
              <a:extLst>
                <a:ext uri="{FF2B5EF4-FFF2-40B4-BE49-F238E27FC236}">
                  <a16:creationId xmlns:a16="http://schemas.microsoft.com/office/drawing/2014/main" id="{61A2E7FB-A91B-9C4C-B09A-900C3F8FC07F}"/>
                </a:ext>
              </a:extLst>
            </p:cNvPr>
            <p:cNvSpPr txBox="1"/>
            <p:nvPr/>
          </p:nvSpPr>
          <p:spPr>
            <a:xfrm>
              <a:off x="3103372" y="4874224"/>
              <a:ext cx="1643207" cy="495502"/>
            </a:xfrm>
            <a:prstGeom prst="rect">
              <a:avLst/>
            </a:prstGeom>
            <a:noFill/>
          </p:spPr>
          <p:txBody>
            <a:bodyPr wrap="square" rtlCol="0">
              <a:spAutoFit/>
            </a:bodyPr>
            <a:lstStyle/>
            <a:p>
              <a:pPr algn="ctr"/>
              <a:r>
                <a:rPr lang="en-US" sz="1600" b="1" u="sng" dirty="0">
                  <a:solidFill>
                    <a:schemeClr val="bg1"/>
                  </a:solidFill>
                  <a:latin typeface="Century Gothic" panose="020B0502020202020204" pitchFamily="34" charset="0"/>
                </a:rPr>
                <a:t>O</a:t>
              </a:r>
              <a:r>
                <a:rPr lang="en-US" sz="1600" b="1" dirty="0">
                  <a:solidFill>
                    <a:schemeClr val="bg1"/>
                  </a:solidFill>
                  <a:latin typeface="Century Gothic" panose="020B0502020202020204" pitchFamily="34" charset="0"/>
                </a:rPr>
                <a:t>pportunities and </a:t>
              </a:r>
              <a:r>
                <a:rPr lang="en-US" sz="1600" b="1" u="sng" dirty="0">
                  <a:solidFill>
                    <a:schemeClr val="bg1"/>
                  </a:solidFill>
                  <a:latin typeface="Century Gothic" panose="020B0502020202020204" pitchFamily="34" charset="0"/>
                </a:rPr>
                <a:t>T</a:t>
              </a:r>
              <a:r>
                <a:rPr lang="en-US" sz="1600" b="1" dirty="0">
                  <a:solidFill>
                    <a:schemeClr val="bg1"/>
                  </a:solidFill>
                  <a:latin typeface="Century Gothic" panose="020B0502020202020204" pitchFamily="34" charset="0"/>
                </a:rPr>
                <a:t>hreats</a:t>
              </a:r>
            </a:p>
          </p:txBody>
        </p:sp>
        <p:grpSp>
          <p:nvGrpSpPr>
            <p:cNvPr id="92" name="Group 91">
              <a:extLst>
                <a:ext uri="{FF2B5EF4-FFF2-40B4-BE49-F238E27FC236}">
                  <a16:creationId xmlns:a16="http://schemas.microsoft.com/office/drawing/2014/main" id="{A760342F-6A15-DF45-A760-124825882984}"/>
                </a:ext>
              </a:extLst>
            </p:cNvPr>
            <p:cNvGrpSpPr/>
            <p:nvPr/>
          </p:nvGrpSpPr>
          <p:grpSpPr>
            <a:xfrm>
              <a:off x="3258880" y="3387454"/>
              <a:ext cx="1360194" cy="666082"/>
              <a:chOff x="10196624" y="1382456"/>
              <a:chExt cx="1360194" cy="666082"/>
            </a:xfrm>
          </p:grpSpPr>
          <p:grpSp>
            <p:nvGrpSpPr>
              <p:cNvPr id="93" name="Group 92">
                <a:extLst>
                  <a:ext uri="{FF2B5EF4-FFF2-40B4-BE49-F238E27FC236}">
                    <a16:creationId xmlns:a16="http://schemas.microsoft.com/office/drawing/2014/main" id="{ABE78734-E4DB-FC42-9A66-3E9D13E30ADC}"/>
                  </a:ext>
                </a:extLst>
              </p:cNvPr>
              <p:cNvGrpSpPr/>
              <p:nvPr/>
            </p:nvGrpSpPr>
            <p:grpSpPr>
              <a:xfrm>
                <a:off x="10196624" y="1382456"/>
                <a:ext cx="666082" cy="666082"/>
                <a:chOff x="668216" y="2184400"/>
                <a:chExt cx="816708" cy="816708"/>
              </a:xfrm>
            </p:grpSpPr>
            <p:sp>
              <p:nvSpPr>
                <p:cNvPr id="99" name="Oval 98">
                  <a:extLst>
                    <a:ext uri="{FF2B5EF4-FFF2-40B4-BE49-F238E27FC236}">
                      <a16:creationId xmlns:a16="http://schemas.microsoft.com/office/drawing/2014/main" id="{C4024FB6-8DA9-8346-A4CA-601193705205}"/>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0" name="Oval 99">
                  <a:extLst>
                    <a:ext uri="{FF2B5EF4-FFF2-40B4-BE49-F238E27FC236}">
                      <a16:creationId xmlns:a16="http://schemas.microsoft.com/office/drawing/2014/main" id="{59DD603E-8F03-2C41-A90F-7C75E6BFD479}"/>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grpSp>
          <p:grpSp>
            <p:nvGrpSpPr>
              <p:cNvPr id="94" name="Group 93">
                <a:extLst>
                  <a:ext uri="{FF2B5EF4-FFF2-40B4-BE49-F238E27FC236}">
                    <a16:creationId xmlns:a16="http://schemas.microsoft.com/office/drawing/2014/main" id="{4020B1A6-FE87-2A41-9D79-AF8BB475D760}"/>
                  </a:ext>
                </a:extLst>
              </p:cNvPr>
              <p:cNvGrpSpPr/>
              <p:nvPr/>
            </p:nvGrpSpPr>
            <p:grpSpPr>
              <a:xfrm>
                <a:off x="10890736" y="1382456"/>
                <a:ext cx="666082" cy="666082"/>
                <a:chOff x="668216" y="2184400"/>
                <a:chExt cx="816708" cy="816708"/>
              </a:xfrm>
            </p:grpSpPr>
            <p:sp>
              <p:nvSpPr>
                <p:cNvPr id="97" name="Oval 96">
                  <a:extLst>
                    <a:ext uri="{FF2B5EF4-FFF2-40B4-BE49-F238E27FC236}">
                      <a16:creationId xmlns:a16="http://schemas.microsoft.com/office/drawing/2014/main" id="{47F88753-A8C1-0B40-ABE3-F9EE8F753C68}"/>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8" name="Oval 97">
                  <a:extLst>
                    <a:ext uri="{FF2B5EF4-FFF2-40B4-BE49-F238E27FC236}">
                      <a16:creationId xmlns:a16="http://schemas.microsoft.com/office/drawing/2014/main" id="{6C186E05-A0EA-3B42-966D-C81F2535BDA8}"/>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grpSp>
          <p:sp>
            <p:nvSpPr>
              <p:cNvPr id="95" name="TextBox 94">
                <a:extLst>
                  <a:ext uri="{FF2B5EF4-FFF2-40B4-BE49-F238E27FC236}">
                    <a16:creationId xmlns:a16="http://schemas.microsoft.com/office/drawing/2014/main" id="{7FDABA59-9B32-6E46-BE53-1C7230A66BA8}"/>
                  </a:ext>
                </a:extLst>
              </p:cNvPr>
              <p:cNvSpPr txBox="1"/>
              <p:nvPr/>
            </p:nvSpPr>
            <p:spPr>
              <a:xfrm>
                <a:off x="10373670" y="1511403"/>
                <a:ext cx="312867" cy="461665"/>
              </a:xfrm>
              <a:prstGeom prst="rect">
                <a:avLst/>
              </a:prstGeom>
              <a:noFill/>
            </p:spPr>
            <p:txBody>
              <a:bodyPr wrap="square" rtlCol="0">
                <a:spAutoFit/>
              </a:bodyPr>
              <a:lstStyle/>
              <a:p>
                <a:pPr algn="ctr"/>
                <a:r>
                  <a:rPr lang="en-US" sz="2400" b="1" dirty="0">
                    <a:solidFill>
                      <a:schemeClr val="bg1"/>
                    </a:solidFill>
                    <a:latin typeface="+mn-lt"/>
                  </a:rPr>
                  <a:t>O</a:t>
                </a:r>
              </a:p>
            </p:txBody>
          </p:sp>
          <p:sp>
            <p:nvSpPr>
              <p:cNvPr id="96" name="TextBox 95">
                <a:extLst>
                  <a:ext uri="{FF2B5EF4-FFF2-40B4-BE49-F238E27FC236}">
                    <a16:creationId xmlns:a16="http://schemas.microsoft.com/office/drawing/2014/main" id="{4D3D9F62-B6B4-D34A-8587-68168E7D5A64}"/>
                  </a:ext>
                </a:extLst>
              </p:cNvPr>
              <p:cNvSpPr txBox="1"/>
              <p:nvPr/>
            </p:nvSpPr>
            <p:spPr>
              <a:xfrm>
                <a:off x="11075803" y="1495509"/>
                <a:ext cx="312867" cy="461665"/>
              </a:xfrm>
              <a:prstGeom prst="rect">
                <a:avLst/>
              </a:prstGeom>
              <a:noFill/>
            </p:spPr>
            <p:txBody>
              <a:bodyPr wrap="square" rtlCol="0">
                <a:spAutoFit/>
              </a:bodyPr>
              <a:lstStyle/>
              <a:p>
                <a:pPr algn="ctr"/>
                <a:r>
                  <a:rPr lang="en-US" sz="2400" b="1" dirty="0">
                    <a:solidFill>
                      <a:schemeClr val="bg1"/>
                    </a:solidFill>
                    <a:latin typeface="+mn-lt"/>
                  </a:rPr>
                  <a:t>T</a:t>
                </a:r>
              </a:p>
            </p:txBody>
          </p:sp>
        </p:grpSp>
      </p:grpSp>
      <p:sp>
        <p:nvSpPr>
          <p:cNvPr id="28" name="Rectangle 27">
            <a:extLst>
              <a:ext uri="{FF2B5EF4-FFF2-40B4-BE49-F238E27FC236}">
                <a16:creationId xmlns:a16="http://schemas.microsoft.com/office/drawing/2014/main" id="{49C48C10-D1F9-1548-AAEF-52BF2B165502}"/>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31557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D61BB43-B378-F841-BBB4-42A3534578B4}"/>
              </a:ext>
            </a:extLst>
          </p:cNvPr>
          <p:cNvSpPr/>
          <p:nvPr/>
        </p:nvSpPr>
        <p:spPr>
          <a:xfrm>
            <a:off x="552894" y="1994753"/>
            <a:ext cx="1562986" cy="1673479"/>
          </a:xfrm>
          <a:prstGeom prst="rect">
            <a:avLst/>
          </a:prstGeom>
          <a:solidFill>
            <a:schemeClr val="bg1"/>
          </a:solidFill>
          <a:ln w="12700"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E7A6E93-0AD3-484E-90A2-08E52940C8FF}"/>
              </a:ext>
            </a:extLst>
          </p:cNvPr>
          <p:cNvSpPr/>
          <p:nvPr/>
        </p:nvSpPr>
        <p:spPr>
          <a:xfrm>
            <a:off x="552894" y="3733799"/>
            <a:ext cx="1562986" cy="167347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Medical SWOT: Key Questions in the Current Disease Space</a:t>
            </a:r>
          </a:p>
        </p:txBody>
      </p:sp>
      <p:sp>
        <p:nvSpPr>
          <p:cNvPr id="3" name="Rectangle 2">
            <a:extLst>
              <a:ext uri="{FF2B5EF4-FFF2-40B4-BE49-F238E27FC236}">
                <a16:creationId xmlns:a16="http://schemas.microsoft.com/office/drawing/2014/main" id="{1C2078A4-A199-C147-BAFC-33402B287744}"/>
              </a:ext>
            </a:extLst>
          </p:cNvPr>
          <p:cNvSpPr/>
          <p:nvPr/>
        </p:nvSpPr>
        <p:spPr>
          <a:xfrm>
            <a:off x="565085" y="2088126"/>
            <a:ext cx="1213104" cy="1323439"/>
          </a:xfrm>
          <a:prstGeom prst="rect">
            <a:avLst/>
          </a:prstGeom>
        </p:spPr>
        <p:txBody>
          <a:bodyPr wrap="square">
            <a:spAutoFit/>
          </a:bodyPr>
          <a:lstStyle/>
          <a:p>
            <a:pPr lvl="0" defTabSz="914400" eaLnBrk="0" hangingPunct="0">
              <a:spcBef>
                <a:spcPct val="75000"/>
              </a:spcBef>
              <a:defRPr/>
            </a:pPr>
            <a:r>
              <a:rPr lang="en-US" sz="1600" b="1" dirty="0">
                <a:solidFill>
                  <a:schemeClr val="tx1">
                    <a:lumMod val="50000"/>
                    <a:lumOff val="50000"/>
                  </a:schemeClr>
                </a:solidFill>
                <a:latin typeface="+mn-lt"/>
              </a:rPr>
              <a:t>INTERNAL: </a:t>
            </a:r>
            <a:r>
              <a:rPr lang="en-US" sz="1600" dirty="0">
                <a:solidFill>
                  <a:schemeClr val="tx1">
                    <a:lumMod val="50000"/>
                    <a:lumOff val="50000"/>
                  </a:schemeClr>
                </a:solidFill>
                <a:latin typeface="+mn-lt"/>
              </a:rPr>
              <a:t>Product or Company Specific</a:t>
            </a:r>
          </a:p>
        </p:txBody>
      </p:sp>
      <p:sp>
        <p:nvSpPr>
          <p:cNvPr id="36" name="Rectangle 35">
            <a:extLst>
              <a:ext uri="{FF2B5EF4-FFF2-40B4-BE49-F238E27FC236}">
                <a16:creationId xmlns:a16="http://schemas.microsoft.com/office/drawing/2014/main" id="{566CB395-F17C-264E-9B30-3C2734980152}"/>
              </a:ext>
            </a:extLst>
          </p:cNvPr>
          <p:cNvSpPr/>
          <p:nvPr/>
        </p:nvSpPr>
        <p:spPr>
          <a:xfrm>
            <a:off x="565085" y="3836582"/>
            <a:ext cx="1550794" cy="830997"/>
          </a:xfrm>
          <a:prstGeom prst="rect">
            <a:avLst/>
          </a:prstGeom>
        </p:spPr>
        <p:txBody>
          <a:bodyPr wrap="square">
            <a:spAutoFit/>
          </a:bodyPr>
          <a:lstStyle/>
          <a:p>
            <a:pPr lvl="0" defTabSz="914400" eaLnBrk="0" hangingPunct="0">
              <a:spcBef>
                <a:spcPct val="75000"/>
              </a:spcBef>
              <a:defRPr/>
            </a:pPr>
            <a:r>
              <a:rPr lang="en-US" sz="1600" b="1" dirty="0">
                <a:solidFill>
                  <a:schemeClr val="bg1">
                    <a:lumMod val="50000"/>
                  </a:schemeClr>
                </a:solidFill>
                <a:latin typeface="+mn-lt"/>
              </a:rPr>
              <a:t>EXTERNAL: </a:t>
            </a:r>
            <a:r>
              <a:rPr lang="en-US" sz="1600" dirty="0">
                <a:solidFill>
                  <a:schemeClr val="bg1">
                    <a:lumMod val="50000"/>
                  </a:schemeClr>
                </a:solidFill>
                <a:latin typeface="+mn-lt"/>
              </a:rPr>
              <a:t>Environment Specific</a:t>
            </a:r>
          </a:p>
        </p:txBody>
      </p:sp>
      <p:sp>
        <p:nvSpPr>
          <p:cNvPr id="52" name="Rectangle 51">
            <a:extLst>
              <a:ext uri="{FF2B5EF4-FFF2-40B4-BE49-F238E27FC236}">
                <a16:creationId xmlns:a16="http://schemas.microsoft.com/office/drawing/2014/main" id="{DF1AB361-7198-C848-B7D6-74969CDB9BE3}"/>
              </a:ext>
            </a:extLst>
          </p:cNvPr>
          <p:cNvSpPr/>
          <p:nvPr/>
        </p:nvSpPr>
        <p:spPr>
          <a:xfrm>
            <a:off x="2203431" y="1994753"/>
            <a:ext cx="3219173" cy="1673479"/>
          </a:xfrm>
          <a:prstGeom prst="rect">
            <a:avLst/>
          </a:prstGeom>
          <a:solidFill>
            <a:schemeClr val="accent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3" name="TextBox 52">
            <a:extLst>
              <a:ext uri="{FF2B5EF4-FFF2-40B4-BE49-F238E27FC236}">
                <a16:creationId xmlns:a16="http://schemas.microsoft.com/office/drawing/2014/main" id="{ECB52720-D4B2-8247-B517-928DA44615A8}"/>
              </a:ext>
            </a:extLst>
          </p:cNvPr>
          <p:cNvSpPr txBox="1"/>
          <p:nvPr/>
        </p:nvSpPr>
        <p:spPr>
          <a:xfrm>
            <a:off x="2232933" y="2066297"/>
            <a:ext cx="3147142" cy="1077218"/>
          </a:xfrm>
          <a:prstGeom prst="rect">
            <a:avLst/>
          </a:prstGeom>
          <a:noFill/>
        </p:spPr>
        <p:txBody>
          <a:bodyPr wrap="square" rtlCol="0">
            <a:spAutoFit/>
          </a:bodyPr>
          <a:lstStyle/>
          <a:p>
            <a:r>
              <a:rPr lang="en-GB" sz="1600" b="1" dirty="0">
                <a:solidFill>
                  <a:schemeClr val="bg1"/>
                </a:solidFill>
                <a:latin typeface="+mj-lt"/>
              </a:rPr>
              <a:t>Strengths</a:t>
            </a:r>
          </a:p>
          <a:p>
            <a:r>
              <a:rPr lang="en-GB" sz="1600" dirty="0">
                <a:solidFill>
                  <a:schemeClr val="bg1"/>
                </a:solidFill>
                <a:latin typeface="+mj-lt"/>
              </a:rPr>
              <a:t>What does your product or company offer that provides a competitive advantage?</a:t>
            </a:r>
          </a:p>
        </p:txBody>
      </p:sp>
      <p:sp>
        <p:nvSpPr>
          <p:cNvPr id="56" name="Rectangle 55">
            <a:extLst>
              <a:ext uri="{FF2B5EF4-FFF2-40B4-BE49-F238E27FC236}">
                <a16:creationId xmlns:a16="http://schemas.microsoft.com/office/drawing/2014/main" id="{CFF59A76-51D7-004E-9E9A-2A489799BFAD}"/>
              </a:ext>
            </a:extLst>
          </p:cNvPr>
          <p:cNvSpPr/>
          <p:nvPr/>
        </p:nvSpPr>
        <p:spPr>
          <a:xfrm>
            <a:off x="5502348" y="1994753"/>
            <a:ext cx="3219173" cy="1673479"/>
          </a:xfrm>
          <a:prstGeom prst="rect">
            <a:avLst/>
          </a:prstGeom>
          <a:solidFill>
            <a:schemeClr val="accent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7" name="TextBox 56">
            <a:extLst>
              <a:ext uri="{FF2B5EF4-FFF2-40B4-BE49-F238E27FC236}">
                <a16:creationId xmlns:a16="http://schemas.microsoft.com/office/drawing/2014/main" id="{7F34C426-6BF3-154F-8187-2F7C7DFC729B}"/>
              </a:ext>
            </a:extLst>
          </p:cNvPr>
          <p:cNvSpPr txBox="1"/>
          <p:nvPr/>
        </p:nvSpPr>
        <p:spPr>
          <a:xfrm>
            <a:off x="5531850" y="2034400"/>
            <a:ext cx="3147142" cy="1323439"/>
          </a:xfrm>
          <a:prstGeom prst="rect">
            <a:avLst/>
          </a:prstGeom>
          <a:noFill/>
        </p:spPr>
        <p:txBody>
          <a:bodyPr wrap="square" rtlCol="0">
            <a:spAutoFit/>
          </a:bodyPr>
          <a:lstStyle/>
          <a:p>
            <a:r>
              <a:rPr lang="en-GB" sz="1600" b="1" dirty="0">
                <a:solidFill>
                  <a:schemeClr val="bg1"/>
                </a:solidFill>
                <a:latin typeface="+mj-lt"/>
              </a:rPr>
              <a:t>Weaknesses</a:t>
            </a:r>
          </a:p>
          <a:p>
            <a:r>
              <a:rPr lang="en-GB" sz="1600" dirty="0">
                <a:solidFill>
                  <a:schemeClr val="bg1"/>
                </a:solidFill>
                <a:latin typeface="+mj-lt"/>
              </a:rPr>
              <a:t>What does company or product offer or not offer</a:t>
            </a:r>
            <a:br>
              <a:rPr lang="en-GB" sz="1600" dirty="0">
                <a:solidFill>
                  <a:schemeClr val="bg1"/>
                </a:solidFill>
                <a:latin typeface="+mj-lt"/>
              </a:rPr>
            </a:br>
            <a:r>
              <a:rPr lang="en-GB" sz="1600" dirty="0">
                <a:solidFill>
                  <a:schemeClr val="bg1"/>
                </a:solidFill>
                <a:latin typeface="+mj-lt"/>
              </a:rPr>
              <a:t>that may be considered</a:t>
            </a:r>
            <a:br>
              <a:rPr lang="en-GB" sz="1600" dirty="0">
                <a:solidFill>
                  <a:schemeClr val="bg1"/>
                </a:solidFill>
                <a:latin typeface="+mj-lt"/>
              </a:rPr>
            </a:br>
            <a:r>
              <a:rPr lang="en-GB" sz="1600" dirty="0">
                <a:solidFill>
                  <a:schemeClr val="bg1"/>
                </a:solidFill>
                <a:latin typeface="+mj-lt"/>
              </a:rPr>
              <a:t>a disadvantage?</a:t>
            </a:r>
          </a:p>
        </p:txBody>
      </p:sp>
      <p:sp>
        <p:nvSpPr>
          <p:cNvPr id="58" name="Rectangle 57">
            <a:extLst>
              <a:ext uri="{FF2B5EF4-FFF2-40B4-BE49-F238E27FC236}">
                <a16:creationId xmlns:a16="http://schemas.microsoft.com/office/drawing/2014/main" id="{DE90C938-C22C-2A4A-8BE4-A3B35BEA6F07}"/>
              </a:ext>
            </a:extLst>
          </p:cNvPr>
          <p:cNvSpPr/>
          <p:nvPr/>
        </p:nvSpPr>
        <p:spPr>
          <a:xfrm>
            <a:off x="2203431" y="3733799"/>
            <a:ext cx="3219173" cy="1673479"/>
          </a:xfrm>
          <a:prstGeom prst="rect">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9" name="TextBox 58">
            <a:extLst>
              <a:ext uri="{FF2B5EF4-FFF2-40B4-BE49-F238E27FC236}">
                <a16:creationId xmlns:a16="http://schemas.microsoft.com/office/drawing/2014/main" id="{9D07569F-4361-674A-8A27-D61F5C65B20C}"/>
              </a:ext>
            </a:extLst>
          </p:cNvPr>
          <p:cNvSpPr txBox="1"/>
          <p:nvPr/>
        </p:nvSpPr>
        <p:spPr>
          <a:xfrm>
            <a:off x="2232933" y="3805343"/>
            <a:ext cx="3147142" cy="1077218"/>
          </a:xfrm>
          <a:prstGeom prst="rect">
            <a:avLst/>
          </a:prstGeom>
          <a:noFill/>
        </p:spPr>
        <p:txBody>
          <a:bodyPr wrap="square" rtlCol="0">
            <a:spAutoFit/>
          </a:bodyPr>
          <a:lstStyle/>
          <a:p>
            <a:r>
              <a:rPr lang="en-GB" sz="1600" b="1" dirty="0">
                <a:solidFill>
                  <a:schemeClr val="bg1"/>
                </a:solidFill>
                <a:latin typeface="+mj-lt"/>
              </a:rPr>
              <a:t>Opportunities</a:t>
            </a:r>
          </a:p>
          <a:p>
            <a:r>
              <a:rPr lang="en-GB" sz="1600" dirty="0">
                <a:solidFill>
                  <a:schemeClr val="bg1"/>
                </a:solidFill>
                <a:latin typeface="+mj-lt"/>
              </a:rPr>
              <a:t>What environmental factors provide opportunities for</a:t>
            </a:r>
            <a:br>
              <a:rPr lang="en-GB" sz="1600" dirty="0">
                <a:solidFill>
                  <a:schemeClr val="bg1"/>
                </a:solidFill>
                <a:latin typeface="+mj-lt"/>
              </a:rPr>
            </a:br>
            <a:r>
              <a:rPr lang="en-GB" sz="1600" dirty="0">
                <a:solidFill>
                  <a:schemeClr val="bg1"/>
                </a:solidFill>
                <a:latin typeface="+mj-lt"/>
              </a:rPr>
              <a:t>your product?</a:t>
            </a:r>
          </a:p>
        </p:txBody>
      </p:sp>
      <p:sp>
        <p:nvSpPr>
          <p:cNvPr id="60" name="Rectangle 59">
            <a:extLst>
              <a:ext uri="{FF2B5EF4-FFF2-40B4-BE49-F238E27FC236}">
                <a16:creationId xmlns:a16="http://schemas.microsoft.com/office/drawing/2014/main" id="{39FDCC6D-10EE-AD41-89BB-6D916254B045}"/>
              </a:ext>
            </a:extLst>
          </p:cNvPr>
          <p:cNvSpPr/>
          <p:nvPr/>
        </p:nvSpPr>
        <p:spPr>
          <a:xfrm>
            <a:off x="5502348" y="3733799"/>
            <a:ext cx="3219173" cy="1673479"/>
          </a:xfrm>
          <a:prstGeom prst="rect">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1" name="TextBox 60">
            <a:extLst>
              <a:ext uri="{FF2B5EF4-FFF2-40B4-BE49-F238E27FC236}">
                <a16:creationId xmlns:a16="http://schemas.microsoft.com/office/drawing/2014/main" id="{5B8A2207-A888-6240-9232-B2A6C2580FB6}"/>
              </a:ext>
            </a:extLst>
          </p:cNvPr>
          <p:cNvSpPr txBox="1"/>
          <p:nvPr/>
        </p:nvSpPr>
        <p:spPr>
          <a:xfrm>
            <a:off x="5531850" y="3773446"/>
            <a:ext cx="3147142" cy="1077218"/>
          </a:xfrm>
          <a:prstGeom prst="rect">
            <a:avLst/>
          </a:prstGeom>
          <a:noFill/>
        </p:spPr>
        <p:txBody>
          <a:bodyPr wrap="square" rtlCol="0">
            <a:spAutoFit/>
          </a:bodyPr>
          <a:lstStyle/>
          <a:p>
            <a:r>
              <a:rPr lang="en-GB" sz="1600" b="1" dirty="0">
                <a:solidFill>
                  <a:schemeClr val="bg1"/>
                </a:solidFill>
                <a:latin typeface="+mj-lt"/>
              </a:rPr>
              <a:t>Threats</a:t>
            </a:r>
          </a:p>
          <a:p>
            <a:r>
              <a:rPr lang="en-GB" sz="1600" dirty="0">
                <a:solidFill>
                  <a:schemeClr val="bg1"/>
                </a:solidFill>
                <a:latin typeface="+mj-lt"/>
              </a:rPr>
              <a:t>What environmental factors pose challenges for</a:t>
            </a:r>
            <a:br>
              <a:rPr lang="en-GB" sz="1600" dirty="0">
                <a:solidFill>
                  <a:schemeClr val="bg1"/>
                </a:solidFill>
                <a:latin typeface="+mj-lt"/>
              </a:rPr>
            </a:br>
            <a:r>
              <a:rPr lang="en-GB" sz="1600" dirty="0">
                <a:solidFill>
                  <a:schemeClr val="bg1"/>
                </a:solidFill>
                <a:latin typeface="+mj-lt"/>
              </a:rPr>
              <a:t>your product?</a:t>
            </a:r>
          </a:p>
        </p:txBody>
      </p:sp>
      <p:sp>
        <p:nvSpPr>
          <p:cNvPr id="32" name="Rectangle 31">
            <a:extLst>
              <a:ext uri="{FF2B5EF4-FFF2-40B4-BE49-F238E27FC236}">
                <a16:creationId xmlns:a16="http://schemas.microsoft.com/office/drawing/2014/main" id="{8E0A129D-1F86-8B40-A84E-E6C29AF64A53}"/>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grpSp>
        <p:nvGrpSpPr>
          <p:cNvPr id="4" name="Group 3">
            <a:extLst>
              <a:ext uri="{FF2B5EF4-FFF2-40B4-BE49-F238E27FC236}">
                <a16:creationId xmlns:a16="http://schemas.microsoft.com/office/drawing/2014/main" id="{3107E53E-D0B9-6B41-BF68-7015901816B5}"/>
              </a:ext>
            </a:extLst>
          </p:cNvPr>
          <p:cNvGrpSpPr/>
          <p:nvPr/>
        </p:nvGrpSpPr>
        <p:grpSpPr>
          <a:xfrm>
            <a:off x="4945056" y="3330317"/>
            <a:ext cx="372604" cy="372604"/>
            <a:chOff x="520542" y="5611400"/>
            <a:chExt cx="372604" cy="372604"/>
          </a:xfrm>
        </p:grpSpPr>
        <p:grpSp>
          <p:nvGrpSpPr>
            <p:cNvPr id="31" name="Group 30">
              <a:extLst>
                <a:ext uri="{FF2B5EF4-FFF2-40B4-BE49-F238E27FC236}">
                  <a16:creationId xmlns:a16="http://schemas.microsoft.com/office/drawing/2014/main" id="{28E5FCF6-3A0C-BC4C-B887-522AA51DFF7D}"/>
                </a:ext>
              </a:extLst>
            </p:cNvPr>
            <p:cNvGrpSpPr/>
            <p:nvPr/>
          </p:nvGrpSpPr>
          <p:grpSpPr>
            <a:xfrm>
              <a:off x="520542" y="5611400"/>
              <a:ext cx="372604" cy="372604"/>
              <a:chOff x="668216" y="2184400"/>
              <a:chExt cx="816708" cy="816708"/>
            </a:xfrm>
          </p:grpSpPr>
          <p:sp>
            <p:nvSpPr>
              <p:cNvPr id="50" name="Oval 49">
                <a:extLst>
                  <a:ext uri="{FF2B5EF4-FFF2-40B4-BE49-F238E27FC236}">
                    <a16:creationId xmlns:a16="http://schemas.microsoft.com/office/drawing/2014/main" id="{AC4BB059-79C7-404F-B66C-232D58094FA0}"/>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51" name="Oval 50">
                <a:extLst>
                  <a:ext uri="{FF2B5EF4-FFF2-40B4-BE49-F238E27FC236}">
                    <a16:creationId xmlns:a16="http://schemas.microsoft.com/office/drawing/2014/main" id="{D937DD95-5744-734E-9A1A-65D069855006}"/>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40" name="TextBox 39">
              <a:extLst>
                <a:ext uri="{FF2B5EF4-FFF2-40B4-BE49-F238E27FC236}">
                  <a16:creationId xmlns:a16="http://schemas.microsoft.com/office/drawing/2014/main" id="{EC0CEF53-B2C2-8947-83ED-EAA61E2F8A47}"/>
                </a:ext>
              </a:extLst>
            </p:cNvPr>
            <p:cNvSpPr txBox="1"/>
            <p:nvPr/>
          </p:nvSpPr>
          <p:spPr>
            <a:xfrm>
              <a:off x="625863" y="5649240"/>
              <a:ext cx="175017" cy="307777"/>
            </a:xfrm>
            <a:prstGeom prst="rect">
              <a:avLst/>
            </a:prstGeom>
            <a:noFill/>
          </p:spPr>
          <p:txBody>
            <a:bodyPr wrap="square" rtlCol="0">
              <a:spAutoFit/>
            </a:bodyPr>
            <a:lstStyle/>
            <a:p>
              <a:pPr algn="ctr"/>
              <a:r>
                <a:rPr lang="en-US" sz="1400" b="1" dirty="0">
                  <a:solidFill>
                    <a:schemeClr val="bg1"/>
                  </a:solidFill>
                  <a:latin typeface="+mn-lt"/>
                </a:rPr>
                <a:t>S</a:t>
              </a:r>
            </a:p>
          </p:txBody>
        </p:sp>
      </p:grpSp>
      <p:grpSp>
        <p:nvGrpSpPr>
          <p:cNvPr id="5" name="Group 4">
            <a:extLst>
              <a:ext uri="{FF2B5EF4-FFF2-40B4-BE49-F238E27FC236}">
                <a16:creationId xmlns:a16="http://schemas.microsoft.com/office/drawing/2014/main" id="{4576AAC0-1577-5B43-8210-3AA9C7EFB2F0}"/>
              </a:ext>
            </a:extLst>
          </p:cNvPr>
          <p:cNvGrpSpPr/>
          <p:nvPr/>
        </p:nvGrpSpPr>
        <p:grpSpPr>
          <a:xfrm>
            <a:off x="8253522" y="3330316"/>
            <a:ext cx="372604" cy="372604"/>
            <a:chOff x="908826" y="5611400"/>
            <a:chExt cx="372604" cy="372604"/>
          </a:xfrm>
        </p:grpSpPr>
        <p:grpSp>
          <p:nvGrpSpPr>
            <p:cNvPr id="37" name="Group 36">
              <a:extLst>
                <a:ext uri="{FF2B5EF4-FFF2-40B4-BE49-F238E27FC236}">
                  <a16:creationId xmlns:a16="http://schemas.microsoft.com/office/drawing/2014/main" id="{77977E7F-6DEE-C149-B5C4-1390AD3B1E81}"/>
                </a:ext>
              </a:extLst>
            </p:cNvPr>
            <p:cNvGrpSpPr/>
            <p:nvPr/>
          </p:nvGrpSpPr>
          <p:grpSpPr>
            <a:xfrm>
              <a:off x="908826" y="5611400"/>
              <a:ext cx="372604" cy="372604"/>
              <a:chOff x="668216" y="2184400"/>
              <a:chExt cx="816708" cy="816708"/>
            </a:xfrm>
          </p:grpSpPr>
          <p:sp>
            <p:nvSpPr>
              <p:cNvPr id="48" name="Oval 47">
                <a:extLst>
                  <a:ext uri="{FF2B5EF4-FFF2-40B4-BE49-F238E27FC236}">
                    <a16:creationId xmlns:a16="http://schemas.microsoft.com/office/drawing/2014/main" id="{3DEED493-AB99-5D48-8400-D07C44A76B8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9" name="Oval 48">
                <a:extLst>
                  <a:ext uri="{FF2B5EF4-FFF2-40B4-BE49-F238E27FC236}">
                    <a16:creationId xmlns:a16="http://schemas.microsoft.com/office/drawing/2014/main" id="{EDBF49CF-8F0E-A84F-923C-267A978031F9}"/>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41" name="TextBox 40">
              <a:extLst>
                <a:ext uri="{FF2B5EF4-FFF2-40B4-BE49-F238E27FC236}">
                  <a16:creationId xmlns:a16="http://schemas.microsoft.com/office/drawing/2014/main" id="{707A7535-6253-3346-9907-F814116259F6}"/>
                </a:ext>
              </a:extLst>
            </p:cNvPr>
            <p:cNvSpPr txBox="1"/>
            <p:nvPr/>
          </p:nvSpPr>
          <p:spPr>
            <a:xfrm>
              <a:off x="1012351" y="5662745"/>
              <a:ext cx="175017" cy="307777"/>
            </a:xfrm>
            <a:prstGeom prst="rect">
              <a:avLst/>
            </a:prstGeom>
            <a:noFill/>
          </p:spPr>
          <p:txBody>
            <a:bodyPr wrap="square" rtlCol="0">
              <a:spAutoFit/>
            </a:bodyPr>
            <a:lstStyle/>
            <a:p>
              <a:pPr algn="ctr"/>
              <a:r>
                <a:rPr lang="en-US" sz="1400" b="1" dirty="0">
                  <a:solidFill>
                    <a:schemeClr val="bg1"/>
                  </a:solidFill>
                  <a:latin typeface="+mn-lt"/>
                </a:rPr>
                <a:t>W</a:t>
              </a:r>
            </a:p>
          </p:txBody>
        </p:sp>
      </p:grpSp>
      <p:grpSp>
        <p:nvGrpSpPr>
          <p:cNvPr id="6" name="Group 5">
            <a:extLst>
              <a:ext uri="{FF2B5EF4-FFF2-40B4-BE49-F238E27FC236}">
                <a16:creationId xmlns:a16="http://schemas.microsoft.com/office/drawing/2014/main" id="{1DE9C9EF-B4D2-5048-ACFB-074579C37E17}"/>
              </a:ext>
            </a:extLst>
          </p:cNvPr>
          <p:cNvGrpSpPr/>
          <p:nvPr/>
        </p:nvGrpSpPr>
        <p:grpSpPr>
          <a:xfrm>
            <a:off x="4952157" y="5080458"/>
            <a:ext cx="372604" cy="372604"/>
            <a:chOff x="1333886" y="5611400"/>
            <a:chExt cx="372604" cy="372604"/>
          </a:xfrm>
        </p:grpSpPr>
        <p:grpSp>
          <p:nvGrpSpPr>
            <p:cNvPr id="38" name="Group 37">
              <a:extLst>
                <a:ext uri="{FF2B5EF4-FFF2-40B4-BE49-F238E27FC236}">
                  <a16:creationId xmlns:a16="http://schemas.microsoft.com/office/drawing/2014/main" id="{63FC16A2-F915-AB45-B61F-E9B9CD4DB76D}"/>
                </a:ext>
              </a:extLst>
            </p:cNvPr>
            <p:cNvGrpSpPr/>
            <p:nvPr/>
          </p:nvGrpSpPr>
          <p:grpSpPr>
            <a:xfrm>
              <a:off x="1333886" y="5611400"/>
              <a:ext cx="372604" cy="372604"/>
              <a:chOff x="668216" y="2184400"/>
              <a:chExt cx="816708" cy="816708"/>
            </a:xfrm>
          </p:grpSpPr>
          <p:sp>
            <p:nvSpPr>
              <p:cNvPr id="46" name="Oval 45">
                <a:extLst>
                  <a:ext uri="{FF2B5EF4-FFF2-40B4-BE49-F238E27FC236}">
                    <a16:creationId xmlns:a16="http://schemas.microsoft.com/office/drawing/2014/main" id="{037F542F-04E6-4C45-A066-E80C6335B89B}"/>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7" name="Oval 46">
                <a:extLst>
                  <a:ext uri="{FF2B5EF4-FFF2-40B4-BE49-F238E27FC236}">
                    <a16:creationId xmlns:a16="http://schemas.microsoft.com/office/drawing/2014/main" id="{7F02EECC-3465-0D49-9C59-0E715C1F4F8F}"/>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42" name="TextBox 41">
              <a:extLst>
                <a:ext uri="{FF2B5EF4-FFF2-40B4-BE49-F238E27FC236}">
                  <a16:creationId xmlns:a16="http://schemas.microsoft.com/office/drawing/2014/main" id="{5C4384F1-4FB1-FD48-8086-C6024E0C8DFE}"/>
                </a:ext>
              </a:extLst>
            </p:cNvPr>
            <p:cNvSpPr txBox="1"/>
            <p:nvPr/>
          </p:nvSpPr>
          <p:spPr>
            <a:xfrm>
              <a:off x="1433531" y="5649240"/>
              <a:ext cx="175017" cy="307777"/>
            </a:xfrm>
            <a:prstGeom prst="rect">
              <a:avLst/>
            </a:prstGeom>
            <a:noFill/>
          </p:spPr>
          <p:txBody>
            <a:bodyPr wrap="square" rtlCol="0">
              <a:spAutoFit/>
            </a:bodyPr>
            <a:lstStyle/>
            <a:p>
              <a:pPr algn="ctr"/>
              <a:r>
                <a:rPr lang="en-US" sz="1400" b="1" dirty="0">
                  <a:solidFill>
                    <a:schemeClr val="bg1"/>
                  </a:solidFill>
                  <a:latin typeface="+mn-lt"/>
                </a:rPr>
                <a:t>O</a:t>
              </a:r>
            </a:p>
          </p:txBody>
        </p:sp>
      </p:grpSp>
      <p:grpSp>
        <p:nvGrpSpPr>
          <p:cNvPr id="7" name="Group 6">
            <a:extLst>
              <a:ext uri="{FF2B5EF4-FFF2-40B4-BE49-F238E27FC236}">
                <a16:creationId xmlns:a16="http://schemas.microsoft.com/office/drawing/2014/main" id="{3BCF39F1-4692-A949-9264-ADB78421522B}"/>
              </a:ext>
            </a:extLst>
          </p:cNvPr>
          <p:cNvGrpSpPr/>
          <p:nvPr/>
        </p:nvGrpSpPr>
        <p:grpSpPr>
          <a:xfrm>
            <a:off x="8243888" y="5080458"/>
            <a:ext cx="372604" cy="372604"/>
            <a:chOff x="1725101" y="5611400"/>
            <a:chExt cx="372604" cy="372604"/>
          </a:xfrm>
        </p:grpSpPr>
        <p:grpSp>
          <p:nvGrpSpPr>
            <p:cNvPr id="39" name="Group 38">
              <a:extLst>
                <a:ext uri="{FF2B5EF4-FFF2-40B4-BE49-F238E27FC236}">
                  <a16:creationId xmlns:a16="http://schemas.microsoft.com/office/drawing/2014/main" id="{770D6EC1-A555-0442-8379-BF60B60F08F1}"/>
                </a:ext>
              </a:extLst>
            </p:cNvPr>
            <p:cNvGrpSpPr/>
            <p:nvPr/>
          </p:nvGrpSpPr>
          <p:grpSpPr>
            <a:xfrm>
              <a:off x="1725101" y="5611400"/>
              <a:ext cx="372604" cy="372604"/>
              <a:chOff x="668216" y="2184400"/>
              <a:chExt cx="816708" cy="816708"/>
            </a:xfrm>
          </p:grpSpPr>
          <p:sp>
            <p:nvSpPr>
              <p:cNvPr id="44" name="Oval 43">
                <a:extLst>
                  <a:ext uri="{FF2B5EF4-FFF2-40B4-BE49-F238E27FC236}">
                    <a16:creationId xmlns:a16="http://schemas.microsoft.com/office/drawing/2014/main" id="{D3BB9755-F31C-D740-96C0-7E1E2467EB7C}"/>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5" name="Oval 44">
                <a:extLst>
                  <a:ext uri="{FF2B5EF4-FFF2-40B4-BE49-F238E27FC236}">
                    <a16:creationId xmlns:a16="http://schemas.microsoft.com/office/drawing/2014/main" id="{8F9B3EB8-9BEC-6F40-8FD2-A96EF48495F3}"/>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43" name="TextBox 42">
              <a:extLst>
                <a:ext uri="{FF2B5EF4-FFF2-40B4-BE49-F238E27FC236}">
                  <a16:creationId xmlns:a16="http://schemas.microsoft.com/office/drawing/2014/main" id="{5D7D29AA-FEA8-D84E-8A77-13AD8B505709}"/>
                </a:ext>
              </a:extLst>
            </p:cNvPr>
            <p:cNvSpPr txBox="1"/>
            <p:nvPr/>
          </p:nvSpPr>
          <p:spPr>
            <a:xfrm>
              <a:off x="1825879" y="5644917"/>
              <a:ext cx="175017" cy="307777"/>
            </a:xfrm>
            <a:prstGeom prst="rect">
              <a:avLst/>
            </a:prstGeom>
            <a:noFill/>
          </p:spPr>
          <p:txBody>
            <a:bodyPr wrap="square" rtlCol="0">
              <a:spAutoFit/>
            </a:bodyPr>
            <a:lstStyle/>
            <a:p>
              <a:pPr algn="ctr"/>
              <a:r>
                <a:rPr lang="en-US" sz="1400" b="1" dirty="0">
                  <a:solidFill>
                    <a:schemeClr val="bg1"/>
                  </a:solidFill>
                  <a:latin typeface="+mn-lt"/>
                </a:rPr>
                <a:t>T</a:t>
              </a:r>
            </a:p>
          </p:txBody>
        </p:sp>
      </p:grpSp>
    </p:spTree>
    <p:extLst>
      <p:ext uri="{BB962C8B-B14F-4D97-AF65-F5344CB8AC3E}">
        <p14:creationId xmlns:p14="http://schemas.microsoft.com/office/powerpoint/2010/main" val="394032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D61BB43-B378-F841-BBB4-42A3534578B4}"/>
              </a:ext>
            </a:extLst>
          </p:cNvPr>
          <p:cNvSpPr/>
          <p:nvPr/>
        </p:nvSpPr>
        <p:spPr>
          <a:xfrm>
            <a:off x="552894" y="1994753"/>
            <a:ext cx="1562986" cy="1673479"/>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E7A6E93-0AD3-484E-90A2-08E52940C8FF}"/>
              </a:ext>
            </a:extLst>
          </p:cNvPr>
          <p:cNvSpPr/>
          <p:nvPr/>
        </p:nvSpPr>
        <p:spPr>
          <a:xfrm>
            <a:off x="552894" y="3733799"/>
            <a:ext cx="1562986" cy="1773866"/>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Medical SWOT: Thinking Internally</a:t>
            </a:r>
          </a:p>
        </p:txBody>
      </p:sp>
      <p:sp>
        <p:nvSpPr>
          <p:cNvPr id="3" name="Rectangle 2">
            <a:extLst>
              <a:ext uri="{FF2B5EF4-FFF2-40B4-BE49-F238E27FC236}">
                <a16:creationId xmlns:a16="http://schemas.microsoft.com/office/drawing/2014/main" id="{1C2078A4-A199-C147-BAFC-33402B287744}"/>
              </a:ext>
            </a:extLst>
          </p:cNvPr>
          <p:cNvSpPr/>
          <p:nvPr/>
        </p:nvSpPr>
        <p:spPr>
          <a:xfrm>
            <a:off x="565085" y="2088126"/>
            <a:ext cx="1213104" cy="1323439"/>
          </a:xfrm>
          <a:prstGeom prst="rect">
            <a:avLst/>
          </a:prstGeom>
        </p:spPr>
        <p:txBody>
          <a:bodyPr wrap="square">
            <a:spAutoFit/>
          </a:bodyPr>
          <a:lstStyle/>
          <a:p>
            <a:pPr defTabSz="914400" eaLnBrk="0" hangingPunct="0">
              <a:spcBef>
                <a:spcPct val="75000"/>
              </a:spcBef>
              <a:defRPr/>
            </a:pPr>
            <a:r>
              <a:rPr lang="en-US" sz="1600" b="1" dirty="0">
                <a:solidFill>
                  <a:schemeClr val="tx1">
                    <a:lumMod val="50000"/>
                    <a:lumOff val="50000"/>
                  </a:schemeClr>
                </a:solidFill>
                <a:latin typeface="+mn-lt"/>
              </a:rPr>
              <a:t>INTERNAL: </a:t>
            </a:r>
            <a:r>
              <a:rPr lang="en-US" sz="1600" dirty="0">
                <a:solidFill>
                  <a:schemeClr val="tx1">
                    <a:lumMod val="50000"/>
                    <a:lumOff val="50000"/>
                  </a:schemeClr>
                </a:solidFill>
                <a:latin typeface="+mn-lt"/>
              </a:rPr>
              <a:t>Product or Company Specific</a:t>
            </a:r>
          </a:p>
        </p:txBody>
      </p:sp>
      <p:sp>
        <p:nvSpPr>
          <p:cNvPr id="36" name="Rectangle 35">
            <a:extLst>
              <a:ext uri="{FF2B5EF4-FFF2-40B4-BE49-F238E27FC236}">
                <a16:creationId xmlns:a16="http://schemas.microsoft.com/office/drawing/2014/main" id="{566CB395-F17C-264E-9B30-3C2734980152}"/>
              </a:ext>
            </a:extLst>
          </p:cNvPr>
          <p:cNvSpPr/>
          <p:nvPr/>
        </p:nvSpPr>
        <p:spPr>
          <a:xfrm>
            <a:off x="565085" y="3836582"/>
            <a:ext cx="1550794" cy="338554"/>
          </a:xfrm>
          <a:prstGeom prst="rect">
            <a:avLst/>
          </a:prstGeom>
        </p:spPr>
        <p:txBody>
          <a:bodyPr wrap="square">
            <a:spAutoFit/>
          </a:bodyPr>
          <a:lstStyle/>
          <a:p>
            <a:pPr lvl="0" defTabSz="914400" eaLnBrk="0" hangingPunct="0">
              <a:spcBef>
                <a:spcPct val="75000"/>
              </a:spcBef>
              <a:defRPr/>
            </a:pPr>
            <a:r>
              <a:rPr lang="en-US" sz="1600" b="1" dirty="0">
                <a:solidFill>
                  <a:schemeClr val="tx1">
                    <a:lumMod val="50000"/>
                    <a:lumOff val="50000"/>
                  </a:schemeClr>
                </a:solidFill>
                <a:latin typeface="+mn-lt"/>
              </a:rPr>
              <a:t>EXAMPLES</a:t>
            </a:r>
          </a:p>
        </p:txBody>
      </p:sp>
      <p:sp>
        <p:nvSpPr>
          <p:cNvPr id="52" name="Rectangle 51">
            <a:extLst>
              <a:ext uri="{FF2B5EF4-FFF2-40B4-BE49-F238E27FC236}">
                <a16:creationId xmlns:a16="http://schemas.microsoft.com/office/drawing/2014/main" id="{DF1AB361-7198-C848-B7D6-74969CDB9BE3}"/>
              </a:ext>
            </a:extLst>
          </p:cNvPr>
          <p:cNvSpPr/>
          <p:nvPr/>
        </p:nvSpPr>
        <p:spPr>
          <a:xfrm>
            <a:off x="2203431" y="1994753"/>
            <a:ext cx="3219173" cy="1673479"/>
          </a:xfrm>
          <a:prstGeom prst="rect">
            <a:avLst/>
          </a:prstGeom>
          <a:solidFill>
            <a:schemeClr val="accent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3" name="TextBox 52">
            <a:extLst>
              <a:ext uri="{FF2B5EF4-FFF2-40B4-BE49-F238E27FC236}">
                <a16:creationId xmlns:a16="http://schemas.microsoft.com/office/drawing/2014/main" id="{ECB52720-D4B2-8247-B517-928DA44615A8}"/>
              </a:ext>
            </a:extLst>
          </p:cNvPr>
          <p:cNvSpPr txBox="1"/>
          <p:nvPr/>
        </p:nvSpPr>
        <p:spPr>
          <a:xfrm>
            <a:off x="2232933" y="2066297"/>
            <a:ext cx="3147142" cy="1077218"/>
          </a:xfrm>
          <a:prstGeom prst="rect">
            <a:avLst/>
          </a:prstGeom>
          <a:noFill/>
        </p:spPr>
        <p:txBody>
          <a:bodyPr wrap="square" rtlCol="0">
            <a:spAutoFit/>
          </a:bodyPr>
          <a:lstStyle/>
          <a:p>
            <a:r>
              <a:rPr lang="en-GB" sz="1600" b="1" dirty="0">
                <a:solidFill>
                  <a:schemeClr val="bg1"/>
                </a:solidFill>
                <a:latin typeface="+mj-lt"/>
              </a:rPr>
              <a:t>Strengths</a:t>
            </a:r>
          </a:p>
          <a:p>
            <a:r>
              <a:rPr lang="en-GB" sz="1600" dirty="0">
                <a:solidFill>
                  <a:schemeClr val="bg1"/>
                </a:solidFill>
                <a:latin typeface="+mj-lt"/>
              </a:rPr>
              <a:t>What does your product or company offer that provides a competitive advantage?</a:t>
            </a:r>
          </a:p>
        </p:txBody>
      </p:sp>
      <p:sp>
        <p:nvSpPr>
          <p:cNvPr id="56" name="Rectangle 55">
            <a:extLst>
              <a:ext uri="{FF2B5EF4-FFF2-40B4-BE49-F238E27FC236}">
                <a16:creationId xmlns:a16="http://schemas.microsoft.com/office/drawing/2014/main" id="{CFF59A76-51D7-004E-9E9A-2A489799BFAD}"/>
              </a:ext>
            </a:extLst>
          </p:cNvPr>
          <p:cNvSpPr/>
          <p:nvPr/>
        </p:nvSpPr>
        <p:spPr>
          <a:xfrm>
            <a:off x="5502348" y="1994753"/>
            <a:ext cx="3219173" cy="1673479"/>
          </a:xfrm>
          <a:prstGeom prst="rect">
            <a:avLst/>
          </a:prstGeom>
          <a:solidFill>
            <a:schemeClr val="accent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7" name="TextBox 56">
            <a:extLst>
              <a:ext uri="{FF2B5EF4-FFF2-40B4-BE49-F238E27FC236}">
                <a16:creationId xmlns:a16="http://schemas.microsoft.com/office/drawing/2014/main" id="{7F34C426-6BF3-154F-8187-2F7C7DFC729B}"/>
              </a:ext>
            </a:extLst>
          </p:cNvPr>
          <p:cNvSpPr txBox="1"/>
          <p:nvPr/>
        </p:nvSpPr>
        <p:spPr>
          <a:xfrm>
            <a:off x="5531850" y="2034400"/>
            <a:ext cx="3147142" cy="1323439"/>
          </a:xfrm>
          <a:prstGeom prst="rect">
            <a:avLst/>
          </a:prstGeom>
          <a:noFill/>
        </p:spPr>
        <p:txBody>
          <a:bodyPr wrap="square" rtlCol="0">
            <a:spAutoFit/>
          </a:bodyPr>
          <a:lstStyle/>
          <a:p>
            <a:r>
              <a:rPr lang="en-GB" sz="1600" b="1" dirty="0">
                <a:solidFill>
                  <a:schemeClr val="bg1"/>
                </a:solidFill>
                <a:latin typeface="+mj-lt"/>
              </a:rPr>
              <a:t>Weaknesses</a:t>
            </a:r>
          </a:p>
          <a:p>
            <a:r>
              <a:rPr lang="en-GB" sz="1600" dirty="0">
                <a:solidFill>
                  <a:schemeClr val="bg1"/>
                </a:solidFill>
                <a:latin typeface="+mj-lt"/>
              </a:rPr>
              <a:t>What does company or product offer or not offer</a:t>
            </a:r>
            <a:br>
              <a:rPr lang="en-GB" sz="1600" dirty="0">
                <a:solidFill>
                  <a:schemeClr val="bg1"/>
                </a:solidFill>
                <a:latin typeface="+mj-lt"/>
              </a:rPr>
            </a:br>
            <a:r>
              <a:rPr lang="en-GB" sz="1600" dirty="0">
                <a:solidFill>
                  <a:schemeClr val="bg1"/>
                </a:solidFill>
                <a:latin typeface="+mj-lt"/>
              </a:rPr>
              <a:t>that may be considered</a:t>
            </a:r>
            <a:br>
              <a:rPr lang="en-GB" sz="1600" dirty="0">
                <a:solidFill>
                  <a:schemeClr val="bg1"/>
                </a:solidFill>
                <a:latin typeface="+mj-lt"/>
              </a:rPr>
            </a:br>
            <a:r>
              <a:rPr lang="en-GB" sz="1600" dirty="0">
                <a:solidFill>
                  <a:schemeClr val="bg1"/>
                </a:solidFill>
                <a:latin typeface="+mj-lt"/>
              </a:rPr>
              <a:t>a disadvantage?</a:t>
            </a:r>
          </a:p>
        </p:txBody>
      </p:sp>
      <p:sp>
        <p:nvSpPr>
          <p:cNvPr id="58" name="Rectangle 57">
            <a:extLst>
              <a:ext uri="{FF2B5EF4-FFF2-40B4-BE49-F238E27FC236}">
                <a16:creationId xmlns:a16="http://schemas.microsoft.com/office/drawing/2014/main" id="{DE90C938-C22C-2A4A-8BE4-A3B35BEA6F07}"/>
              </a:ext>
            </a:extLst>
          </p:cNvPr>
          <p:cNvSpPr/>
          <p:nvPr/>
        </p:nvSpPr>
        <p:spPr>
          <a:xfrm>
            <a:off x="2203431" y="3733799"/>
            <a:ext cx="3219173" cy="1773866"/>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9" name="TextBox 58">
            <a:extLst>
              <a:ext uri="{FF2B5EF4-FFF2-40B4-BE49-F238E27FC236}">
                <a16:creationId xmlns:a16="http://schemas.microsoft.com/office/drawing/2014/main" id="{9D07569F-4361-674A-8A27-D61F5C65B20C}"/>
              </a:ext>
            </a:extLst>
          </p:cNvPr>
          <p:cNvSpPr txBox="1"/>
          <p:nvPr/>
        </p:nvSpPr>
        <p:spPr>
          <a:xfrm>
            <a:off x="2232933" y="3805343"/>
            <a:ext cx="3147142" cy="1600438"/>
          </a:xfrm>
          <a:prstGeom prst="rect">
            <a:avLst/>
          </a:prstGeom>
          <a:noFill/>
        </p:spPr>
        <p:txBody>
          <a:bodyPr wrap="square" rtlCol="0">
            <a:spAutoFit/>
          </a:bodyPr>
          <a:lstStyle/>
          <a:p>
            <a:pPr lvl="0" defTabSz="914400" eaLnBrk="0" hangingPunct="0">
              <a:spcBef>
                <a:spcPct val="75000"/>
              </a:spcBef>
              <a:defRPr/>
            </a:pPr>
            <a:r>
              <a:rPr lang="en-US" sz="1400" b="1" dirty="0">
                <a:solidFill>
                  <a:schemeClr val="tx1">
                    <a:lumMod val="50000"/>
                    <a:lumOff val="50000"/>
                  </a:schemeClr>
                </a:solidFill>
                <a:latin typeface="Century Gothic"/>
                <a:ea typeface="+mn-ea"/>
              </a:rPr>
              <a:t>Positive attributes or factors that are within your control</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Preclinical and clinical data</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Unique features of product</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Beneficial aspects or capabilities of your company or MA organization</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Important information </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Differentiators or advantages over</a:t>
            </a:r>
            <a:br>
              <a:rPr lang="en-GB" sz="1000" dirty="0">
                <a:solidFill>
                  <a:schemeClr val="tx1">
                    <a:lumMod val="50000"/>
                    <a:lumOff val="50000"/>
                  </a:schemeClr>
                </a:solidFill>
                <a:latin typeface="Century Gothic"/>
                <a:ea typeface="+mn-ea"/>
              </a:rPr>
            </a:br>
            <a:r>
              <a:rPr lang="en-GB" sz="1000" dirty="0">
                <a:solidFill>
                  <a:schemeClr val="tx1">
                    <a:lumMod val="50000"/>
                    <a:lumOff val="50000"/>
                  </a:schemeClr>
                </a:solidFill>
                <a:latin typeface="Century Gothic"/>
                <a:ea typeface="+mn-ea"/>
              </a:rPr>
              <a:t>other products</a:t>
            </a:r>
          </a:p>
        </p:txBody>
      </p:sp>
      <p:sp>
        <p:nvSpPr>
          <p:cNvPr id="60" name="Rectangle 59">
            <a:extLst>
              <a:ext uri="{FF2B5EF4-FFF2-40B4-BE49-F238E27FC236}">
                <a16:creationId xmlns:a16="http://schemas.microsoft.com/office/drawing/2014/main" id="{39FDCC6D-10EE-AD41-89BB-6D916254B045}"/>
              </a:ext>
            </a:extLst>
          </p:cNvPr>
          <p:cNvSpPr/>
          <p:nvPr/>
        </p:nvSpPr>
        <p:spPr>
          <a:xfrm>
            <a:off x="5502348" y="3733799"/>
            <a:ext cx="3219173" cy="1773866"/>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1" name="TextBox 60">
            <a:extLst>
              <a:ext uri="{FF2B5EF4-FFF2-40B4-BE49-F238E27FC236}">
                <a16:creationId xmlns:a16="http://schemas.microsoft.com/office/drawing/2014/main" id="{5B8A2207-A888-6240-9232-B2A6C2580FB6}"/>
              </a:ext>
            </a:extLst>
          </p:cNvPr>
          <p:cNvSpPr txBox="1"/>
          <p:nvPr/>
        </p:nvSpPr>
        <p:spPr>
          <a:xfrm>
            <a:off x="5531850" y="3773446"/>
            <a:ext cx="3147142" cy="1600438"/>
          </a:xfrm>
          <a:prstGeom prst="rect">
            <a:avLst/>
          </a:prstGeom>
          <a:noFill/>
        </p:spPr>
        <p:txBody>
          <a:bodyPr wrap="square" rtlCol="0">
            <a:spAutoFit/>
          </a:bodyPr>
          <a:lstStyle/>
          <a:p>
            <a:pPr lvl="0" defTabSz="914400" eaLnBrk="0" hangingPunct="0">
              <a:spcBef>
                <a:spcPct val="75000"/>
              </a:spcBef>
              <a:defRPr/>
            </a:pPr>
            <a:r>
              <a:rPr lang="en-US" sz="1400" b="1" dirty="0">
                <a:solidFill>
                  <a:schemeClr val="tx1">
                    <a:lumMod val="50000"/>
                    <a:lumOff val="50000"/>
                  </a:schemeClr>
                </a:solidFill>
                <a:latin typeface="Century Gothic"/>
                <a:ea typeface="+mn-ea"/>
              </a:rPr>
              <a:t>Negative attributes or factors that are within your control </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Key concerns or considerations</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Factors the product or company may lack</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Clinical issues of product</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Concerns about data/study design</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Improvements needed to processes</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Perceived weaknesses relative to</a:t>
            </a:r>
            <a:br>
              <a:rPr lang="en-GB" sz="1000" dirty="0">
                <a:solidFill>
                  <a:schemeClr val="tx1">
                    <a:lumMod val="50000"/>
                    <a:lumOff val="50000"/>
                  </a:schemeClr>
                </a:solidFill>
                <a:latin typeface="Century Gothic"/>
                <a:ea typeface="+mn-ea"/>
              </a:rPr>
            </a:br>
            <a:r>
              <a:rPr lang="en-GB" sz="1000" dirty="0">
                <a:solidFill>
                  <a:schemeClr val="tx1">
                    <a:lumMod val="50000"/>
                    <a:lumOff val="50000"/>
                  </a:schemeClr>
                </a:solidFill>
                <a:latin typeface="Century Gothic"/>
                <a:ea typeface="+mn-ea"/>
              </a:rPr>
              <a:t>other products</a:t>
            </a:r>
          </a:p>
        </p:txBody>
      </p:sp>
      <p:sp>
        <p:nvSpPr>
          <p:cNvPr id="4" name="Triangle 3">
            <a:extLst>
              <a:ext uri="{FF2B5EF4-FFF2-40B4-BE49-F238E27FC236}">
                <a16:creationId xmlns:a16="http://schemas.microsoft.com/office/drawing/2014/main" id="{47CE88EC-9DA5-4148-B6FA-3E29C920A2AE}"/>
              </a:ext>
            </a:extLst>
          </p:cNvPr>
          <p:cNvSpPr/>
          <p:nvPr/>
        </p:nvSpPr>
        <p:spPr>
          <a:xfrm rot="10800000">
            <a:off x="2228088" y="3608831"/>
            <a:ext cx="509016" cy="235327"/>
          </a:xfrm>
          <a:prstGeom prst="triangl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5F23739D-8DC7-6249-B691-77582A083776}"/>
              </a:ext>
            </a:extLst>
          </p:cNvPr>
          <p:cNvSpPr/>
          <p:nvPr/>
        </p:nvSpPr>
        <p:spPr>
          <a:xfrm rot="10800000">
            <a:off x="5553456" y="3608831"/>
            <a:ext cx="509016" cy="235327"/>
          </a:xfrm>
          <a:prstGeom prst="triangl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F3E7733-3249-5242-B071-596479BBEA49}"/>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grpSp>
        <p:nvGrpSpPr>
          <p:cNvPr id="19" name="Group 18">
            <a:extLst>
              <a:ext uri="{FF2B5EF4-FFF2-40B4-BE49-F238E27FC236}">
                <a16:creationId xmlns:a16="http://schemas.microsoft.com/office/drawing/2014/main" id="{242A716C-5AC5-1F44-A06A-2D2EB998B013}"/>
              </a:ext>
            </a:extLst>
          </p:cNvPr>
          <p:cNvGrpSpPr/>
          <p:nvPr/>
        </p:nvGrpSpPr>
        <p:grpSpPr>
          <a:xfrm>
            <a:off x="4945056" y="3330317"/>
            <a:ext cx="372604" cy="372604"/>
            <a:chOff x="520542" y="5611400"/>
            <a:chExt cx="372604" cy="372604"/>
          </a:xfrm>
        </p:grpSpPr>
        <p:grpSp>
          <p:nvGrpSpPr>
            <p:cNvPr id="20" name="Group 19">
              <a:extLst>
                <a:ext uri="{FF2B5EF4-FFF2-40B4-BE49-F238E27FC236}">
                  <a16:creationId xmlns:a16="http://schemas.microsoft.com/office/drawing/2014/main" id="{182F78A0-E01C-D24A-98A7-C1E0488A4799}"/>
                </a:ext>
              </a:extLst>
            </p:cNvPr>
            <p:cNvGrpSpPr/>
            <p:nvPr/>
          </p:nvGrpSpPr>
          <p:grpSpPr>
            <a:xfrm>
              <a:off x="520542" y="5611400"/>
              <a:ext cx="372604" cy="372604"/>
              <a:chOff x="668216" y="2184400"/>
              <a:chExt cx="816708" cy="816708"/>
            </a:xfrm>
          </p:grpSpPr>
          <p:sp>
            <p:nvSpPr>
              <p:cNvPr id="22" name="Oval 21">
                <a:extLst>
                  <a:ext uri="{FF2B5EF4-FFF2-40B4-BE49-F238E27FC236}">
                    <a16:creationId xmlns:a16="http://schemas.microsoft.com/office/drawing/2014/main" id="{C74470E9-C5DD-5141-AD2A-5F1AF4E6AD55}"/>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3" name="Oval 22">
                <a:extLst>
                  <a:ext uri="{FF2B5EF4-FFF2-40B4-BE49-F238E27FC236}">
                    <a16:creationId xmlns:a16="http://schemas.microsoft.com/office/drawing/2014/main" id="{DB55D2D4-62A3-EF4F-82F5-FD8D26B7F7B3}"/>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21" name="TextBox 20">
              <a:extLst>
                <a:ext uri="{FF2B5EF4-FFF2-40B4-BE49-F238E27FC236}">
                  <a16:creationId xmlns:a16="http://schemas.microsoft.com/office/drawing/2014/main" id="{2BFC68A0-4BB0-204C-AD7A-69B8228A7AE5}"/>
                </a:ext>
              </a:extLst>
            </p:cNvPr>
            <p:cNvSpPr txBox="1"/>
            <p:nvPr/>
          </p:nvSpPr>
          <p:spPr>
            <a:xfrm>
              <a:off x="625863" y="5649240"/>
              <a:ext cx="175017" cy="307777"/>
            </a:xfrm>
            <a:prstGeom prst="rect">
              <a:avLst/>
            </a:prstGeom>
            <a:noFill/>
          </p:spPr>
          <p:txBody>
            <a:bodyPr wrap="square" rtlCol="0">
              <a:spAutoFit/>
            </a:bodyPr>
            <a:lstStyle/>
            <a:p>
              <a:pPr algn="ctr"/>
              <a:r>
                <a:rPr lang="en-US" sz="1400" b="1" dirty="0">
                  <a:solidFill>
                    <a:schemeClr val="bg1"/>
                  </a:solidFill>
                  <a:latin typeface="+mn-lt"/>
                </a:rPr>
                <a:t>S</a:t>
              </a:r>
            </a:p>
          </p:txBody>
        </p:sp>
      </p:grpSp>
      <p:grpSp>
        <p:nvGrpSpPr>
          <p:cNvPr id="24" name="Group 23">
            <a:extLst>
              <a:ext uri="{FF2B5EF4-FFF2-40B4-BE49-F238E27FC236}">
                <a16:creationId xmlns:a16="http://schemas.microsoft.com/office/drawing/2014/main" id="{7054EAC1-10FB-A946-B3E5-83A37DE0ED75}"/>
              </a:ext>
            </a:extLst>
          </p:cNvPr>
          <p:cNvGrpSpPr/>
          <p:nvPr/>
        </p:nvGrpSpPr>
        <p:grpSpPr>
          <a:xfrm>
            <a:off x="8253522" y="3330316"/>
            <a:ext cx="372604" cy="372604"/>
            <a:chOff x="908826" y="5611400"/>
            <a:chExt cx="372604" cy="372604"/>
          </a:xfrm>
        </p:grpSpPr>
        <p:grpSp>
          <p:nvGrpSpPr>
            <p:cNvPr id="25" name="Group 24">
              <a:extLst>
                <a:ext uri="{FF2B5EF4-FFF2-40B4-BE49-F238E27FC236}">
                  <a16:creationId xmlns:a16="http://schemas.microsoft.com/office/drawing/2014/main" id="{176D5C9A-3FE6-BB48-8D2C-CB8A27757CC1}"/>
                </a:ext>
              </a:extLst>
            </p:cNvPr>
            <p:cNvGrpSpPr/>
            <p:nvPr/>
          </p:nvGrpSpPr>
          <p:grpSpPr>
            <a:xfrm>
              <a:off x="908826" y="5611400"/>
              <a:ext cx="372604" cy="372604"/>
              <a:chOff x="668216" y="2184400"/>
              <a:chExt cx="816708" cy="816708"/>
            </a:xfrm>
          </p:grpSpPr>
          <p:sp>
            <p:nvSpPr>
              <p:cNvPr id="27" name="Oval 26">
                <a:extLst>
                  <a:ext uri="{FF2B5EF4-FFF2-40B4-BE49-F238E27FC236}">
                    <a16:creationId xmlns:a16="http://schemas.microsoft.com/office/drawing/2014/main" id="{D017BD6A-8AAD-C24E-91A8-F61E0558F63A}"/>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8" name="Oval 27">
                <a:extLst>
                  <a:ext uri="{FF2B5EF4-FFF2-40B4-BE49-F238E27FC236}">
                    <a16:creationId xmlns:a16="http://schemas.microsoft.com/office/drawing/2014/main" id="{EE48EEF5-44BB-894F-9A6F-5B66D0EB9653}"/>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26" name="TextBox 25">
              <a:extLst>
                <a:ext uri="{FF2B5EF4-FFF2-40B4-BE49-F238E27FC236}">
                  <a16:creationId xmlns:a16="http://schemas.microsoft.com/office/drawing/2014/main" id="{A428FAD3-93B8-7640-AC31-3ED8D2F33F2D}"/>
                </a:ext>
              </a:extLst>
            </p:cNvPr>
            <p:cNvSpPr txBox="1"/>
            <p:nvPr/>
          </p:nvSpPr>
          <p:spPr>
            <a:xfrm>
              <a:off x="1012351" y="5662745"/>
              <a:ext cx="175017" cy="307777"/>
            </a:xfrm>
            <a:prstGeom prst="rect">
              <a:avLst/>
            </a:prstGeom>
            <a:noFill/>
          </p:spPr>
          <p:txBody>
            <a:bodyPr wrap="square" rtlCol="0">
              <a:spAutoFit/>
            </a:bodyPr>
            <a:lstStyle/>
            <a:p>
              <a:pPr algn="ctr"/>
              <a:r>
                <a:rPr lang="en-US" sz="1400" b="1" dirty="0">
                  <a:solidFill>
                    <a:schemeClr val="bg1"/>
                  </a:solidFill>
                  <a:latin typeface="+mn-lt"/>
                </a:rPr>
                <a:t>W</a:t>
              </a:r>
            </a:p>
          </p:txBody>
        </p:sp>
      </p:grpSp>
    </p:spTree>
    <p:extLst>
      <p:ext uri="{BB962C8B-B14F-4D97-AF65-F5344CB8AC3E}">
        <p14:creationId xmlns:p14="http://schemas.microsoft.com/office/powerpoint/2010/main" val="290633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D61BB43-B378-F841-BBB4-42A3534578B4}"/>
              </a:ext>
            </a:extLst>
          </p:cNvPr>
          <p:cNvSpPr/>
          <p:nvPr/>
        </p:nvSpPr>
        <p:spPr>
          <a:xfrm>
            <a:off x="552894" y="1994752"/>
            <a:ext cx="1562986" cy="2077517"/>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E7A6E93-0AD3-484E-90A2-08E52940C8FF}"/>
              </a:ext>
            </a:extLst>
          </p:cNvPr>
          <p:cNvSpPr/>
          <p:nvPr/>
        </p:nvSpPr>
        <p:spPr>
          <a:xfrm>
            <a:off x="552894" y="4137836"/>
            <a:ext cx="1562986" cy="177386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Medical SWOT: Thinking Externally</a:t>
            </a:r>
          </a:p>
        </p:txBody>
      </p:sp>
      <p:sp>
        <p:nvSpPr>
          <p:cNvPr id="3" name="Rectangle 2">
            <a:extLst>
              <a:ext uri="{FF2B5EF4-FFF2-40B4-BE49-F238E27FC236}">
                <a16:creationId xmlns:a16="http://schemas.microsoft.com/office/drawing/2014/main" id="{1C2078A4-A199-C147-BAFC-33402B287744}"/>
              </a:ext>
            </a:extLst>
          </p:cNvPr>
          <p:cNvSpPr/>
          <p:nvPr/>
        </p:nvSpPr>
        <p:spPr>
          <a:xfrm>
            <a:off x="565085" y="2088126"/>
            <a:ext cx="1213104" cy="338554"/>
          </a:xfrm>
          <a:prstGeom prst="rect">
            <a:avLst/>
          </a:prstGeom>
        </p:spPr>
        <p:txBody>
          <a:bodyPr wrap="square">
            <a:spAutoFit/>
          </a:bodyPr>
          <a:lstStyle/>
          <a:p>
            <a:pPr defTabSz="914400" eaLnBrk="0" hangingPunct="0">
              <a:spcBef>
                <a:spcPct val="75000"/>
              </a:spcBef>
              <a:defRPr/>
            </a:pPr>
            <a:r>
              <a:rPr lang="en-US" sz="1600" b="1" dirty="0">
                <a:solidFill>
                  <a:schemeClr val="tx1">
                    <a:lumMod val="50000"/>
                    <a:lumOff val="50000"/>
                  </a:schemeClr>
                </a:solidFill>
              </a:rPr>
              <a:t>EXAMPLES</a:t>
            </a:r>
            <a:endParaRPr lang="en-US" sz="1600" dirty="0">
              <a:solidFill>
                <a:schemeClr val="tx1">
                  <a:lumMod val="50000"/>
                  <a:lumOff val="50000"/>
                </a:schemeClr>
              </a:solidFill>
              <a:latin typeface="+mn-lt"/>
            </a:endParaRPr>
          </a:p>
        </p:txBody>
      </p:sp>
      <p:sp>
        <p:nvSpPr>
          <p:cNvPr id="36" name="Rectangle 35">
            <a:extLst>
              <a:ext uri="{FF2B5EF4-FFF2-40B4-BE49-F238E27FC236}">
                <a16:creationId xmlns:a16="http://schemas.microsoft.com/office/drawing/2014/main" id="{566CB395-F17C-264E-9B30-3C2734980152}"/>
              </a:ext>
            </a:extLst>
          </p:cNvPr>
          <p:cNvSpPr/>
          <p:nvPr/>
        </p:nvSpPr>
        <p:spPr>
          <a:xfrm>
            <a:off x="565085" y="4240619"/>
            <a:ext cx="1550794" cy="830997"/>
          </a:xfrm>
          <a:prstGeom prst="rect">
            <a:avLst/>
          </a:prstGeom>
        </p:spPr>
        <p:txBody>
          <a:bodyPr wrap="square">
            <a:spAutoFit/>
          </a:bodyPr>
          <a:lstStyle/>
          <a:p>
            <a:pPr lvl="0" defTabSz="914400" eaLnBrk="0" hangingPunct="0">
              <a:spcBef>
                <a:spcPct val="75000"/>
              </a:spcBef>
              <a:defRPr/>
            </a:pPr>
            <a:r>
              <a:rPr lang="en-US" sz="1600" b="1" dirty="0">
                <a:solidFill>
                  <a:schemeClr val="bg1">
                    <a:lumMod val="50000"/>
                  </a:schemeClr>
                </a:solidFill>
                <a:latin typeface="+mn-lt"/>
              </a:rPr>
              <a:t>EXTERNAL: </a:t>
            </a:r>
            <a:r>
              <a:rPr lang="en-US" sz="1600" dirty="0">
                <a:solidFill>
                  <a:schemeClr val="bg1">
                    <a:lumMod val="50000"/>
                  </a:schemeClr>
                </a:solidFill>
                <a:latin typeface="+mn-lt"/>
              </a:rPr>
              <a:t>Environment Specific</a:t>
            </a:r>
          </a:p>
        </p:txBody>
      </p:sp>
      <p:sp>
        <p:nvSpPr>
          <p:cNvPr id="52" name="Rectangle 51">
            <a:extLst>
              <a:ext uri="{FF2B5EF4-FFF2-40B4-BE49-F238E27FC236}">
                <a16:creationId xmlns:a16="http://schemas.microsoft.com/office/drawing/2014/main" id="{DF1AB361-7198-C848-B7D6-74969CDB9BE3}"/>
              </a:ext>
            </a:extLst>
          </p:cNvPr>
          <p:cNvSpPr/>
          <p:nvPr/>
        </p:nvSpPr>
        <p:spPr>
          <a:xfrm>
            <a:off x="2203431" y="1994752"/>
            <a:ext cx="3219173" cy="2077517"/>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3" name="TextBox 52">
            <a:extLst>
              <a:ext uri="{FF2B5EF4-FFF2-40B4-BE49-F238E27FC236}">
                <a16:creationId xmlns:a16="http://schemas.microsoft.com/office/drawing/2014/main" id="{ECB52720-D4B2-8247-B517-928DA44615A8}"/>
              </a:ext>
            </a:extLst>
          </p:cNvPr>
          <p:cNvSpPr txBox="1"/>
          <p:nvPr/>
        </p:nvSpPr>
        <p:spPr>
          <a:xfrm>
            <a:off x="2232933" y="2066297"/>
            <a:ext cx="3147142" cy="1938992"/>
          </a:xfrm>
          <a:prstGeom prst="rect">
            <a:avLst/>
          </a:prstGeom>
          <a:noFill/>
        </p:spPr>
        <p:txBody>
          <a:bodyPr wrap="square" rtlCol="0">
            <a:spAutoFit/>
          </a:bodyPr>
          <a:lstStyle/>
          <a:p>
            <a:pPr lvl="0" defTabSz="914400" eaLnBrk="0" hangingPunct="0">
              <a:spcBef>
                <a:spcPct val="75000"/>
              </a:spcBef>
              <a:defRPr/>
            </a:pPr>
            <a:r>
              <a:rPr lang="en-US" sz="1200" b="1" dirty="0">
                <a:solidFill>
                  <a:schemeClr val="tx1">
                    <a:lumMod val="50000"/>
                    <a:lumOff val="50000"/>
                  </a:schemeClr>
                </a:solidFill>
                <a:latin typeface="Century Gothic"/>
                <a:ea typeface="+mn-ea"/>
              </a:rPr>
              <a:t>Factors outside of your direct control that help your product tap into the potential of the environment in the therapeutic space and in turn, provide value to patients</a:t>
            </a:r>
            <a:endParaRPr lang="en-US" sz="1400" b="1" dirty="0">
              <a:solidFill>
                <a:schemeClr val="tx1">
                  <a:lumMod val="50000"/>
                  <a:lumOff val="50000"/>
                </a:schemeClr>
              </a:solidFill>
              <a:latin typeface="Century Gothic"/>
              <a:ea typeface="+mn-ea"/>
            </a:endParaRPr>
          </a:p>
          <a:p>
            <a:pPr marL="171450" lvl="0" indent="-171450" fontAlgn="auto">
              <a:spcBef>
                <a:spcPts val="0"/>
              </a:spcBef>
              <a:spcAft>
                <a:spcPts val="0"/>
              </a:spcAft>
              <a:buFont typeface="Courier New" panose="02070309020205020404" pitchFamily="49" charset="0"/>
              <a:buChar char="o"/>
              <a:defRPr/>
            </a:pPr>
            <a:r>
              <a:rPr lang="en-GB" sz="1000" dirty="0">
                <a:solidFill>
                  <a:schemeClr val="tx1">
                    <a:lumMod val="50000"/>
                    <a:lumOff val="50000"/>
                  </a:schemeClr>
                </a:solidFill>
                <a:latin typeface="Century Gothic"/>
                <a:ea typeface="+mn-ea"/>
              </a:rPr>
              <a:t>Beneficial trends or potential changes in the environment, competition, industry/government, and technology</a:t>
            </a:r>
          </a:p>
          <a:p>
            <a:pPr marL="171450" lvl="0" indent="-171450" fontAlgn="auto">
              <a:spcBef>
                <a:spcPts val="0"/>
              </a:spcBef>
              <a:spcAft>
                <a:spcPts val="0"/>
              </a:spcAft>
              <a:buFont typeface="Courier New" panose="02070309020205020404" pitchFamily="49" charset="0"/>
              <a:buChar char="o"/>
              <a:defRPr/>
            </a:pPr>
            <a:r>
              <a:rPr lang="en-GB" sz="1000" dirty="0">
                <a:solidFill>
                  <a:schemeClr val="tx1">
                    <a:lumMod val="50000"/>
                    <a:lumOff val="50000"/>
                  </a:schemeClr>
                </a:solidFill>
                <a:latin typeface="Century Gothic"/>
                <a:ea typeface="+mn-ea"/>
              </a:rPr>
              <a:t>Unmet medical or clinical needs</a:t>
            </a:r>
          </a:p>
          <a:p>
            <a:pPr marL="171450" lvl="0" indent="-171450" fontAlgn="auto">
              <a:spcBef>
                <a:spcPts val="0"/>
              </a:spcBef>
              <a:spcAft>
                <a:spcPts val="0"/>
              </a:spcAft>
              <a:buFont typeface="Courier New" panose="02070309020205020404" pitchFamily="49" charset="0"/>
              <a:buChar char="o"/>
              <a:defRPr/>
            </a:pPr>
            <a:r>
              <a:rPr lang="en-GB" sz="1000" dirty="0">
                <a:solidFill>
                  <a:schemeClr val="tx1">
                    <a:lumMod val="50000"/>
                    <a:lumOff val="50000"/>
                  </a:schemeClr>
                </a:solidFill>
                <a:latin typeface="Century Gothic"/>
                <a:ea typeface="+mn-ea"/>
              </a:rPr>
              <a:t>Gaps or disadvantages in the competitor or competitor’s data </a:t>
            </a:r>
          </a:p>
        </p:txBody>
      </p:sp>
      <p:sp>
        <p:nvSpPr>
          <p:cNvPr id="56" name="Rectangle 55">
            <a:extLst>
              <a:ext uri="{FF2B5EF4-FFF2-40B4-BE49-F238E27FC236}">
                <a16:creationId xmlns:a16="http://schemas.microsoft.com/office/drawing/2014/main" id="{CFF59A76-51D7-004E-9E9A-2A489799BFAD}"/>
              </a:ext>
            </a:extLst>
          </p:cNvPr>
          <p:cNvSpPr/>
          <p:nvPr/>
        </p:nvSpPr>
        <p:spPr>
          <a:xfrm>
            <a:off x="5502348" y="1994752"/>
            <a:ext cx="3219173" cy="2077517"/>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7" name="TextBox 56">
            <a:extLst>
              <a:ext uri="{FF2B5EF4-FFF2-40B4-BE49-F238E27FC236}">
                <a16:creationId xmlns:a16="http://schemas.microsoft.com/office/drawing/2014/main" id="{7F34C426-6BF3-154F-8187-2F7C7DFC729B}"/>
              </a:ext>
            </a:extLst>
          </p:cNvPr>
          <p:cNvSpPr txBox="1"/>
          <p:nvPr/>
        </p:nvSpPr>
        <p:spPr>
          <a:xfrm>
            <a:off x="5531850" y="2034400"/>
            <a:ext cx="3147142" cy="1785104"/>
          </a:xfrm>
          <a:prstGeom prst="rect">
            <a:avLst/>
          </a:prstGeom>
          <a:noFill/>
        </p:spPr>
        <p:txBody>
          <a:bodyPr wrap="square" rtlCol="0">
            <a:spAutoFit/>
          </a:bodyPr>
          <a:lstStyle/>
          <a:p>
            <a:pPr lvl="0" defTabSz="914400" eaLnBrk="0" hangingPunct="0">
              <a:spcBef>
                <a:spcPct val="75000"/>
              </a:spcBef>
              <a:defRPr/>
            </a:pPr>
            <a:r>
              <a:rPr lang="en-US" sz="1200" b="1" dirty="0">
                <a:solidFill>
                  <a:schemeClr val="tx1">
                    <a:lumMod val="50000"/>
                    <a:lumOff val="50000"/>
                  </a:schemeClr>
                </a:solidFill>
                <a:latin typeface="Century Gothic"/>
                <a:ea typeface="+mn-ea"/>
              </a:rPr>
              <a:t>Factors outside of your control that reduce the potential for your product in the environment in the therapeutic space and in turn, provide value</a:t>
            </a:r>
            <a:br>
              <a:rPr lang="en-US" sz="1200" b="1" dirty="0">
                <a:solidFill>
                  <a:schemeClr val="tx1">
                    <a:lumMod val="50000"/>
                    <a:lumOff val="50000"/>
                  </a:schemeClr>
                </a:solidFill>
                <a:latin typeface="Century Gothic"/>
                <a:ea typeface="+mn-ea"/>
              </a:rPr>
            </a:br>
            <a:r>
              <a:rPr lang="en-US" sz="1200" b="1" dirty="0">
                <a:solidFill>
                  <a:schemeClr val="tx1">
                    <a:lumMod val="50000"/>
                    <a:lumOff val="50000"/>
                  </a:schemeClr>
                </a:solidFill>
                <a:latin typeface="Century Gothic"/>
                <a:ea typeface="+mn-ea"/>
              </a:rPr>
              <a:t>to patients</a:t>
            </a:r>
            <a:endParaRPr lang="en-US" sz="1400" b="1" dirty="0">
              <a:solidFill>
                <a:schemeClr val="tx1">
                  <a:lumMod val="50000"/>
                  <a:lumOff val="50000"/>
                </a:schemeClr>
              </a:solidFill>
              <a:latin typeface="Century Gothic"/>
              <a:ea typeface="+mn-ea"/>
            </a:endParaRPr>
          </a:p>
          <a:p>
            <a:pPr marL="171450" lvl="0" indent="-171450" fontAlgn="auto">
              <a:spcBef>
                <a:spcPts val="0"/>
              </a:spcBef>
              <a:spcAft>
                <a:spcPts val="0"/>
              </a:spcAft>
              <a:buFont typeface="Courier New" panose="02070309020205020404" pitchFamily="49" charset="0"/>
              <a:buChar char="o"/>
              <a:defRPr/>
            </a:pPr>
            <a:r>
              <a:rPr lang="en-US" sz="1000" dirty="0">
                <a:solidFill>
                  <a:schemeClr val="tx1">
                    <a:lumMod val="50000"/>
                    <a:lumOff val="50000"/>
                  </a:schemeClr>
                </a:solidFill>
                <a:latin typeface="Century Gothic"/>
                <a:ea typeface="+mn-ea"/>
              </a:rPr>
              <a:t>Risky trends or negative changes in the environment, competition, industry/government, and technology</a:t>
            </a:r>
          </a:p>
          <a:p>
            <a:pPr marL="171450" lvl="0" indent="-171450" fontAlgn="auto">
              <a:spcBef>
                <a:spcPts val="0"/>
              </a:spcBef>
              <a:spcAft>
                <a:spcPts val="0"/>
              </a:spcAft>
              <a:buFont typeface="Courier New" panose="02070309020205020404" pitchFamily="49" charset="0"/>
              <a:buChar char="o"/>
              <a:defRPr/>
            </a:pPr>
            <a:r>
              <a:rPr lang="en-US" sz="1000" dirty="0">
                <a:solidFill>
                  <a:schemeClr val="tx1">
                    <a:lumMod val="50000"/>
                    <a:lumOff val="50000"/>
                  </a:schemeClr>
                </a:solidFill>
                <a:latin typeface="Century Gothic"/>
                <a:ea typeface="+mn-ea"/>
              </a:rPr>
              <a:t>Obstacles that need to be overcome</a:t>
            </a:r>
          </a:p>
          <a:p>
            <a:pPr marL="171450" lvl="0" indent="-171450" fontAlgn="auto">
              <a:spcBef>
                <a:spcPts val="0"/>
              </a:spcBef>
              <a:spcAft>
                <a:spcPts val="0"/>
              </a:spcAft>
              <a:buFont typeface="Courier New" panose="02070309020205020404" pitchFamily="49" charset="0"/>
              <a:buChar char="o"/>
              <a:defRPr/>
            </a:pPr>
            <a:r>
              <a:rPr lang="en-US" sz="1000" dirty="0">
                <a:solidFill>
                  <a:schemeClr val="tx1">
                    <a:lumMod val="50000"/>
                    <a:lumOff val="50000"/>
                  </a:schemeClr>
                </a:solidFill>
                <a:latin typeface="Century Gothic"/>
                <a:ea typeface="+mn-ea"/>
              </a:rPr>
              <a:t>Perceived or real advantages of competitors</a:t>
            </a:r>
          </a:p>
        </p:txBody>
      </p:sp>
      <p:sp>
        <p:nvSpPr>
          <p:cNvPr id="58" name="Rectangle 57">
            <a:extLst>
              <a:ext uri="{FF2B5EF4-FFF2-40B4-BE49-F238E27FC236}">
                <a16:creationId xmlns:a16="http://schemas.microsoft.com/office/drawing/2014/main" id="{DE90C938-C22C-2A4A-8BE4-A3B35BEA6F07}"/>
              </a:ext>
            </a:extLst>
          </p:cNvPr>
          <p:cNvSpPr/>
          <p:nvPr/>
        </p:nvSpPr>
        <p:spPr>
          <a:xfrm>
            <a:off x="2203431" y="4137836"/>
            <a:ext cx="3219173" cy="1773866"/>
          </a:xfrm>
          <a:prstGeom prst="rect">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9" name="TextBox 58">
            <a:extLst>
              <a:ext uri="{FF2B5EF4-FFF2-40B4-BE49-F238E27FC236}">
                <a16:creationId xmlns:a16="http://schemas.microsoft.com/office/drawing/2014/main" id="{9D07569F-4361-674A-8A27-D61F5C65B20C}"/>
              </a:ext>
            </a:extLst>
          </p:cNvPr>
          <p:cNvSpPr txBox="1"/>
          <p:nvPr/>
        </p:nvSpPr>
        <p:spPr>
          <a:xfrm>
            <a:off x="2232933" y="4209380"/>
            <a:ext cx="3147142" cy="1077218"/>
          </a:xfrm>
          <a:prstGeom prst="rect">
            <a:avLst/>
          </a:prstGeom>
          <a:noFill/>
        </p:spPr>
        <p:txBody>
          <a:bodyPr wrap="square" rtlCol="0">
            <a:spAutoFit/>
          </a:bodyPr>
          <a:lstStyle/>
          <a:p>
            <a:pPr lvl="0"/>
            <a:r>
              <a:rPr lang="en-GB" sz="1600" b="1" dirty="0">
                <a:solidFill>
                  <a:prstClr val="white"/>
                </a:solidFill>
                <a:latin typeface="Century Gothic"/>
              </a:rPr>
              <a:t>Opportunities</a:t>
            </a:r>
          </a:p>
          <a:p>
            <a:pPr lvl="0"/>
            <a:r>
              <a:rPr lang="en-US" sz="1600" dirty="0">
                <a:solidFill>
                  <a:prstClr val="white"/>
                </a:solidFill>
                <a:latin typeface="Century Gothic"/>
                <a:ea typeface="+mn-ea"/>
              </a:rPr>
              <a:t>What environmental factors provide opportunities for</a:t>
            </a:r>
            <a:br>
              <a:rPr lang="en-US" sz="1600" dirty="0">
                <a:solidFill>
                  <a:prstClr val="white"/>
                </a:solidFill>
                <a:latin typeface="Century Gothic"/>
                <a:ea typeface="+mn-ea"/>
              </a:rPr>
            </a:br>
            <a:r>
              <a:rPr lang="en-US" sz="1600" dirty="0">
                <a:solidFill>
                  <a:prstClr val="white"/>
                </a:solidFill>
                <a:latin typeface="Century Gothic"/>
                <a:ea typeface="+mn-ea"/>
              </a:rPr>
              <a:t>your product?</a:t>
            </a:r>
          </a:p>
        </p:txBody>
      </p:sp>
      <p:sp>
        <p:nvSpPr>
          <p:cNvPr id="60" name="Rectangle 59">
            <a:extLst>
              <a:ext uri="{FF2B5EF4-FFF2-40B4-BE49-F238E27FC236}">
                <a16:creationId xmlns:a16="http://schemas.microsoft.com/office/drawing/2014/main" id="{39FDCC6D-10EE-AD41-89BB-6D916254B045}"/>
              </a:ext>
            </a:extLst>
          </p:cNvPr>
          <p:cNvSpPr/>
          <p:nvPr/>
        </p:nvSpPr>
        <p:spPr>
          <a:xfrm>
            <a:off x="5502348" y="4137836"/>
            <a:ext cx="3219173" cy="1773866"/>
          </a:xfrm>
          <a:prstGeom prst="rect">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1" name="TextBox 60">
            <a:extLst>
              <a:ext uri="{FF2B5EF4-FFF2-40B4-BE49-F238E27FC236}">
                <a16:creationId xmlns:a16="http://schemas.microsoft.com/office/drawing/2014/main" id="{5B8A2207-A888-6240-9232-B2A6C2580FB6}"/>
              </a:ext>
            </a:extLst>
          </p:cNvPr>
          <p:cNvSpPr txBox="1"/>
          <p:nvPr/>
        </p:nvSpPr>
        <p:spPr>
          <a:xfrm>
            <a:off x="5531850" y="4177483"/>
            <a:ext cx="3147142" cy="1077218"/>
          </a:xfrm>
          <a:prstGeom prst="rect">
            <a:avLst/>
          </a:prstGeom>
          <a:noFill/>
        </p:spPr>
        <p:txBody>
          <a:bodyPr wrap="square" rtlCol="0">
            <a:spAutoFit/>
          </a:bodyPr>
          <a:lstStyle/>
          <a:p>
            <a:pPr lvl="0"/>
            <a:r>
              <a:rPr lang="en-GB" sz="1600" b="1" dirty="0">
                <a:solidFill>
                  <a:schemeClr val="bg1"/>
                </a:solidFill>
                <a:latin typeface="Century Gothic"/>
              </a:rPr>
              <a:t>Weaknesses</a:t>
            </a:r>
          </a:p>
          <a:p>
            <a:pPr lvl="0"/>
            <a:r>
              <a:rPr lang="en-US" sz="1600" dirty="0">
                <a:solidFill>
                  <a:schemeClr val="bg1"/>
                </a:solidFill>
                <a:latin typeface="Century Gothic"/>
                <a:ea typeface="+mn-ea"/>
              </a:rPr>
              <a:t>What environmental factors pose challenges for </a:t>
            </a:r>
          </a:p>
          <a:p>
            <a:pPr lvl="0"/>
            <a:r>
              <a:rPr lang="en-US" sz="1600" dirty="0">
                <a:solidFill>
                  <a:schemeClr val="bg1"/>
                </a:solidFill>
                <a:latin typeface="Century Gothic"/>
                <a:ea typeface="+mn-ea"/>
              </a:rPr>
              <a:t>your product?</a:t>
            </a:r>
          </a:p>
        </p:txBody>
      </p:sp>
      <p:sp>
        <p:nvSpPr>
          <p:cNvPr id="15" name="Triangle 14">
            <a:extLst>
              <a:ext uri="{FF2B5EF4-FFF2-40B4-BE49-F238E27FC236}">
                <a16:creationId xmlns:a16="http://schemas.microsoft.com/office/drawing/2014/main" id="{B6DDB3F0-D127-434C-B799-49BA833C43CF}"/>
              </a:ext>
            </a:extLst>
          </p:cNvPr>
          <p:cNvSpPr/>
          <p:nvPr/>
        </p:nvSpPr>
        <p:spPr>
          <a:xfrm>
            <a:off x="2313432" y="3962399"/>
            <a:ext cx="509016" cy="235327"/>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6649BF34-BDEC-CC47-8B8D-00926B1B5813}"/>
              </a:ext>
            </a:extLst>
          </p:cNvPr>
          <p:cNvSpPr/>
          <p:nvPr/>
        </p:nvSpPr>
        <p:spPr>
          <a:xfrm>
            <a:off x="5562600" y="3962399"/>
            <a:ext cx="509016" cy="235327"/>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F4B44CB-292E-4643-B325-F23667CC6F2E}"/>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grpSp>
        <p:nvGrpSpPr>
          <p:cNvPr id="19" name="Group 18">
            <a:extLst>
              <a:ext uri="{FF2B5EF4-FFF2-40B4-BE49-F238E27FC236}">
                <a16:creationId xmlns:a16="http://schemas.microsoft.com/office/drawing/2014/main" id="{724CF6CD-39E1-DB45-A2BB-7EE4D791509A}"/>
              </a:ext>
            </a:extLst>
          </p:cNvPr>
          <p:cNvGrpSpPr/>
          <p:nvPr/>
        </p:nvGrpSpPr>
        <p:grpSpPr>
          <a:xfrm>
            <a:off x="4932493" y="5562239"/>
            <a:ext cx="372604" cy="372604"/>
            <a:chOff x="1333886" y="5611400"/>
            <a:chExt cx="372604" cy="372604"/>
          </a:xfrm>
        </p:grpSpPr>
        <p:grpSp>
          <p:nvGrpSpPr>
            <p:cNvPr id="20" name="Group 19">
              <a:extLst>
                <a:ext uri="{FF2B5EF4-FFF2-40B4-BE49-F238E27FC236}">
                  <a16:creationId xmlns:a16="http://schemas.microsoft.com/office/drawing/2014/main" id="{0F5011FF-9183-C045-972C-F2C5C6E6C155}"/>
                </a:ext>
              </a:extLst>
            </p:cNvPr>
            <p:cNvGrpSpPr/>
            <p:nvPr/>
          </p:nvGrpSpPr>
          <p:grpSpPr>
            <a:xfrm>
              <a:off x="1333886" y="5611400"/>
              <a:ext cx="372604" cy="372604"/>
              <a:chOff x="668216" y="2184400"/>
              <a:chExt cx="816708" cy="816708"/>
            </a:xfrm>
          </p:grpSpPr>
          <p:sp>
            <p:nvSpPr>
              <p:cNvPr id="22" name="Oval 21">
                <a:extLst>
                  <a:ext uri="{FF2B5EF4-FFF2-40B4-BE49-F238E27FC236}">
                    <a16:creationId xmlns:a16="http://schemas.microsoft.com/office/drawing/2014/main" id="{500F5396-0222-7846-A5E8-4F37BE1A24C7}"/>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3" name="Oval 22">
                <a:extLst>
                  <a:ext uri="{FF2B5EF4-FFF2-40B4-BE49-F238E27FC236}">
                    <a16:creationId xmlns:a16="http://schemas.microsoft.com/office/drawing/2014/main" id="{BC31462F-04C4-934C-B9B3-B56906A4987C}"/>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21" name="TextBox 20">
              <a:extLst>
                <a:ext uri="{FF2B5EF4-FFF2-40B4-BE49-F238E27FC236}">
                  <a16:creationId xmlns:a16="http://schemas.microsoft.com/office/drawing/2014/main" id="{47C0B1CA-20C8-014B-9D43-8BD9A92701C9}"/>
                </a:ext>
              </a:extLst>
            </p:cNvPr>
            <p:cNvSpPr txBox="1"/>
            <p:nvPr/>
          </p:nvSpPr>
          <p:spPr>
            <a:xfrm>
              <a:off x="1433531" y="5649240"/>
              <a:ext cx="175017" cy="307777"/>
            </a:xfrm>
            <a:prstGeom prst="rect">
              <a:avLst/>
            </a:prstGeom>
            <a:noFill/>
          </p:spPr>
          <p:txBody>
            <a:bodyPr wrap="square" rtlCol="0">
              <a:spAutoFit/>
            </a:bodyPr>
            <a:lstStyle/>
            <a:p>
              <a:pPr algn="ctr"/>
              <a:r>
                <a:rPr lang="en-US" sz="1400" b="1" dirty="0">
                  <a:solidFill>
                    <a:schemeClr val="bg1"/>
                  </a:solidFill>
                  <a:latin typeface="+mn-lt"/>
                </a:rPr>
                <a:t>O</a:t>
              </a:r>
            </a:p>
          </p:txBody>
        </p:sp>
      </p:grpSp>
      <p:grpSp>
        <p:nvGrpSpPr>
          <p:cNvPr id="24" name="Group 23">
            <a:extLst>
              <a:ext uri="{FF2B5EF4-FFF2-40B4-BE49-F238E27FC236}">
                <a16:creationId xmlns:a16="http://schemas.microsoft.com/office/drawing/2014/main" id="{D2FA95D3-4AED-1440-8A76-78F59274A576}"/>
              </a:ext>
            </a:extLst>
          </p:cNvPr>
          <p:cNvGrpSpPr/>
          <p:nvPr/>
        </p:nvGrpSpPr>
        <p:grpSpPr>
          <a:xfrm>
            <a:off x="8224224" y="5562239"/>
            <a:ext cx="372604" cy="372604"/>
            <a:chOff x="1725101" y="5611400"/>
            <a:chExt cx="372604" cy="372604"/>
          </a:xfrm>
        </p:grpSpPr>
        <p:grpSp>
          <p:nvGrpSpPr>
            <p:cNvPr id="25" name="Group 24">
              <a:extLst>
                <a:ext uri="{FF2B5EF4-FFF2-40B4-BE49-F238E27FC236}">
                  <a16:creationId xmlns:a16="http://schemas.microsoft.com/office/drawing/2014/main" id="{320D1F7F-D946-8B41-A3CE-AA9F386043CB}"/>
                </a:ext>
              </a:extLst>
            </p:cNvPr>
            <p:cNvGrpSpPr/>
            <p:nvPr/>
          </p:nvGrpSpPr>
          <p:grpSpPr>
            <a:xfrm>
              <a:off x="1725101" y="5611400"/>
              <a:ext cx="372604" cy="372604"/>
              <a:chOff x="668216" y="2184400"/>
              <a:chExt cx="816708" cy="816708"/>
            </a:xfrm>
          </p:grpSpPr>
          <p:sp>
            <p:nvSpPr>
              <p:cNvPr id="27" name="Oval 26">
                <a:extLst>
                  <a:ext uri="{FF2B5EF4-FFF2-40B4-BE49-F238E27FC236}">
                    <a16:creationId xmlns:a16="http://schemas.microsoft.com/office/drawing/2014/main" id="{DC53110E-8B1B-BE44-B00A-8C58559CCD67}"/>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8" name="Oval 27">
                <a:extLst>
                  <a:ext uri="{FF2B5EF4-FFF2-40B4-BE49-F238E27FC236}">
                    <a16:creationId xmlns:a16="http://schemas.microsoft.com/office/drawing/2014/main" id="{17AFEF7F-83C9-BB47-92EB-960D060E5A20}"/>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26" name="TextBox 25">
              <a:extLst>
                <a:ext uri="{FF2B5EF4-FFF2-40B4-BE49-F238E27FC236}">
                  <a16:creationId xmlns:a16="http://schemas.microsoft.com/office/drawing/2014/main" id="{57AB1C0E-139D-4A4A-89C8-AEA903FA4C7F}"/>
                </a:ext>
              </a:extLst>
            </p:cNvPr>
            <p:cNvSpPr txBox="1"/>
            <p:nvPr/>
          </p:nvSpPr>
          <p:spPr>
            <a:xfrm>
              <a:off x="1825879" y="5644917"/>
              <a:ext cx="175017" cy="307777"/>
            </a:xfrm>
            <a:prstGeom prst="rect">
              <a:avLst/>
            </a:prstGeom>
            <a:noFill/>
          </p:spPr>
          <p:txBody>
            <a:bodyPr wrap="square" rtlCol="0">
              <a:spAutoFit/>
            </a:bodyPr>
            <a:lstStyle/>
            <a:p>
              <a:pPr algn="ctr"/>
              <a:r>
                <a:rPr lang="en-US" sz="1400" b="1" dirty="0">
                  <a:solidFill>
                    <a:schemeClr val="bg1"/>
                  </a:solidFill>
                  <a:latin typeface="+mn-lt"/>
                </a:rPr>
                <a:t>T</a:t>
              </a:r>
            </a:p>
          </p:txBody>
        </p:sp>
      </p:grpSp>
    </p:spTree>
    <p:extLst>
      <p:ext uri="{BB962C8B-B14F-4D97-AF65-F5344CB8AC3E}">
        <p14:creationId xmlns:p14="http://schemas.microsoft.com/office/powerpoint/2010/main" val="33726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Medical SWOT: Next Steps</a:t>
            </a:r>
            <a:endParaRPr lang="en-US" dirty="0"/>
          </a:p>
        </p:txBody>
      </p:sp>
      <p:sp>
        <p:nvSpPr>
          <p:cNvPr id="94" name="Content Placeholder 2">
            <a:extLst>
              <a:ext uri="{FF2B5EF4-FFF2-40B4-BE49-F238E27FC236}">
                <a16:creationId xmlns:a16="http://schemas.microsoft.com/office/drawing/2014/main" id="{A08CB8CF-7DD4-7C4F-9A28-CEAABFFEFB89}"/>
              </a:ext>
            </a:extLst>
          </p:cNvPr>
          <p:cNvSpPr txBox="1">
            <a:spLocks/>
          </p:cNvSpPr>
          <p:nvPr/>
        </p:nvSpPr>
        <p:spPr bwMode="auto">
          <a:xfrm>
            <a:off x="457199" y="1827690"/>
            <a:ext cx="8208336" cy="41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Output will help guide medical and scientific strategy by answering key questions</a:t>
            </a:r>
          </a:p>
        </p:txBody>
      </p:sp>
      <p:grpSp>
        <p:nvGrpSpPr>
          <p:cNvPr id="18" name="Group 17">
            <a:extLst>
              <a:ext uri="{FF2B5EF4-FFF2-40B4-BE49-F238E27FC236}">
                <a16:creationId xmlns:a16="http://schemas.microsoft.com/office/drawing/2014/main" id="{6F032C17-0344-CA40-9186-3F4D1FC17078}"/>
              </a:ext>
            </a:extLst>
          </p:cNvPr>
          <p:cNvGrpSpPr/>
          <p:nvPr/>
        </p:nvGrpSpPr>
        <p:grpSpPr>
          <a:xfrm>
            <a:off x="1126815" y="2494937"/>
            <a:ext cx="3228875" cy="2720164"/>
            <a:chOff x="576209" y="2494937"/>
            <a:chExt cx="3228875" cy="2720164"/>
          </a:xfrm>
        </p:grpSpPr>
        <p:sp>
          <p:nvSpPr>
            <p:cNvPr id="39" name="TextBox 38">
              <a:extLst>
                <a:ext uri="{FF2B5EF4-FFF2-40B4-BE49-F238E27FC236}">
                  <a16:creationId xmlns:a16="http://schemas.microsoft.com/office/drawing/2014/main" id="{AE771DFE-FAD9-BB47-AF79-052A2DD626E4}"/>
                </a:ext>
              </a:extLst>
            </p:cNvPr>
            <p:cNvSpPr txBox="1"/>
            <p:nvPr/>
          </p:nvSpPr>
          <p:spPr>
            <a:xfrm>
              <a:off x="1688386" y="2673652"/>
              <a:ext cx="2116698" cy="830997"/>
            </a:xfrm>
            <a:prstGeom prst="rect">
              <a:avLst/>
            </a:prstGeom>
            <a:noFill/>
          </p:spPr>
          <p:txBody>
            <a:bodyPr wrap="square" rtlCol="0">
              <a:spAutoFit/>
            </a:bodyPr>
            <a:lstStyle/>
            <a:p>
              <a:r>
                <a:rPr lang="en-US" sz="1600" b="1" dirty="0">
                  <a:solidFill>
                    <a:schemeClr val="tx1">
                      <a:lumMod val="50000"/>
                      <a:lumOff val="50000"/>
                    </a:schemeClr>
                  </a:solidFill>
                  <a:latin typeface="Century Gothic" panose="020B0502020202020204" pitchFamily="34" charset="0"/>
                </a:rPr>
                <a:t>How do we capitalize on or use each strength?</a:t>
              </a:r>
            </a:p>
          </p:txBody>
        </p:sp>
        <p:sp>
          <p:nvSpPr>
            <p:cNvPr id="42" name="TextBox 41">
              <a:extLst>
                <a:ext uri="{FF2B5EF4-FFF2-40B4-BE49-F238E27FC236}">
                  <a16:creationId xmlns:a16="http://schemas.microsoft.com/office/drawing/2014/main" id="{EAF26DF7-4B88-7148-9EB1-D3BDA8183EB1}"/>
                </a:ext>
              </a:extLst>
            </p:cNvPr>
            <p:cNvSpPr txBox="1"/>
            <p:nvPr/>
          </p:nvSpPr>
          <p:spPr>
            <a:xfrm>
              <a:off x="1688389" y="4241293"/>
              <a:ext cx="1959379" cy="784830"/>
            </a:xfrm>
            <a:prstGeom prst="rect">
              <a:avLst/>
            </a:prstGeom>
            <a:noFill/>
          </p:spPr>
          <p:txBody>
            <a:bodyPr wrap="square" rtlCol="0">
              <a:spAutoFit/>
            </a:bodyPr>
            <a:lstStyle/>
            <a:p>
              <a:pPr lvl="0"/>
              <a:r>
                <a:rPr lang="en-US" sz="1500" b="1" dirty="0">
                  <a:solidFill>
                    <a:srgbClr val="E7E7E7">
                      <a:lumMod val="50000"/>
                    </a:srgbClr>
                  </a:solidFill>
                  <a:latin typeface="Century Gothic" panose="020B0502020202020204" pitchFamily="34" charset="0"/>
                </a:rPr>
                <a:t>How do we overcome or stop each weakness?</a:t>
              </a:r>
            </a:p>
          </p:txBody>
        </p:sp>
        <p:grpSp>
          <p:nvGrpSpPr>
            <p:cNvPr id="51" name="Group 50">
              <a:extLst>
                <a:ext uri="{FF2B5EF4-FFF2-40B4-BE49-F238E27FC236}">
                  <a16:creationId xmlns:a16="http://schemas.microsoft.com/office/drawing/2014/main" id="{75B955F2-6464-424B-8DF7-79CF11B7F431}"/>
                </a:ext>
              </a:extLst>
            </p:cNvPr>
            <p:cNvGrpSpPr/>
            <p:nvPr/>
          </p:nvGrpSpPr>
          <p:grpSpPr>
            <a:xfrm>
              <a:off x="599776" y="4099263"/>
              <a:ext cx="1020885" cy="1020885"/>
              <a:chOff x="668216" y="2184400"/>
              <a:chExt cx="816708" cy="816708"/>
            </a:xfrm>
            <a:effectLst/>
          </p:grpSpPr>
          <p:sp>
            <p:nvSpPr>
              <p:cNvPr id="53" name="Oval 52">
                <a:extLst>
                  <a:ext uri="{FF2B5EF4-FFF2-40B4-BE49-F238E27FC236}">
                    <a16:creationId xmlns:a16="http://schemas.microsoft.com/office/drawing/2014/main" id="{F34E9EF2-4A1B-C54A-9A6E-8D1BCFA8161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FF730E19-DD16-5740-BEE8-E22226E4514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46E9D082-1979-EF41-BE49-6EB7CD17ED88}"/>
                </a:ext>
              </a:extLst>
            </p:cNvPr>
            <p:cNvGrpSpPr/>
            <p:nvPr/>
          </p:nvGrpSpPr>
          <p:grpSpPr>
            <a:xfrm>
              <a:off x="576209" y="2576424"/>
              <a:ext cx="1020885" cy="1020885"/>
              <a:chOff x="668216" y="2184400"/>
              <a:chExt cx="816708" cy="816708"/>
            </a:xfrm>
            <a:effectLst/>
          </p:grpSpPr>
          <p:sp>
            <p:nvSpPr>
              <p:cNvPr id="57" name="Oval 56">
                <a:extLst>
                  <a:ext uri="{FF2B5EF4-FFF2-40B4-BE49-F238E27FC236}">
                    <a16:creationId xmlns:a16="http://schemas.microsoft.com/office/drawing/2014/main" id="{F7F1E85F-B81A-CE4E-AC0E-CEC9F8C4C93A}"/>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9BB4C730-9486-664B-90EE-16CF196FAA94}"/>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742D188E-9CFC-3F45-83F1-06AB3F5154C5}"/>
                </a:ext>
              </a:extLst>
            </p:cNvPr>
            <p:cNvGrpSpPr/>
            <p:nvPr/>
          </p:nvGrpSpPr>
          <p:grpSpPr>
            <a:xfrm>
              <a:off x="640098" y="2494937"/>
              <a:ext cx="3145321" cy="2720164"/>
              <a:chOff x="640098" y="2494937"/>
              <a:chExt cx="4665034" cy="2720164"/>
            </a:xfrm>
          </p:grpSpPr>
          <p:cxnSp>
            <p:nvCxnSpPr>
              <p:cNvPr id="33" name="Straight Connector 32">
                <a:extLst>
                  <a:ext uri="{FF2B5EF4-FFF2-40B4-BE49-F238E27FC236}">
                    <a16:creationId xmlns:a16="http://schemas.microsoft.com/office/drawing/2014/main" id="{CA3D964C-5AC9-504F-BC31-3A2AC25A18EF}"/>
                  </a:ext>
                </a:extLst>
              </p:cNvPr>
              <p:cNvCxnSpPr>
                <a:cxnSpLocks/>
              </p:cNvCxnSpPr>
              <p:nvPr/>
            </p:nvCxnSpPr>
            <p:spPr>
              <a:xfrm>
                <a:off x="640098" y="3707817"/>
                <a:ext cx="4665034"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5AA2B37-96CE-C14B-8133-631550299D29}"/>
                  </a:ext>
                </a:extLst>
              </p:cNvPr>
              <p:cNvCxnSpPr>
                <a:cxnSpLocks/>
              </p:cNvCxnSpPr>
              <p:nvPr/>
            </p:nvCxnSpPr>
            <p:spPr>
              <a:xfrm>
                <a:off x="640098" y="5215101"/>
                <a:ext cx="4665034"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DB76567-B0A9-2D4F-AE9E-D3E0E0522454}"/>
                  </a:ext>
                </a:extLst>
              </p:cNvPr>
              <p:cNvCxnSpPr>
                <a:cxnSpLocks/>
              </p:cNvCxnSpPr>
              <p:nvPr/>
            </p:nvCxnSpPr>
            <p:spPr>
              <a:xfrm>
                <a:off x="640098" y="4002221"/>
                <a:ext cx="4665034"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2C14CC8-A13D-4341-A045-13EFAE63B7F4}"/>
                  </a:ext>
                </a:extLst>
              </p:cNvPr>
              <p:cNvCxnSpPr>
                <a:cxnSpLocks/>
              </p:cNvCxnSpPr>
              <p:nvPr/>
            </p:nvCxnSpPr>
            <p:spPr>
              <a:xfrm>
                <a:off x="640098" y="2494937"/>
                <a:ext cx="4665034"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
          <p:nvSpPr>
            <p:cNvPr id="81" name="TextBox 80">
              <a:extLst>
                <a:ext uri="{FF2B5EF4-FFF2-40B4-BE49-F238E27FC236}">
                  <a16:creationId xmlns:a16="http://schemas.microsoft.com/office/drawing/2014/main" id="{E4B0200E-315A-1A4D-8A7F-C5A3659C31F5}"/>
                </a:ext>
              </a:extLst>
            </p:cNvPr>
            <p:cNvSpPr txBox="1"/>
            <p:nvPr/>
          </p:nvSpPr>
          <p:spPr>
            <a:xfrm>
              <a:off x="833258" y="2747461"/>
              <a:ext cx="541317" cy="654025"/>
            </a:xfrm>
            <a:prstGeom prst="rect">
              <a:avLst/>
            </a:prstGeom>
            <a:noFill/>
          </p:spPr>
          <p:txBody>
            <a:bodyPr wrap="square" rtlCol="0">
              <a:spAutoFit/>
            </a:bodyPr>
            <a:lstStyle/>
            <a:p>
              <a:pPr algn="ctr"/>
              <a:r>
                <a:rPr lang="en-US" sz="3600" b="1" dirty="0">
                  <a:solidFill>
                    <a:schemeClr val="bg1"/>
                  </a:solidFill>
                  <a:latin typeface="+mj-lt"/>
                </a:rPr>
                <a:t>S</a:t>
              </a:r>
            </a:p>
          </p:txBody>
        </p:sp>
        <p:sp>
          <p:nvSpPr>
            <p:cNvPr id="117" name="TextBox 116">
              <a:extLst>
                <a:ext uri="{FF2B5EF4-FFF2-40B4-BE49-F238E27FC236}">
                  <a16:creationId xmlns:a16="http://schemas.microsoft.com/office/drawing/2014/main" id="{A3F8CDC6-F758-C940-BA84-ABA6A68C7116}"/>
                </a:ext>
              </a:extLst>
            </p:cNvPr>
            <p:cNvSpPr txBox="1"/>
            <p:nvPr/>
          </p:nvSpPr>
          <p:spPr>
            <a:xfrm>
              <a:off x="833258" y="4269245"/>
              <a:ext cx="541317" cy="654025"/>
            </a:xfrm>
            <a:prstGeom prst="rect">
              <a:avLst/>
            </a:prstGeom>
            <a:noFill/>
          </p:spPr>
          <p:txBody>
            <a:bodyPr wrap="square" rtlCol="0">
              <a:spAutoFit/>
            </a:bodyPr>
            <a:lstStyle/>
            <a:p>
              <a:pPr algn="ctr"/>
              <a:r>
                <a:rPr lang="en-US" sz="3600" b="1" dirty="0">
                  <a:solidFill>
                    <a:schemeClr val="bg1"/>
                  </a:solidFill>
                  <a:latin typeface="+mj-lt"/>
                </a:rPr>
                <a:t>W</a:t>
              </a:r>
            </a:p>
          </p:txBody>
        </p:sp>
      </p:grpSp>
      <p:grpSp>
        <p:nvGrpSpPr>
          <p:cNvPr id="17" name="Group 16">
            <a:extLst>
              <a:ext uri="{FF2B5EF4-FFF2-40B4-BE49-F238E27FC236}">
                <a16:creationId xmlns:a16="http://schemas.microsoft.com/office/drawing/2014/main" id="{E7904B18-00AC-FC48-8473-B5B940E83E66}"/>
              </a:ext>
            </a:extLst>
          </p:cNvPr>
          <p:cNvGrpSpPr/>
          <p:nvPr/>
        </p:nvGrpSpPr>
        <p:grpSpPr>
          <a:xfrm>
            <a:off x="4855173" y="2494937"/>
            <a:ext cx="3413755" cy="2720164"/>
            <a:chOff x="5730245" y="2494937"/>
            <a:chExt cx="3413755" cy="2720164"/>
          </a:xfrm>
        </p:grpSpPr>
        <p:sp>
          <p:nvSpPr>
            <p:cNvPr id="87" name="TextBox 86">
              <a:extLst>
                <a:ext uri="{FF2B5EF4-FFF2-40B4-BE49-F238E27FC236}">
                  <a16:creationId xmlns:a16="http://schemas.microsoft.com/office/drawing/2014/main" id="{21239AD8-E742-984C-A5F0-F6BFEB1A4803}"/>
                </a:ext>
              </a:extLst>
            </p:cNvPr>
            <p:cNvSpPr txBox="1"/>
            <p:nvPr/>
          </p:nvSpPr>
          <p:spPr>
            <a:xfrm>
              <a:off x="6842421" y="2684031"/>
              <a:ext cx="2301579" cy="784830"/>
            </a:xfrm>
            <a:prstGeom prst="rect">
              <a:avLst/>
            </a:prstGeom>
            <a:noFill/>
          </p:spPr>
          <p:txBody>
            <a:bodyPr wrap="square" rtlCol="0">
              <a:spAutoFit/>
            </a:bodyPr>
            <a:lstStyle/>
            <a:p>
              <a:pPr lvl="0"/>
              <a:r>
                <a:rPr lang="en-US" sz="1500" b="1" dirty="0">
                  <a:solidFill>
                    <a:srgbClr val="E7E7E7">
                      <a:lumMod val="50000"/>
                    </a:srgbClr>
                  </a:solidFill>
                  <a:latin typeface="Century Gothic" panose="020B0502020202020204" pitchFamily="34" charset="0"/>
                </a:rPr>
                <a:t>How do we take advantage </a:t>
              </a:r>
              <a:br>
                <a:rPr lang="en-US" sz="1500" b="1" dirty="0">
                  <a:solidFill>
                    <a:srgbClr val="E7E7E7">
                      <a:lumMod val="50000"/>
                    </a:srgbClr>
                  </a:solidFill>
                  <a:latin typeface="Century Gothic" panose="020B0502020202020204" pitchFamily="34" charset="0"/>
                </a:rPr>
              </a:br>
              <a:r>
                <a:rPr lang="en-US" sz="1500" b="1" dirty="0">
                  <a:solidFill>
                    <a:srgbClr val="E7E7E7">
                      <a:lumMod val="50000"/>
                    </a:srgbClr>
                  </a:solidFill>
                  <a:latin typeface="Century Gothic" panose="020B0502020202020204" pitchFamily="34" charset="0"/>
                </a:rPr>
                <a:t>of each opportunity?</a:t>
              </a:r>
            </a:p>
          </p:txBody>
        </p:sp>
        <p:sp>
          <p:nvSpPr>
            <p:cNvPr id="90" name="TextBox 89">
              <a:extLst>
                <a:ext uri="{FF2B5EF4-FFF2-40B4-BE49-F238E27FC236}">
                  <a16:creationId xmlns:a16="http://schemas.microsoft.com/office/drawing/2014/main" id="{5D91147D-2E2E-D845-A310-487814329B5F}"/>
                </a:ext>
              </a:extLst>
            </p:cNvPr>
            <p:cNvSpPr txBox="1"/>
            <p:nvPr/>
          </p:nvSpPr>
          <p:spPr>
            <a:xfrm>
              <a:off x="6842425" y="4218171"/>
              <a:ext cx="2085265" cy="784830"/>
            </a:xfrm>
            <a:prstGeom prst="rect">
              <a:avLst/>
            </a:prstGeom>
            <a:noFill/>
          </p:spPr>
          <p:txBody>
            <a:bodyPr wrap="square" rtlCol="0">
              <a:spAutoFit/>
            </a:bodyPr>
            <a:lstStyle/>
            <a:p>
              <a:pPr lvl="0"/>
              <a:r>
                <a:rPr lang="en-US" sz="1500" b="1" dirty="0">
                  <a:solidFill>
                    <a:srgbClr val="E7E7E7">
                      <a:lumMod val="50000"/>
                    </a:srgbClr>
                  </a:solidFill>
                  <a:latin typeface="Century Gothic" panose="020B0502020202020204" pitchFamily="34" charset="0"/>
                </a:rPr>
                <a:t>How do we counter or defend against each threat?</a:t>
              </a:r>
            </a:p>
          </p:txBody>
        </p:sp>
        <p:grpSp>
          <p:nvGrpSpPr>
            <p:cNvPr id="98" name="Group 97">
              <a:extLst>
                <a:ext uri="{FF2B5EF4-FFF2-40B4-BE49-F238E27FC236}">
                  <a16:creationId xmlns:a16="http://schemas.microsoft.com/office/drawing/2014/main" id="{D911D41F-68C0-874D-B3D7-1D80BBB151CC}"/>
                </a:ext>
              </a:extLst>
            </p:cNvPr>
            <p:cNvGrpSpPr/>
            <p:nvPr/>
          </p:nvGrpSpPr>
          <p:grpSpPr>
            <a:xfrm>
              <a:off x="5753813" y="4099263"/>
              <a:ext cx="1020885" cy="1020885"/>
              <a:chOff x="668216" y="2184400"/>
              <a:chExt cx="816708" cy="816708"/>
            </a:xfrm>
            <a:effectLst/>
          </p:grpSpPr>
          <p:sp>
            <p:nvSpPr>
              <p:cNvPr id="100" name="Oval 99">
                <a:extLst>
                  <a:ext uri="{FF2B5EF4-FFF2-40B4-BE49-F238E27FC236}">
                    <a16:creationId xmlns:a16="http://schemas.microsoft.com/office/drawing/2014/main" id="{4B59EDA5-02EB-EB4C-9733-84A4028C24F0}"/>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2BDBB48E-A887-2F45-A02A-63778C861325}"/>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03" name="Group 102">
              <a:extLst>
                <a:ext uri="{FF2B5EF4-FFF2-40B4-BE49-F238E27FC236}">
                  <a16:creationId xmlns:a16="http://schemas.microsoft.com/office/drawing/2014/main" id="{93223B87-4AB0-3E4C-8F39-8A570BE42799}"/>
                </a:ext>
              </a:extLst>
            </p:cNvPr>
            <p:cNvGrpSpPr/>
            <p:nvPr/>
          </p:nvGrpSpPr>
          <p:grpSpPr>
            <a:xfrm>
              <a:off x="5730245" y="2576424"/>
              <a:ext cx="1020885" cy="1020885"/>
              <a:chOff x="668216" y="2184400"/>
              <a:chExt cx="816708" cy="816708"/>
            </a:xfrm>
            <a:effectLst/>
          </p:grpSpPr>
          <p:sp>
            <p:nvSpPr>
              <p:cNvPr id="105" name="Oval 104">
                <a:extLst>
                  <a:ext uri="{FF2B5EF4-FFF2-40B4-BE49-F238E27FC236}">
                    <a16:creationId xmlns:a16="http://schemas.microsoft.com/office/drawing/2014/main" id="{D4988542-69ED-974B-ADAC-E83651BCDCC2}"/>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2DEFAC1B-EAD3-D344-91BD-E85BE99F70A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EFA20E97-CB74-1E44-BDDE-66DC0C346BE7}"/>
                </a:ext>
              </a:extLst>
            </p:cNvPr>
            <p:cNvGrpSpPr/>
            <p:nvPr/>
          </p:nvGrpSpPr>
          <p:grpSpPr>
            <a:xfrm>
              <a:off x="5794134" y="2494937"/>
              <a:ext cx="3104060" cy="2720164"/>
              <a:chOff x="5794134" y="2494937"/>
              <a:chExt cx="4726382" cy="2720164"/>
            </a:xfrm>
          </p:grpSpPr>
          <p:cxnSp>
            <p:nvCxnSpPr>
              <p:cNvPr id="66" name="Straight Connector 65">
                <a:extLst>
                  <a:ext uri="{FF2B5EF4-FFF2-40B4-BE49-F238E27FC236}">
                    <a16:creationId xmlns:a16="http://schemas.microsoft.com/office/drawing/2014/main" id="{C2B95518-FB0E-354F-9A81-E72FC22C7B16}"/>
                  </a:ext>
                </a:extLst>
              </p:cNvPr>
              <p:cNvCxnSpPr>
                <a:cxnSpLocks/>
              </p:cNvCxnSpPr>
              <p:nvPr/>
            </p:nvCxnSpPr>
            <p:spPr>
              <a:xfrm>
                <a:off x="5794134" y="3707817"/>
                <a:ext cx="4665034"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7AF5436-2D45-384A-9CFD-7526E3F97B73}"/>
                  </a:ext>
                </a:extLst>
              </p:cNvPr>
              <p:cNvCxnSpPr>
                <a:cxnSpLocks/>
              </p:cNvCxnSpPr>
              <p:nvPr/>
            </p:nvCxnSpPr>
            <p:spPr>
              <a:xfrm>
                <a:off x="5794134" y="2494937"/>
                <a:ext cx="4665034"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7DD6549-9213-5B4D-BDEC-89FF17A23A7C}"/>
                  </a:ext>
                </a:extLst>
              </p:cNvPr>
              <p:cNvCxnSpPr>
                <a:cxnSpLocks/>
              </p:cNvCxnSpPr>
              <p:nvPr/>
            </p:nvCxnSpPr>
            <p:spPr>
              <a:xfrm>
                <a:off x="5794134" y="5215101"/>
                <a:ext cx="4726382"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A67CF16-9655-3241-A587-1A0B06D21587}"/>
                  </a:ext>
                </a:extLst>
              </p:cNvPr>
              <p:cNvCxnSpPr>
                <a:cxnSpLocks/>
              </p:cNvCxnSpPr>
              <p:nvPr/>
            </p:nvCxnSpPr>
            <p:spPr>
              <a:xfrm>
                <a:off x="5794134" y="4002221"/>
                <a:ext cx="4665034"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16" name="TextBox 115">
              <a:extLst>
                <a:ext uri="{FF2B5EF4-FFF2-40B4-BE49-F238E27FC236}">
                  <a16:creationId xmlns:a16="http://schemas.microsoft.com/office/drawing/2014/main" id="{76B2427D-F177-F340-94C8-B5AD939DA466}"/>
                </a:ext>
              </a:extLst>
            </p:cNvPr>
            <p:cNvSpPr txBox="1"/>
            <p:nvPr/>
          </p:nvSpPr>
          <p:spPr>
            <a:xfrm>
              <a:off x="5965237" y="2747461"/>
              <a:ext cx="541317" cy="654025"/>
            </a:xfrm>
            <a:prstGeom prst="rect">
              <a:avLst/>
            </a:prstGeom>
            <a:noFill/>
          </p:spPr>
          <p:txBody>
            <a:bodyPr wrap="square" rtlCol="0">
              <a:spAutoFit/>
            </a:bodyPr>
            <a:lstStyle/>
            <a:p>
              <a:pPr algn="ctr"/>
              <a:r>
                <a:rPr lang="en-US" sz="3600" b="1" dirty="0">
                  <a:solidFill>
                    <a:schemeClr val="bg1"/>
                  </a:solidFill>
                  <a:latin typeface="+mj-lt"/>
                </a:rPr>
                <a:t>O</a:t>
              </a:r>
            </a:p>
          </p:txBody>
        </p:sp>
        <p:sp>
          <p:nvSpPr>
            <p:cNvPr id="118" name="TextBox 117">
              <a:extLst>
                <a:ext uri="{FF2B5EF4-FFF2-40B4-BE49-F238E27FC236}">
                  <a16:creationId xmlns:a16="http://schemas.microsoft.com/office/drawing/2014/main" id="{5786577C-3A5F-5840-A4EE-6551E1A4A1E6}"/>
                </a:ext>
              </a:extLst>
            </p:cNvPr>
            <p:cNvSpPr txBox="1"/>
            <p:nvPr/>
          </p:nvSpPr>
          <p:spPr>
            <a:xfrm>
              <a:off x="6005110" y="4269245"/>
              <a:ext cx="541317" cy="654025"/>
            </a:xfrm>
            <a:prstGeom prst="rect">
              <a:avLst/>
            </a:prstGeom>
            <a:noFill/>
          </p:spPr>
          <p:txBody>
            <a:bodyPr wrap="square" rtlCol="0">
              <a:spAutoFit/>
            </a:bodyPr>
            <a:lstStyle/>
            <a:p>
              <a:pPr algn="ctr"/>
              <a:r>
                <a:rPr lang="en-US" sz="3600" b="1" dirty="0">
                  <a:solidFill>
                    <a:schemeClr val="bg1"/>
                  </a:solidFill>
                  <a:latin typeface="+mj-lt"/>
                </a:rPr>
                <a:t>T</a:t>
              </a:r>
            </a:p>
          </p:txBody>
        </p:sp>
      </p:grpSp>
      <p:sp>
        <p:nvSpPr>
          <p:cNvPr id="126" name="Rectangle 125">
            <a:extLst>
              <a:ext uri="{FF2B5EF4-FFF2-40B4-BE49-F238E27FC236}">
                <a16:creationId xmlns:a16="http://schemas.microsoft.com/office/drawing/2014/main" id="{FEF22F02-387A-4141-BB66-F96074ABCC2B}"/>
              </a:ext>
            </a:extLst>
          </p:cNvPr>
          <p:cNvSpPr/>
          <p:nvPr/>
        </p:nvSpPr>
        <p:spPr>
          <a:xfrm>
            <a:off x="542260" y="5571902"/>
            <a:ext cx="8091377" cy="609823"/>
          </a:xfrm>
          <a:prstGeom prst="rect">
            <a:avLst/>
          </a:prstGeom>
          <a:solidFill>
            <a:schemeClr val="bg2">
              <a:alpha val="10000"/>
            </a:schemeClr>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chemeClr val="accent4">
                  <a:lumMod val="50000"/>
                </a:schemeClr>
              </a:solidFill>
            </a:endParaRPr>
          </a:p>
        </p:txBody>
      </p:sp>
      <p:sp>
        <p:nvSpPr>
          <p:cNvPr id="127" name="TextBox 126">
            <a:extLst>
              <a:ext uri="{FF2B5EF4-FFF2-40B4-BE49-F238E27FC236}">
                <a16:creationId xmlns:a16="http://schemas.microsoft.com/office/drawing/2014/main" id="{5513AD5E-328A-E84D-8A82-42686620F3BA}"/>
              </a:ext>
            </a:extLst>
          </p:cNvPr>
          <p:cNvSpPr txBox="1"/>
          <p:nvPr/>
        </p:nvSpPr>
        <p:spPr>
          <a:xfrm>
            <a:off x="573559" y="5706715"/>
            <a:ext cx="8060078" cy="338554"/>
          </a:xfrm>
          <a:prstGeom prst="rect">
            <a:avLst/>
          </a:prstGeom>
          <a:noFill/>
        </p:spPr>
        <p:txBody>
          <a:bodyPr wrap="square" rtlCol="0">
            <a:spAutoFit/>
          </a:bodyPr>
          <a:lstStyle/>
          <a:p>
            <a:pPr lvl="0" algn="ctr"/>
            <a:r>
              <a:rPr lang="en-GB" sz="1600" dirty="0">
                <a:solidFill>
                  <a:srgbClr val="000000">
                    <a:lumMod val="50000"/>
                    <a:lumOff val="50000"/>
                  </a:srgbClr>
                </a:solidFill>
                <a:latin typeface="Century Gothic"/>
              </a:rPr>
              <a:t>Helps to define clear and poignant strategic actions for your medical plans</a:t>
            </a:r>
          </a:p>
        </p:txBody>
      </p:sp>
      <p:sp>
        <p:nvSpPr>
          <p:cNvPr id="34" name="Rectangle 33">
            <a:extLst>
              <a:ext uri="{FF2B5EF4-FFF2-40B4-BE49-F238E27FC236}">
                <a16:creationId xmlns:a16="http://schemas.microsoft.com/office/drawing/2014/main" id="{555624B4-3EC8-5048-8D65-69FA3DDC1C85}"/>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74356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73EF-B623-B640-997B-5F65F48AF9D7}"/>
              </a:ext>
            </a:extLst>
          </p:cNvPr>
          <p:cNvSpPr>
            <a:spLocks noGrp="1"/>
          </p:cNvSpPr>
          <p:nvPr>
            <p:ph type="title"/>
          </p:nvPr>
        </p:nvSpPr>
        <p:spPr>
          <a:xfrm>
            <a:off x="447262" y="0"/>
            <a:ext cx="5017873" cy="1399830"/>
          </a:xfrm>
        </p:spPr>
        <p:txBody>
          <a:bodyPr/>
          <a:lstStyle/>
          <a:p>
            <a:r>
              <a:rPr lang="en-US" dirty="0">
                <a:solidFill>
                  <a:schemeClr val="bg1"/>
                </a:solidFill>
              </a:rPr>
              <a:t>Key Considerations for the </a:t>
            </a:r>
            <a:br>
              <a:rPr lang="en-US" dirty="0">
                <a:solidFill>
                  <a:schemeClr val="bg1"/>
                </a:solidFill>
              </a:rPr>
            </a:br>
            <a:r>
              <a:rPr lang="en-US" dirty="0">
                <a:solidFill>
                  <a:schemeClr val="bg1"/>
                </a:solidFill>
              </a:rPr>
              <a:t>Situational Analysis</a:t>
            </a:r>
          </a:p>
        </p:txBody>
      </p:sp>
      <p:sp>
        <p:nvSpPr>
          <p:cNvPr id="7" name="Rounded Rectangle 6">
            <a:extLst>
              <a:ext uri="{FF2B5EF4-FFF2-40B4-BE49-F238E27FC236}">
                <a16:creationId xmlns:a16="http://schemas.microsoft.com/office/drawing/2014/main" id="{74B80E18-B20E-1E45-B057-967A237D8320}"/>
              </a:ext>
            </a:extLst>
          </p:cNvPr>
          <p:cNvSpPr/>
          <p:nvPr/>
        </p:nvSpPr>
        <p:spPr>
          <a:xfrm>
            <a:off x="575357" y="2202626"/>
            <a:ext cx="7979363" cy="3232974"/>
          </a:xfrm>
          <a:prstGeom prst="roundRect">
            <a:avLst/>
          </a:prstGeom>
          <a:solidFill>
            <a:schemeClr val="accent2"/>
          </a:solidFill>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D295FB36-5BD8-C64A-A29A-BCA80A09688F}"/>
              </a:ext>
            </a:extLst>
          </p:cNvPr>
          <p:cNvSpPr txBox="1">
            <a:spLocks/>
          </p:cNvSpPr>
          <p:nvPr/>
        </p:nvSpPr>
        <p:spPr bwMode="auto">
          <a:xfrm>
            <a:off x="802639" y="2484539"/>
            <a:ext cx="734568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dirty="0">
                <a:solidFill>
                  <a:schemeClr val="bg1"/>
                </a:solidFill>
              </a:rPr>
              <a:t>Ensure collaboration from key medical affairs and cross-functional internal stakeholders (research and development, commercial, market research, etc.)</a:t>
            </a:r>
            <a:br>
              <a:rPr lang="en-US" dirty="0">
                <a:solidFill>
                  <a:schemeClr val="bg1"/>
                </a:solidFill>
              </a:rPr>
            </a:br>
            <a:r>
              <a:rPr lang="en-US" dirty="0">
                <a:solidFill>
                  <a:schemeClr val="bg1"/>
                </a:solidFill>
              </a:rPr>
              <a:t>to guarantee up-to-date information for your analyses</a:t>
            </a:r>
          </a:p>
          <a:p>
            <a:pPr>
              <a:buFont typeface="Courier New" panose="02070309020205020404" pitchFamily="49" charset="0"/>
              <a:buChar char="o"/>
            </a:pPr>
            <a:r>
              <a:rPr lang="en-US" dirty="0">
                <a:solidFill>
                  <a:schemeClr val="bg1"/>
                </a:solidFill>
              </a:rPr>
              <a:t>Plan for internal workshops and/or brainstorm sessions with the integrated MA teams to finalize the situational analysis and help identify medical/scientific product challenges, opportunities, and gaps</a:t>
            </a:r>
          </a:p>
        </p:txBody>
      </p:sp>
      <p:sp>
        <p:nvSpPr>
          <p:cNvPr id="10" name="Rectangle 9">
            <a:extLst>
              <a:ext uri="{FF2B5EF4-FFF2-40B4-BE49-F238E27FC236}">
                <a16:creationId xmlns:a16="http://schemas.microsoft.com/office/drawing/2014/main" id="{0862A2D9-6D57-1E4C-BD0E-F06B255D40E7}"/>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41390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32E6DC-848B-584C-9E0F-AAF770E67566}"/>
              </a:ext>
            </a:extLst>
          </p:cNvPr>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Medical Strategy</a:t>
            </a:r>
          </a:p>
        </p:txBody>
      </p:sp>
      <p:sp>
        <p:nvSpPr>
          <p:cNvPr id="5" name="TextBox 4">
            <a:extLst>
              <a:ext uri="{FF2B5EF4-FFF2-40B4-BE49-F238E27FC236}">
                <a16:creationId xmlns:a16="http://schemas.microsoft.com/office/drawing/2014/main" id="{ED169546-B6EA-BB4E-BB91-F9A0784F88F8}"/>
              </a:ext>
            </a:extLst>
          </p:cNvPr>
          <p:cNvSpPr txBox="1"/>
          <p:nvPr/>
        </p:nvSpPr>
        <p:spPr>
          <a:xfrm>
            <a:off x="490089" y="2270958"/>
            <a:ext cx="4671881" cy="784830"/>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Vision</a:t>
            </a:r>
          </a:p>
          <a:p>
            <a:pPr marL="257175" indent="-257175">
              <a:buClr>
                <a:schemeClr val="accent2"/>
              </a:buClr>
              <a:buFont typeface="Arial" panose="020B0604020202020204" pitchFamily="34" charset="0"/>
              <a:buChar char="•"/>
            </a:pPr>
            <a:r>
              <a:rPr lang="en-GB" sz="1500" dirty="0">
                <a:solidFill>
                  <a:schemeClr val="bg1"/>
                </a:solidFill>
                <a:latin typeface="+mn-lt"/>
              </a:rPr>
              <a:t>Medical Objectives</a:t>
            </a:r>
          </a:p>
          <a:p>
            <a:pPr marL="257175" indent="-257175">
              <a:buClr>
                <a:schemeClr val="accent2"/>
              </a:buClr>
              <a:buFont typeface="Arial" panose="020B0604020202020204" pitchFamily="34" charset="0"/>
              <a:buChar char="•"/>
            </a:pPr>
            <a:r>
              <a:rPr lang="en-GB" sz="1500" dirty="0">
                <a:solidFill>
                  <a:schemeClr val="bg1"/>
                </a:solidFill>
                <a:latin typeface="+mn-lt"/>
              </a:rPr>
              <a:t>Strategic Medical Drivers</a:t>
            </a:r>
          </a:p>
        </p:txBody>
      </p:sp>
      <p:grpSp>
        <p:nvGrpSpPr>
          <p:cNvPr id="6" name="Group 5">
            <a:extLst>
              <a:ext uri="{FF2B5EF4-FFF2-40B4-BE49-F238E27FC236}">
                <a16:creationId xmlns:a16="http://schemas.microsoft.com/office/drawing/2014/main" id="{B30A7030-3DEB-104B-9578-9E4D13B6B759}"/>
              </a:ext>
            </a:extLst>
          </p:cNvPr>
          <p:cNvGrpSpPr/>
          <p:nvPr/>
        </p:nvGrpSpPr>
        <p:grpSpPr>
          <a:xfrm>
            <a:off x="564584" y="495241"/>
            <a:ext cx="816708" cy="816708"/>
            <a:chOff x="668216" y="2184400"/>
            <a:chExt cx="816708" cy="816708"/>
          </a:xfrm>
        </p:grpSpPr>
        <p:sp>
          <p:nvSpPr>
            <p:cNvPr id="7" name="Oval 6">
              <a:extLst>
                <a:ext uri="{FF2B5EF4-FFF2-40B4-BE49-F238E27FC236}">
                  <a16:creationId xmlns:a16="http://schemas.microsoft.com/office/drawing/2014/main" id="{9CB2D564-867B-B742-AF05-2F6DAC25EE59}"/>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076F574-DF24-2644-8AE3-6346C3ABC57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C375F88A-4F09-5440-85AD-18DC2EC902F5}"/>
              </a:ext>
            </a:extLst>
          </p:cNvPr>
          <p:cNvPicPr>
            <a:picLocks noChangeAspect="1"/>
          </p:cNvPicPr>
          <p:nvPr/>
        </p:nvPicPr>
        <p:blipFill>
          <a:blip r:embed="rId2"/>
          <a:stretch>
            <a:fillRect/>
          </a:stretch>
        </p:blipFill>
        <p:spPr>
          <a:xfrm>
            <a:off x="900431" y="655913"/>
            <a:ext cx="166737" cy="482346"/>
          </a:xfrm>
          <a:prstGeom prst="rect">
            <a:avLst/>
          </a:prstGeom>
        </p:spPr>
      </p:pic>
      <p:sp>
        <p:nvSpPr>
          <p:cNvPr id="13" name="Rectangle 12">
            <a:extLst>
              <a:ext uri="{FF2B5EF4-FFF2-40B4-BE49-F238E27FC236}">
                <a16:creationId xmlns:a16="http://schemas.microsoft.com/office/drawing/2014/main" id="{492EC81D-1F60-6348-BFFD-3419B0772926}"/>
              </a:ext>
            </a:extLst>
          </p:cNvPr>
          <p:cNvSpPr/>
          <p:nvPr/>
        </p:nvSpPr>
        <p:spPr>
          <a:xfrm>
            <a:off x="2311241" y="6395164"/>
            <a:ext cx="1068064" cy="244176"/>
          </a:xfrm>
          <a:prstGeom prst="rect">
            <a:avLst/>
          </a:prstGeom>
        </p:spPr>
        <p:txBody>
          <a:bodyPr wrap="square">
            <a:spAutoFit/>
          </a:bodyPr>
          <a:lstStyle/>
          <a:p>
            <a:r>
              <a:rPr lang="en-US" sz="1000" dirty="0">
                <a:solidFill>
                  <a:schemeClr val="accent2"/>
                </a:solidFill>
              </a:rPr>
              <a:t>Medical Strategy</a:t>
            </a:r>
          </a:p>
        </p:txBody>
      </p:sp>
      <p:grpSp>
        <p:nvGrpSpPr>
          <p:cNvPr id="2" name="Group 4"/>
          <p:cNvGrpSpPr>
            <a:grpSpLocks noChangeAspect="1"/>
          </p:cNvGrpSpPr>
          <p:nvPr/>
        </p:nvGrpSpPr>
        <p:grpSpPr bwMode="auto">
          <a:xfrm>
            <a:off x="4702175" y="468312"/>
            <a:ext cx="1924050" cy="5449888"/>
            <a:chOff x="2962" y="295"/>
            <a:chExt cx="1212" cy="3433"/>
          </a:xfrm>
          <a:solidFill>
            <a:srgbClr val="FFFFFF">
              <a:alpha val="25098"/>
            </a:srgbClr>
          </a:solidFill>
        </p:grpSpPr>
        <p:sp>
          <p:nvSpPr>
            <p:cNvPr id="12" name="Freeform 5"/>
            <p:cNvSpPr>
              <a:spLocks noEditPoints="1"/>
            </p:cNvSpPr>
            <p:nvPr/>
          </p:nvSpPr>
          <p:spPr bwMode="auto">
            <a:xfrm>
              <a:off x="2962" y="1063"/>
              <a:ext cx="1212" cy="2665"/>
            </a:xfrm>
            <a:custGeom>
              <a:avLst/>
              <a:gdLst>
                <a:gd name="T0" fmla="*/ 317 w 375"/>
                <a:gd name="T1" fmla="*/ 765 h 833"/>
                <a:gd name="T2" fmla="*/ 317 w 375"/>
                <a:gd name="T3" fmla="*/ 765 h 833"/>
                <a:gd name="T4" fmla="*/ 297 w 375"/>
                <a:gd name="T5" fmla="*/ 753 h 833"/>
                <a:gd name="T6" fmla="*/ 283 w 375"/>
                <a:gd name="T7" fmla="*/ 633 h 833"/>
                <a:gd name="T8" fmla="*/ 302 w 375"/>
                <a:gd name="T9" fmla="*/ 624 h 833"/>
                <a:gd name="T10" fmla="*/ 317 w 375"/>
                <a:gd name="T11" fmla="*/ 765 h 833"/>
                <a:gd name="T12" fmla="*/ 352 w 375"/>
                <a:gd name="T13" fmla="*/ 768 h 833"/>
                <a:gd name="T14" fmla="*/ 352 w 375"/>
                <a:gd name="T15" fmla="*/ 768 h 833"/>
                <a:gd name="T16" fmla="*/ 370 w 375"/>
                <a:gd name="T17" fmla="*/ 702 h 833"/>
                <a:gd name="T18" fmla="*/ 336 w 375"/>
                <a:gd name="T19" fmla="*/ 618 h 833"/>
                <a:gd name="T20" fmla="*/ 336 w 375"/>
                <a:gd name="T21" fmla="*/ 618 h 833"/>
                <a:gd name="T22" fmla="*/ 337 w 375"/>
                <a:gd name="T23" fmla="*/ 613 h 833"/>
                <a:gd name="T24" fmla="*/ 337 w 375"/>
                <a:gd name="T25" fmla="*/ 613 h 833"/>
                <a:gd name="T26" fmla="*/ 348 w 375"/>
                <a:gd name="T27" fmla="*/ 597 h 833"/>
                <a:gd name="T28" fmla="*/ 331 w 375"/>
                <a:gd name="T29" fmla="*/ 584 h 833"/>
                <a:gd name="T30" fmla="*/ 331 w 375"/>
                <a:gd name="T31" fmla="*/ 584 h 833"/>
                <a:gd name="T32" fmla="*/ 327 w 375"/>
                <a:gd name="T33" fmla="*/ 578 h 833"/>
                <a:gd name="T34" fmla="*/ 328 w 375"/>
                <a:gd name="T35" fmla="*/ 578 h 833"/>
                <a:gd name="T36" fmla="*/ 248 w 375"/>
                <a:gd name="T37" fmla="*/ 305 h 833"/>
                <a:gd name="T38" fmla="*/ 248 w 375"/>
                <a:gd name="T39" fmla="*/ 302 h 833"/>
                <a:gd name="T40" fmla="*/ 297 w 375"/>
                <a:gd name="T41" fmla="*/ 302 h 833"/>
                <a:gd name="T42" fmla="*/ 324 w 375"/>
                <a:gd name="T43" fmla="*/ 274 h 833"/>
                <a:gd name="T44" fmla="*/ 324 w 375"/>
                <a:gd name="T45" fmla="*/ 267 h 833"/>
                <a:gd name="T46" fmla="*/ 297 w 375"/>
                <a:gd name="T47" fmla="*/ 239 h 833"/>
                <a:gd name="T48" fmla="*/ 257 w 375"/>
                <a:gd name="T49" fmla="*/ 239 h 833"/>
                <a:gd name="T50" fmla="*/ 327 w 375"/>
                <a:gd name="T51" fmla="*/ 60 h 833"/>
                <a:gd name="T52" fmla="*/ 338 w 375"/>
                <a:gd name="T53" fmla="*/ 15 h 833"/>
                <a:gd name="T54" fmla="*/ 306 w 375"/>
                <a:gd name="T55" fmla="*/ 3 h 833"/>
                <a:gd name="T56" fmla="*/ 272 w 375"/>
                <a:gd name="T57" fmla="*/ 15 h 833"/>
                <a:gd name="T58" fmla="*/ 235 w 375"/>
                <a:gd name="T59" fmla="*/ 3 h 833"/>
                <a:gd name="T60" fmla="*/ 231 w 375"/>
                <a:gd name="T61" fmla="*/ 0 h 833"/>
                <a:gd name="T62" fmla="*/ 231 w 375"/>
                <a:gd name="T63" fmla="*/ 0 h 833"/>
                <a:gd name="T64" fmla="*/ 230 w 375"/>
                <a:gd name="T65" fmla="*/ 0 h 833"/>
                <a:gd name="T66" fmla="*/ 228 w 375"/>
                <a:gd name="T67" fmla="*/ 2 h 833"/>
                <a:gd name="T68" fmla="*/ 191 w 375"/>
                <a:gd name="T69" fmla="*/ 17 h 833"/>
                <a:gd name="T70" fmla="*/ 150 w 375"/>
                <a:gd name="T71" fmla="*/ 0 h 833"/>
                <a:gd name="T72" fmla="*/ 109 w 375"/>
                <a:gd name="T73" fmla="*/ 15 h 833"/>
                <a:gd name="T74" fmla="*/ 75 w 375"/>
                <a:gd name="T75" fmla="*/ 3 h 833"/>
                <a:gd name="T76" fmla="*/ 42 w 375"/>
                <a:gd name="T77" fmla="*/ 15 h 833"/>
                <a:gd name="T78" fmla="*/ 53 w 375"/>
                <a:gd name="T79" fmla="*/ 60 h 833"/>
                <a:gd name="T80" fmla="*/ 124 w 375"/>
                <a:gd name="T81" fmla="*/ 239 h 833"/>
                <a:gd name="T82" fmla="*/ 78 w 375"/>
                <a:gd name="T83" fmla="*/ 239 h 833"/>
                <a:gd name="T84" fmla="*/ 50 w 375"/>
                <a:gd name="T85" fmla="*/ 267 h 833"/>
                <a:gd name="T86" fmla="*/ 50 w 375"/>
                <a:gd name="T87" fmla="*/ 274 h 833"/>
                <a:gd name="T88" fmla="*/ 78 w 375"/>
                <a:gd name="T89" fmla="*/ 302 h 833"/>
                <a:gd name="T90" fmla="*/ 133 w 375"/>
                <a:gd name="T91" fmla="*/ 302 h 833"/>
                <a:gd name="T92" fmla="*/ 134 w 375"/>
                <a:gd name="T93" fmla="*/ 305 h 833"/>
                <a:gd name="T94" fmla="*/ 133 w 375"/>
                <a:gd name="T95" fmla="*/ 305 h 833"/>
                <a:gd name="T96" fmla="*/ 54 w 375"/>
                <a:gd name="T97" fmla="*/ 578 h 833"/>
                <a:gd name="T98" fmla="*/ 54 w 375"/>
                <a:gd name="T99" fmla="*/ 578 h 833"/>
                <a:gd name="T100" fmla="*/ 51 w 375"/>
                <a:gd name="T101" fmla="*/ 584 h 833"/>
                <a:gd name="T102" fmla="*/ 49 w 375"/>
                <a:gd name="T103" fmla="*/ 584 h 833"/>
                <a:gd name="T104" fmla="*/ 33 w 375"/>
                <a:gd name="T105" fmla="*/ 597 h 833"/>
                <a:gd name="T106" fmla="*/ 43 w 375"/>
                <a:gd name="T107" fmla="*/ 613 h 833"/>
                <a:gd name="T108" fmla="*/ 42 w 375"/>
                <a:gd name="T109" fmla="*/ 618 h 833"/>
                <a:gd name="T110" fmla="*/ 42 w 375"/>
                <a:gd name="T111" fmla="*/ 618 h 833"/>
                <a:gd name="T112" fmla="*/ 4 w 375"/>
                <a:gd name="T113" fmla="*/ 697 h 833"/>
                <a:gd name="T114" fmla="*/ 23 w 375"/>
                <a:gd name="T115" fmla="*/ 768 h 833"/>
                <a:gd name="T116" fmla="*/ 0 w 375"/>
                <a:gd name="T117" fmla="*/ 800 h 833"/>
                <a:gd name="T118" fmla="*/ 33 w 375"/>
                <a:gd name="T119" fmla="*/ 833 h 833"/>
                <a:gd name="T120" fmla="*/ 342 w 375"/>
                <a:gd name="T121" fmla="*/ 833 h 833"/>
                <a:gd name="T122" fmla="*/ 375 w 375"/>
                <a:gd name="T123" fmla="*/ 800 h 833"/>
                <a:gd name="T124" fmla="*/ 352 w 375"/>
                <a:gd name="T125" fmla="*/ 76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833">
                  <a:moveTo>
                    <a:pt x="317" y="765"/>
                  </a:moveTo>
                  <a:lnTo>
                    <a:pt x="317" y="765"/>
                  </a:lnTo>
                  <a:cubicBezTo>
                    <a:pt x="307" y="779"/>
                    <a:pt x="285" y="768"/>
                    <a:pt x="297" y="753"/>
                  </a:cubicBezTo>
                  <a:cubicBezTo>
                    <a:pt x="297" y="753"/>
                    <a:pt x="343" y="702"/>
                    <a:pt x="283" y="633"/>
                  </a:cubicBezTo>
                  <a:cubicBezTo>
                    <a:pt x="276" y="625"/>
                    <a:pt x="289" y="614"/>
                    <a:pt x="302" y="624"/>
                  </a:cubicBezTo>
                  <a:cubicBezTo>
                    <a:pt x="302" y="624"/>
                    <a:pt x="367" y="689"/>
                    <a:pt x="317" y="765"/>
                  </a:cubicBezTo>
                  <a:close/>
                  <a:moveTo>
                    <a:pt x="352" y="768"/>
                  </a:moveTo>
                  <a:lnTo>
                    <a:pt x="352" y="768"/>
                  </a:lnTo>
                  <a:cubicBezTo>
                    <a:pt x="365" y="750"/>
                    <a:pt x="372" y="729"/>
                    <a:pt x="370" y="702"/>
                  </a:cubicBezTo>
                  <a:cubicBezTo>
                    <a:pt x="369" y="674"/>
                    <a:pt x="353" y="642"/>
                    <a:pt x="336" y="618"/>
                  </a:cubicBezTo>
                  <a:lnTo>
                    <a:pt x="336" y="618"/>
                  </a:lnTo>
                  <a:cubicBezTo>
                    <a:pt x="336" y="616"/>
                    <a:pt x="337" y="615"/>
                    <a:pt x="337" y="613"/>
                  </a:cubicBezTo>
                  <a:lnTo>
                    <a:pt x="337" y="613"/>
                  </a:lnTo>
                  <a:cubicBezTo>
                    <a:pt x="341" y="613"/>
                    <a:pt x="350" y="606"/>
                    <a:pt x="348" y="597"/>
                  </a:cubicBezTo>
                  <a:cubicBezTo>
                    <a:pt x="345" y="586"/>
                    <a:pt x="335" y="584"/>
                    <a:pt x="331" y="584"/>
                  </a:cubicBezTo>
                  <a:lnTo>
                    <a:pt x="331" y="584"/>
                  </a:lnTo>
                  <a:cubicBezTo>
                    <a:pt x="330" y="582"/>
                    <a:pt x="329" y="580"/>
                    <a:pt x="327" y="578"/>
                  </a:cubicBezTo>
                  <a:lnTo>
                    <a:pt x="328" y="578"/>
                  </a:lnTo>
                  <a:cubicBezTo>
                    <a:pt x="292" y="512"/>
                    <a:pt x="258" y="455"/>
                    <a:pt x="248" y="305"/>
                  </a:cubicBezTo>
                  <a:lnTo>
                    <a:pt x="248" y="302"/>
                  </a:lnTo>
                  <a:lnTo>
                    <a:pt x="297" y="302"/>
                  </a:lnTo>
                  <a:cubicBezTo>
                    <a:pt x="312" y="302"/>
                    <a:pt x="324" y="289"/>
                    <a:pt x="324" y="274"/>
                  </a:cubicBezTo>
                  <a:lnTo>
                    <a:pt x="324" y="267"/>
                  </a:lnTo>
                  <a:cubicBezTo>
                    <a:pt x="324" y="252"/>
                    <a:pt x="312" y="239"/>
                    <a:pt x="297" y="239"/>
                  </a:cubicBezTo>
                  <a:lnTo>
                    <a:pt x="257" y="239"/>
                  </a:lnTo>
                  <a:cubicBezTo>
                    <a:pt x="253" y="157"/>
                    <a:pt x="295" y="83"/>
                    <a:pt x="327" y="60"/>
                  </a:cubicBezTo>
                  <a:cubicBezTo>
                    <a:pt x="338" y="53"/>
                    <a:pt x="353" y="36"/>
                    <a:pt x="338" y="15"/>
                  </a:cubicBezTo>
                  <a:cubicBezTo>
                    <a:pt x="328" y="1"/>
                    <a:pt x="313" y="1"/>
                    <a:pt x="306" y="3"/>
                  </a:cubicBezTo>
                  <a:cubicBezTo>
                    <a:pt x="300" y="5"/>
                    <a:pt x="287" y="15"/>
                    <a:pt x="272" y="15"/>
                  </a:cubicBezTo>
                  <a:cubicBezTo>
                    <a:pt x="259" y="15"/>
                    <a:pt x="246" y="10"/>
                    <a:pt x="235" y="3"/>
                  </a:cubicBezTo>
                  <a:lnTo>
                    <a:pt x="231" y="0"/>
                  </a:lnTo>
                  <a:lnTo>
                    <a:pt x="231" y="0"/>
                  </a:lnTo>
                  <a:lnTo>
                    <a:pt x="230" y="0"/>
                  </a:lnTo>
                  <a:lnTo>
                    <a:pt x="228" y="2"/>
                  </a:lnTo>
                  <a:cubicBezTo>
                    <a:pt x="217" y="9"/>
                    <a:pt x="204" y="17"/>
                    <a:pt x="191" y="17"/>
                  </a:cubicBezTo>
                  <a:cubicBezTo>
                    <a:pt x="175" y="17"/>
                    <a:pt x="162" y="8"/>
                    <a:pt x="150" y="0"/>
                  </a:cubicBezTo>
                  <a:cubicBezTo>
                    <a:pt x="139" y="8"/>
                    <a:pt x="124" y="15"/>
                    <a:pt x="109" y="15"/>
                  </a:cubicBezTo>
                  <a:cubicBezTo>
                    <a:pt x="94" y="15"/>
                    <a:pt x="81" y="5"/>
                    <a:pt x="75" y="3"/>
                  </a:cubicBezTo>
                  <a:cubicBezTo>
                    <a:pt x="68" y="1"/>
                    <a:pt x="53" y="1"/>
                    <a:pt x="42" y="15"/>
                  </a:cubicBezTo>
                  <a:cubicBezTo>
                    <a:pt x="28" y="36"/>
                    <a:pt x="43" y="53"/>
                    <a:pt x="53" y="60"/>
                  </a:cubicBezTo>
                  <a:cubicBezTo>
                    <a:pt x="86" y="83"/>
                    <a:pt x="127" y="157"/>
                    <a:pt x="124" y="239"/>
                  </a:cubicBezTo>
                  <a:lnTo>
                    <a:pt x="78" y="239"/>
                  </a:lnTo>
                  <a:cubicBezTo>
                    <a:pt x="63" y="239"/>
                    <a:pt x="50" y="252"/>
                    <a:pt x="50" y="267"/>
                  </a:cubicBezTo>
                  <a:lnTo>
                    <a:pt x="50" y="274"/>
                  </a:lnTo>
                  <a:cubicBezTo>
                    <a:pt x="50" y="289"/>
                    <a:pt x="63" y="302"/>
                    <a:pt x="78" y="302"/>
                  </a:cubicBezTo>
                  <a:lnTo>
                    <a:pt x="133" y="302"/>
                  </a:lnTo>
                  <a:lnTo>
                    <a:pt x="134" y="305"/>
                  </a:lnTo>
                  <a:lnTo>
                    <a:pt x="133" y="305"/>
                  </a:lnTo>
                  <a:cubicBezTo>
                    <a:pt x="123" y="455"/>
                    <a:pt x="90" y="510"/>
                    <a:pt x="54" y="578"/>
                  </a:cubicBezTo>
                  <a:lnTo>
                    <a:pt x="54" y="578"/>
                  </a:lnTo>
                  <a:cubicBezTo>
                    <a:pt x="53" y="580"/>
                    <a:pt x="52" y="582"/>
                    <a:pt x="51" y="584"/>
                  </a:cubicBezTo>
                  <a:lnTo>
                    <a:pt x="49" y="584"/>
                  </a:lnTo>
                  <a:cubicBezTo>
                    <a:pt x="45" y="584"/>
                    <a:pt x="35" y="586"/>
                    <a:pt x="33" y="597"/>
                  </a:cubicBezTo>
                  <a:cubicBezTo>
                    <a:pt x="30" y="606"/>
                    <a:pt x="39" y="612"/>
                    <a:pt x="43" y="613"/>
                  </a:cubicBezTo>
                  <a:cubicBezTo>
                    <a:pt x="42" y="615"/>
                    <a:pt x="42" y="616"/>
                    <a:pt x="42" y="618"/>
                  </a:cubicBezTo>
                  <a:lnTo>
                    <a:pt x="42" y="618"/>
                  </a:lnTo>
                  <a:cubicBezTo>
                    <a:pt x="27" y="640"/>
                    <a:pt x="6" y="669"/>
                    <a:pt x="4" y="697"/>
                  </a:cubicBezTo>
                  <a:cubicBezTo>
                    <a:pt x="2" y="724"/>
                    <a:pt x="10" y="750"/>
                    <a:pt x="23" y="768"/>
                  </a:cubicBezTo>
                  <a:cubicBezTo>
                    <a:pt x="10" y="772"/>
                    <a:pt x="0" y="785"/>
                    <a:pt x="0" y="800"/>
                  </a:cubicBezTo>
                  <a:cubicBezTo>
                    <a:pt x="0" y="818"/>
                    <a:pt x="15" y="833"/>
                    <a:pt x="33" y="833"/>
                  </a:cubicBezTo>
                  <a:lnTo>
                    <a:pt x="342" y="833"/>
                  </a:lnTo>
                  <a:cubicBezTo>
                    <a:pt x="360" y="833"/>
                    <a:pt x="375" y="818"/>
                    <a:pt x="375" y="800"/>
                  </a:cubicBezTo>
                  <a:cubicBezTo>
                    <a:pt x="375" y="785"/>
                    <a:pt x="365" y="772"/>
                    <a:pt x="352" y="7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6"/>
            <p:cNvSpPr>
              <a:spLocks/>
            </p:cNvSpPr>
            <p:nvPr/>
          </p:nvSpPr>
          <p:spPr bwMode="auto">
            <a:xfrm>
              <a:off x="3327" y="295"/>
              <a:ext cx="518" cy="752"/>
            </a:xfrm>
            <a:custGeom>
              <a:avLst/>
              <a:gdLst>
                <a:gd name="T0" fmla="*/ 21 w 160"/>
                <a:gd name="T1" fmla="*/ 101 h 235"/>
                <a:gd name="T2" fmla="*/ 21 w 160"/>
                <a:gd name="T3" fmla="*/ 101 h 235"/>
                <a:gd name="T4" fmla="*/ 58 w 160"/>
                <a:gd name="T5" fmla="*/ 101 h 235"/>
                <a:gd name="T6" fmla="*/ 58 w 160"/>
                <a:gd name="T7" fmla="*/ 121 h 235"/>
                <a:gd name="T8" fmla="*/ 21 w 160"/>
                <a:gd name="T9" fmla="*/ 176 h 235"/>
                <a:gd name="T10" fmla="*/ 80 w 160"/>
                <a:gd name="T11" fmla="*/ 235 h 235"/>
                <a:gd name="T12" fmla="*/ 139 w 160"/>
                <a:gd name="T13" fmla="*/ 176 h 235"/>
                <a:gd name="T14" fmla="*/ 101 w 160"/>
                <a:gd name="T15" fmla="*/ 121 h 235"/>
                <a:gd name="T16" fmla="*/ 101 w 160"/>
                <a:gd name="T17" fmla="*/ 101 h 235"/>
                <a:gd name="T18" fmla="*/ 139 w 160"/>
                <a:gd name="T19" fmla="*/ 101 h 235"/>
                <a:gd name="T20" fmla="*/ 160 w 160"/>
                <a:gd name="T21" fmla="*/ 79 h 235"/>
                <a:gd name="T22" fmla="*/ 139 w 160"/>
                <a:gd name="T23" fmla="*/ 58 h 235"/>
                <a:gd name="T24" fmla="*/ 101 w 160"/>
                <a:gd name="T25" fmla="*/ 58 h 235"/>
                <a:gd name="T26" fmla="*/ 101 w 160"/>
                <a:gd name="T27" fmla="*/ 21 h 235"/>
                <a:gd name="T28" fmla="*/ 80 w 160"/>
                <a:gd name="T29" fmla="*/ 0 h 235"/>
                <a:gd name="T30" fmla="*/ 58 w 160"/>
                <a:gd name="T31" fmla="*/ 21 h 235"/>
                <a:gd name="T32" fmla="*/ 58 w 160"/>
                <a:gd name="T33" fmla="*/ 58 h 235"/>
                <a:gd name="T34" fmla="*/ 21 w 160"/>
                <a:gd name="T35" fmla="*/ 58 h 235"/>
                <a:gd name="T36" fmla="*/ 0 w 160"/>
                <a:gd name="T37" fmla="*/ 79 h 235"/>
                <a:gd name="T38" fmla="*/ 21 w 160"/>
                <a:gd name="T39" fmla="*/ 10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35">
                  <a:moveTo>
                    <a:pt x="21" y="101"/>
                  </a:moveTo>
                  <a:lnTo>
                    <a:pt x="21" y="101"/>
                  </a:lnTo>
                  <a:lnTo>
                    <a:pt x="58" y="101"/>
                  </a:lnTo>
                  <a:lnTo>
                    <a:pt x="58" y="121"/>
                  </a:lnTo>
                  <a:cubicBezTo>
                    <a:pt x="36" y="129"/>
                    <a:pt x="21" y="151"/>
                    <a:pt x="21" y="176"/>
                  </a:cubicBezTo>
                  <a:cubicBezTo>
                    <a:pt x="21" y="208"/>
                    <a:pt x="47" y="235"/>
                    <a:pt x="80" y="235"/>
                  </a:cubicBezTo>
                  <a:cubicBezTo>
                    <a:pt x="112" y="235"/>
                    <a:pt x="139" y="208"/>
                    <a:pt x="139" y="176"/>
                  </a:cubicBezTo>
                  <a:cubicBezTo>
                    <a:pt x="139" y="151"/>
                    <a:pt x="123" y="129"/>
                    <a:pt x="101" y="121"/>
                  </a:cubicBezTo>
                  <a:lnTo>
                    <a:pt x="101" y="101"/>
                  </a:lnTo>
                  <a:lnTo>
                    <a:pt x="139" y="101"/>
                  </a:lnTo>
                  <a:cubicBezTo>
                    <a:pt x="150" y="101"/>
                    <a:pt x="160" y="91"/>
                    <a:pt x="160" y="79"/>
                  </a:cubicBezTo>
                  <a:cubicBezTo>
                    <a:pt x="160" y="68"/>
                    <a:pt x="150" y="58"/>
                    <a:pt x="139" y="58"/>
                  </a:cubicBezTo>
                  <a:lnTo>
                    <a:pt x="101" y="58"/>
                  </a:lnTo>
                  <a:lnTo>
                    <a:pt x="101" y="21"/>
                  </a:lnTo>
                  <a:cubicBezTo>
                    <a:pt x="101" y="9"/>
                    <a:pt x="91" y="0"/>
                    <a:pt x="80" y="0"/>
                  </a:cubicBezTo>
                  <a:cubicBezTo>
                    <a:pt x="68" y="0"/>
                    <a:pt x="58" y="9"/>
                    <a:pt x="58" y="21"/>
                  </a:cubicBezTo>
                  <a:lnTo>
                    <a:pt x="58" y="58"/>
                  </a:lnTo>
                  <a:lnTo>
                    <a:pt x="21" y="58"/>
                  </a:lnTo>
                  <a:cubicBezTo>
                    <a:pt x="9" y="58"/>
                    <a:pt x="0" y="68"/>
                    <a:pt x="0" y="79"/>
                  </a:cubicBezTo>
                  <a:cubicBezTo>
                    <a:pt x="0" y="91"/>
                    <a:pt x="9" y="101"/>
                    <a:pt x="21" y="1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613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A3203D-3CA7-2A4C-A1F1-612C7D0B90B5}"/>
              </a:ext>
            </a:extLst>
          </p:cNvPr>
          <p:cNvSpPr>
            <a:spLocks noGrp="1"/>
          </p:cNvSpPr>
          <p:nvPr>
            <p:ph type="title"/>
          </p:nvPr>
        </p:nvSpPr>
        <p:spPr>
          <a:xfrm>
            <a:off x="477079" y="29817"/>
            <a:ext cx="6858000" cy="1370013"/>
          </a:xfrm>
        </p:spPr>
        <p:txBody>
          <a:bodyPr/>
          <a:lstStyle/>
          <a:p>
            <a:r>
              <a:rPr lang="en-US" dirty="0">
                <a:solidFill>
                  <a:schemeClr val="bg1"/>
                </a:solidFill>
              </a:rPr>
              <a:t>Medical Strategy</a:t>
            </a:r>
          </a:p>
        </p:txBody>
      </p:sp>
      <p:sp>
        <p:nvSpPr>
          <p:cNvPr id="12" name="Content Placeholder 2">
            <a:extLst>
              <a:ext uri="{FF2B5EF4-FFF2-40B4-BE49-F238E27FC236}">
                <a16:creationId xmlns:a16="http://schemas.microsoft.com/office/drawing/2014/main" id="{BF1FE52C-AB0F-9E4F-ABDB-7A2A48251251}"/>
              </a:ext>
            </a:extLst>
          </p:cNvPr>
          <p:cNvSpPr txBox="1">
            <a:spLocks/>
          </p:cNvSpPr>
          <p:nvPr/>
        </p:nvSpPr>
        <p:spPr bwMode="auto">
          <a:xfrm>
            <a:off x="457199" y="1986699"/>
            <a:ext cx="785368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chemeClr val="bg1"/>
                </a:solidFill>
              </a:rPr>
              <a:t>This section of the slide deck provides an overview of key aspects to consider as part of the situational analysis</a:t>
            </a:r>
          </a:p>
          <a:p>
            <a:pPr marL="0" indent="0">
              <a:buFont typeface="Arial" charset="0"/>
              <a:buNone/>
            </a:pPr>
            <a:endParaRPr lang="en-US" dirty="0">
              <a:solidFill>
                <a:schemeClr val="bg1"/>
              </a:solidFill>
            </a:endParaRPr>
          </a:p>
          <a:p>
            <a:pPr marL="0" indent="0">
              <a:buFont typeface="Arial" charset="0"/>
              <a:buNone/>
            </a:pPr>
            <a:r>
              <a:rPr lang="en-US" dirty="0">
                <a:solidFill>
                  <a:schemeClr val="bg1"/>
                </a:solidFill>
              </a:rPr>
              <a:t>Please refer to </a:t>
            </a:r>
            <a:r>
              <a:rPr lang="en-US" b="1" dirty="0">
                <a:solidFill>
                  <a:schemeClr val="bg1"/>
                </a:solidFill>
              </a:rPr>
              <a:t>MAPS Medical Affairs Strategic Plan Template </a:t>
            </a:r>
            <a:r>
              <a:rPr lang="en-US" dirty="0">
                <a:solidFill>
                  <a:schemeClr val="bg1"/>
                </a:solidFill>
              </a:rPr>
              <a:t>for the slides that can be used as part of this section</a:t>
            </a:r>
          </a:p>
        </p:txBody>
      </p:sp>
      <p:sp>
        <p:nvSpPr>
          <p:cNvPr id="14" name="Rectangle 13">
            <a:extLst>
              <a:ext uri="{FF2B5EF4-FFF2-40B4-BE49-F238E27FC236}">
                <a16:creationId xmlns:a16="http://schemas.microsoft.com/office/drawing/2014/main" id="{08AE0452-3BAB-AD4E-8385-6147C0CE990E}"/>
              </a:ext>
            </a:extLst>
          </p:cNvPr>
          <p:cNvSpPr/>
          <p:nvPr/>
        </p:nvSpPr>
        <p:spPr>
          <a:xfrm>
            <a:off x="2311241" y="6395164"/>
            <a:ext cx="1068064" cy="244176"/>
          </a:xfrm>
          <a:prstGeom prst="rect">
            <a:avLst/>
          </a:prstGeom>
        </p:spPr>
        <p:txBody>
          <a:bodyPr wrap="square">
            <a:spAutoFit/>
          </a:bodyPr>
          <a:lstStyle/>
          <a:p>
            <a:r>
              <a:rPr lang="en-US" sz="1000" dirty="0">
                <a:solidFill>
                  <a:schemeClr val="accent2"/>
                </a:solidFill>
              </a:rPr>
              <a:t>Medical Strategy</a:t>
            </a:r>
          </a:p>
        </p:txBody>
      </p:sp>
    </p:spTree>
    <p:extLst>
      <p:ext uri="{BB962C8B-B14F-4D97-AF65-F5344CB8AC3E}">
        <p14:creationId xmlns:p14="http://schemas.microsoft.com/office/powerpoint/2010/main" val="71265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62395" y="1816593"/>
            <a:ext cx="8160609" cy="1333935"/>
          </a:xfrm>
          <a:prstGeom prst="rect">
            <a:avLst/>
          </a:prstGeom>
        </p:spPr>
        <p:txBody>
          <a:bodyPr/>
          <a:lstStyle/>
          <a:p>
            <a:pPr marL="0" indent="0">
              <a:buNone/>
            </a:pPr>
            <a:r>
              <a:rPr lang="en-US" dirty="0"/>
              <a:t>The Medical Affairs Professional Society (MAPS) would like to thank the following contributors to the </a:t>
            </a:r>
            <a:r>
              <a:rPr lang="en-US" b="1" dirty="0"/>
              <a:t>MAPS Medical Affairs Strategic Planning Guide and Template</a:t>
            </a:r>
            <a:r>
              <a:rPr lang="en-US" dirty="0"/>
              <a:t>:</a:t>
            </a:r>
          </a:p>
          <a:p>
            <a:pPr marL="0" indent="0">
              <a:buNone/>
            </a:pPr>
            <a:endParaRPr lang="en-US" dirty="0"/>
          </a:p>
        </p:txBody>
      </p:sp>
      <p:sp>
        <p:nvSpPr>
          <p:cNvPr id="2" name="Title 1"/>
          <p:cNvSpPr>
            <a:spLocks noGrp="1"/>
          </p:cNvSpPr>
          <p:nvPr>
            <p:ph type="title"/>
          </p:nvPr>
        </p:nvSpPr>
        <p:spPr/>
        <p:txBody>
          <a:bodyPr/>
          <a:lstStyle/>
          <a:p>
            <a:r>
              <a:rPr lang="en-US" dirty="0"/>
              <a:t>Acknowledgments</a:t>
            </a:r>
          </a:p>
        </p:txBody>
      </p:sp>
      <p:sp>
        <p:nvSpPr>
          <p:cNvPr id="5" name="Content Placeholder 22">
            <a:extLst>
              <a:ext uri="{FF2B5EF4-FFF2-40B4-BE49-F238E27FC236}">
                <a16:creationId xmlns:a16="http://schemas.microsoft.com/office/drawing/2014/main" id="{0A3905F9-F218-8F49-9AA9-FD04FAC9B855}"/>
              </a:ext>
            </a:extLst>
          </p:cNvPr>
          <p:cNvSpPr txBox="1">
            <a:spLocks/>
          </p:cNvSpPr>
          <p:nvPr/>
        </p:nvSpPr>
        <p:spPr bwMode="auto">
          <a:xfrm>
            <a:off x="462396" y="3023471"/>
            <a:ext cx="7926692" cy="24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lvl="2"/>
            <a:r>
              <a:rPr lang="en-US" sz="1600" b="1" dirty="0">
                <a:solidFill>
                  <a:schemeClr val="accent3"/>
                </a:solidFill>
              </a:rPr>
              <a:t>Charlotte Kremer</a:t>
            </a:r>
            <a:r>
              <a:rPr lang="en-US" sz="1600" dirty="0">
                <a:solidFill>
                  <a:schemeClr val="accent3"/>
                </a:solidFill>
              </a:rPr>
              <a:t>, MD, MBA, EVP, and Head of Medical Affairs, </a:t>
            </a:r>
            <a:br>
              <a:rPr lang="en-US" sz="1600" dirty="0">
                <a:solidFill>
                  <a:schemeClr val="accent3"/>
                </a:solidFill>
              </a:rPr>
            </a:br>
            <a:r>
              <a:rPr lang="en-US" sz="1600" dirty="0">
                <a:solidFill>
                  <a:schemeClr val="accent3"/>
                </a:solidFill>
              </a:rPr>
              <a:t>Astellas Pharma, Northbrook, IL</a:t>
            </a:r>
          </a:p>
          <a:p>
            <a:pPr marL="365760" lvl="2"/>
            <a:r>
              <a:rPr lang="en-US" sz="1600" b="1" dirty="0">
                <a:solidFill>
                  <a:schemeClr val="accent3"/>
                </a:solidFill>
              </a:rPr>
              <a:t>Joseph Kohles</a:t>
            </a:r>
            <a:r>
              <a:rPr lang="en-US" sz="1600" dirty="0">
                <a:solidFill>
                  <a:schemeClr val="accent3"/>
                </a:solidFill>
              </a:rPr>
              <a:t>, PhD, Chief Medical Officer, Envision Pharma Group, Philadelphia, PA</a:t>
            </a:r>
          </a:p>
          <a:p>
            <a:pPr marL="365760" lvl="2"/>
            <a:r>
              <a:rPr lang="en-US" sz="1600" b="1" dirty="0">
                <a:solidFill>
                  <a:schemeClr val="accent3"/>
                </a:solidFill>
              </a:rPr>
              <a:t>Peter Piliero</a:t>
            </a:r>
            <a:r>
              <a:rPr lang="en-US" sz="1600" dirty="0">
                <a:solidFill>
                  <a:schemeClr val="accent3"/>
                </a:solidFill>
              </a:rPr>
              <a:t>, MD, VP, US Medical Affairs, Merck &amp; Co. Upper Gwynedd, PA</a:t>
            </a:r>
          </a:p>
          <a:p>
            <a:pPr marL="365760" lvl="2"/>
            <a:r>
              <a:rPr lang="en-US" sz="1600" b="1" dirty="0">
                <a:solidFill>
                  <a:schemeClr val="accent3"/>
                </a:solidFill>
              </a:rPr>
              <a:t>Therese McCall</a:t>
            </a:r>
            <a:r>
              <a:rPr lang="en-US" sz="1600" dirty="0">
                <a:solidFill>
                  <a:schemeClr val="accent3"/>
                </a:solidFill>
              </a:rPr>
              <a:t>, PhD, MBA, Vice President, Medical Affairs, Assertio Therapeutics, Lake Forest, IL</a:t>
            </a:r>
          </a:p>
          <a:p>
            <a:pPr marL="365760" lvl="2"/>
            <a:r>
              <a:rPr lang="en-US" sz="1600" b="1" dirty="0">
                <a:solidFill>
                  <a:schemeClr val="accent3"/>
                </a:solidFill>
              </a:rPr>
              <a:t>Leah Williams</a:t>
            </a:r>
            <a:r>
              <a:rPr lang="en-US" sz="1600" dirty="0">
                <a:solidFill>
                  <a:schemeClr val="accent3"/>
                </a:solidFill>
              </a:rPr>
              <a:t>, MS, Medical Strategy Lead, Envision Pharma Group, Philadelphia, PA</a:t>
            </a:r>
          </a:p>
          <a:p>
            <a:pPr marL="365760" lvl="2"/>
            <a:endParaRPr lang="en-US" sz="1600" dirty="0">
              <a:solidFill>
                <a:schemeClr val="accent3"/>
              </a:solidFill>
            </a:endParaRPr>
          </a:p>
        </p:txBody>
      </p:sp>
      <p:grpSp>
        <p:nvGrpSpPr>
          <p:cNvPr id="4" name="Group 3"/>
          <p:cNvGrpSpPr/>
          <p:nvPr/>
        </p:nvGrpSpPr>
        <p:grpSpPr>
          <a:xfrm>
            <a:off x="542260" y="5633696"/>
            <a:ext cx="8091377" cy="609823"/>
            <a:chOff x="542260" y="5633696"/>
            <a:chExt cx="8091377" cy="609823"/>
          </a:xfrm>
        </p:grpSpPr>
        <p:sp>
          <p:nvSpPr>
            <p:cNvPr id="11" name="Rectangle 10">
              <a:extLst>
                <a:ext uri="{FF2B5EF4-FFF2-40B4-BE49-F238E27FC236}">
                  <a16:creationId xmlns:a16="http://schemas.microsoft.com/office/drawing/2014/main" id="{FEF22F02-387A-4141-BB66-F96074ABCC2B}"/>
                </a:ext>
              </a:extLst>
            </p:cNvPr>
            <p:cNvSpPr/>
            <p:nvPr/>
          </p:nvSpPr>
          <p:spPr>
            <a:xfrm>
              <a:off x="542260" y="5633696"/>
              <a:ext cx="8091377" cy="609823"/>
            </a:xfrm>
            <a:prstGeom prst="rect">
              <a:avLst/>
            </a:prstGeom>
            <a:solidFill>
              <a:schemeClr val="bg2">
                <a:alpha val="10000"/>
              </a:schemeClr>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chemeClr val="accent4">
                    <a:lumMod val="50000"/>
                  </a:schemeClr>
                </a:solidFill>
              </a:endParaRPr>
            </a:p>
          </p:txBody>
        </p:sp>
        <p:sp>
          <p:nvSpPr>
            <p:cNvPr id="9" name="TextBox 8">
              <a:extLst>
                <a:ext uri="{FF2B5EF4-FFF2-40B4-BE49-F238E27FC236}">
                  <a16:creationId xmlns:a16="http://schemas.microsoft.com/office/drawing/2014/main" id="{1DE5D4F6-B061-154F-B493-25A1D8C8BBB6}"/>
                </a:ext>
              </a:extLst>
            </p:cNvPr>
            <p:cNvSpPr txBox="1"/>
            <p:nvPr/>
          </p:nvSpPr>
          <p:spPr>
            <a:xfrm>
              <a:off x="616689" y="5675780"/>
              <a:ext cx="7880539" cy="553998"/>
            </a:xfrm>
            <a:prstGeom prst="rect">
              <a:avLst/>
            </a:prstGeom>
            <a:noFill/>
          </p:spPr>
          <p:txBody>
            <a:bodyPr wrap="square" rtlCol="0">
              <a:spAutoFit/>
            </a:bodyPr>
            <a:lstStyle/>
            <a:p>
              <a:pPr lvl="0"/>
              <a:r>
                <a:rPr lang="en-US" sz="1000" dirty="0">
                  <a:solidFill>
                    <a:srgbClr val="000000">
                      <a:lumMod val="50000"/>
                      <a:lumOff val="50000"/>
                    </a:srgbClr>
                  </a:solidFill>
                  <a:latin typeface="Century Gothic"/>
                </a:rPr>
                <a:t>Those named above contributed to MAPS Medical Affairs Strategic Planning Guide and Template in their personal capacity. The views expressed and guidance provided in the guide and template are their own and do not necessarily represent the views of their named employers.</a:t>
              </a:r>
            </a:p>
          </p:txBody>
        </p:sp>
      </p:grpSp>
      <p:sp>
        <p:nvSpPr>
          <p:cNvPr id="10" name="Rectangle 9">
            <a:hlinkClick r:id="rId3" action="ppaction://hlinksldjump"/>
            <a:extLst>
              <a:ext uri="{FF2B5EF4-FFF2-40B4-BE49-F238E27FC236}">
                <a16:creationId xmlns:a16="http://schemas.microsoft.com/office/drawing/2014/main" id="{DE080903-BB7A-BA46-B856-1468552D86B8}"/>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Tree>
    <p:extLst>
      <p:ext uri="{BB962C8B-B14F-4D97-AF65-F5344CB8AC3E}">
        <p14:creationId xmlns:p14="http://schemas.microsoft.com/office/powerpoint/2010/main" val="275198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dirty="0"/>
              <a:t>Understanding Where We Want to be:</a:t>
            </a:r>
            <a:br>
              <a:rPr lang="en-US" dirty="0"/>
            </a:br>
            <a:r>
              <a:rPr lang="en-US" dirty="0"/>
              <a:t>Strategic Terminology Lexicon</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68084" y="1820852"/>
            <a:ext cx="4688959" cy="28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b="1" dirty="0"/>
              <a:t>Vision</a:t>
            </a:r>
            <a:r>
              <a:rPr lang="en-US" sz="1600" dirty="0"/>
              <a:t> for a product is a broad overarching goal typically used</a:t>
            </a:r>
            <a:br>
              <a:rPr lang="en-US" sz="1600" dirty="0"/>
            </a:br>
            <a:r>
              <a:rPr lang="en-US" sz="1600" dirty="0"/>
              <a:t>across functions</a:t>
            </a:r>
          </a:p>
          <a:p>
            <a:pPr marL="457200" lvl="1" indent="0">
              <a:buNone/>
            </a:pPr>
            <a:r>
              <a:rPr lang="en-US" dirty="0">
                <a:solidFill>
                  <a:schemeClr val="accent5"/>
                </a:solidFill>
              </a:rPr>
              <a:t>EXAMPLE: Establish product X as the backbone of therapy for every patient with disease X</a:t>
            </a:r>
          </a:p>
          <a:p>
            <a:pPr marL="685800" lvl="1" indent="0">
              <a:buNone/>
            </a:pPr>
            <a:endParaRPr lang="en-US" sz="1600" i="1" dirty="0">
              <a:solidFill>
                <a:schemeClr val="accent5"/>
              </a:solidFill>
            </a:endParaRPr>
          </a:p>
          <a:p>
            <a:pPr>
              <a:buFont typeface="Courier New" panose="02070309020205020404" pitchFamily="49" charset="0"/>
              <a:buChar char="o"/>
            </a:pPr>
            <a:r>
              <a:rPr lang="en-US" sz="1600" b="1" dirty="0"/>
              <a:t>Medical objectives </a:t>
            </a:r>
            <a:r>
              <a:rPr lang="en-US" sz="1600" dirty="0"/>
              <a:t>facilitate moving from the current situation to the desired goals</a:t>
            </a:r>
          </a:p>
          <a:p>
            <a:pPr marL="457200" lvl="1" indent="0">
              <a:spcBef>
                <a:spcPct val="0"/>
              </a:spcBef>
              <a:buNone/>
            </a:pPr>
            <a:r>
              <a:rPr lang="en-US" dirty="0">
                <a:solidFill>
                  <a:schemeClr val="accent5"/>
                </a:solidFill>
                <a:latin typeface="+mn-lt"/>
              </a:rPr>
              <a:t>EXAMPLE: Communicate the value to product X to key audiences</a:t>
            </a:r>
          </a:p>
        </p:txBody>
      </p:sp>
      <p:sp>
        <p:nvSpPr>
          <p:cNvPr id="142" name="Content Placeholder 2">
            <a:extLst>
              <a:ext uri="{FF2B5EF4-FFF2-40B4-BE49-F238E27FC236}">
                <a16:creationId xmlns:a16="http://schemas.microsoft.com/office/drawing/2014/main" id="{B1F06F6A-1B22-6241-8638-AFDB1183C0C8}"/>
              </a:ext>
            </a:extLst>
          </p:cNvPr>
          <p:cNvSpPr txBox="1">
            <a:spLocks/>
          </p:cNvSpPr>
          <p:nvPr/>
        </p:nvSpPr>
        <p:spPr bwMode="auto">
          <a:xfrm>
            <a:off x="457199" y="4536517"/>
            <a:ext cx="8399722" cy="122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Font typeface="Courier New" panose="02070309020205020404" pitchFamily="49" charset="0"/>
              <a:buChar char="o"/>
            </a:pPr>
            <a:r>
              <a:rPr lang="en-US" sz="1600" dirty="0"/>
              <a:t>Like the medical objectives, the </a:t>
            </a:r>
            <a:r>
              <a:rPr lang="en-US" sz="1600" b="1" dirty="0"/>
              <a:t>strategic medical drivers </a:t>
            </a:r>
            <a:r>
              <a:rPr lang="en-US" sz="1600" dirty="0"/>
              <a:t>are key objectives, but are more granular and support the associated medical objective – they help facilitate translation of strategy into key tactics</a:t>
            </a:r>
          </a:p>
          <a:p>
            <a:pPr marL="457200" lvl="1" indent="0">
              <a:buNone/>
            </a:pPr>
            <a:r>
              <a:rPr lang="en-US" dirty="0">
                <a:solidFill>
                  <a:schemeClr val="accent5"/>
                </a:solidFill>
              </a:rPr>
              <a:t>EXAMPLE: Educate urologists on the outcomes measures of clinical trial X for product X</a:t>
            </a:r>
          </a:p>
        </p:txBody>
      </p:sp>
      <p:grpSp>
        <p:nvGrpSpPr>
          <p:cNvPr id="23" name="Group 22">
            <a:extLst>
              <a:ext uri="{FF2B5EF4-FFF2-40B4-BE49-F238E27FC236}">
                <a16:creationId xmlns:a16="http://schemas.microsoft.com/office/drawing/2014/main" id="{43A066E8-1DA1-0342-A2F9-FE36AF4E7429}"/>
              </a:ext>
            </a:extLst>
          </p:cNvPr>
          <p:cNvGrpSpPr/>
          <p:nvPr/>
        </p:nvGrpSpPr>
        <p:grpSpPr>
          <a:xfrm>
            <a:off x="5353645" y="1867785"/>
            <a:ext cx="3287082" cy="2242099"/>
            <a:chOff x="5242561" y="2133600"/>
            <a:chExt cx="3474720" cy="2397760"/>
          </a:xfrm>
        </p:grpSpPr>
        <p:sp>
          <p:nvSpPr>
            <p:cNvPr id="128" name="TextBox 127">
              <a:extLst>
                <a:ext uri="{FF2B5EF4-FFF2-40B4-BE49-F238E27FC236}">
                  <a16:creationId xmlns:a16="http://schemas.microsoft.com/office/drawing/2014/main" id="{4D4A5EF9-9FFF-1B4A-8D3C-AC9132710007}"/>
                </a:ext>
              </a:extLst>
            </p:cNvPr>
            <p:cNvSpPr txBox="1"/>
            <p:nvPr/>
          </p:nvSpPr>
          <p:spPr>
            <a:xfrm>
              <a:off x="5374641" y="2688368"/>
              <a:ext cx="3200400" cy="268192"/>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Medical objectives</a:t>
              </a:r>
            </a:p>
          </p:txBody>
        </p:sp>
        <p:sp>
          <p:nvSpPr>
            <p:cNvPr id="111" name="Rectangle 110">
              <a:extLst>
                <a:ext uri="{FF2B5EF4-FFF2-40B4-BE49-F238E27FC236}">
                  <a16:creationId xmlns:a16="http://schemas.microsoft.com/office/drawing/2014/main" id="{722C94F2-CAAF-2643-BF42-69497A06E5E3}"/>
                </a:ext>
              </a:extLst>
            </p:cNvPr>
            <p:cNvSpPr/>
            <p:nvPr/>
          </p:nvSpPr>
          <p:spPr>
            <a:xfrm>
              <a:off x="5371790" y="2266846"/>
              <a:ext cx="3218073" cy="384914"/>
            </a:xfrm>
            <a:prstGeom prst="rect">
              <a:avLst/>
            </a:prstGeom>
            <a:solidFill>
              <a:schemeClr val="accent5"/>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100" b="1" dirty="0">
                  <a:solidFill>
                    <a:schemeClr val="bg1"/>
                  </a:solidFill>
                  <a:ea typeface="ＭＳ Ｐゴシック" charset="-128"/>
                </a:rPr>
                <a:t>Vision</a:t>
              </a:r>
            </a:p>
          </p:txBody>
        </p:sp>
        <p:grpSp>
          <p:nvGrpSpPr>
            <p:cNvPr id="2" name="Group 1">
              <a:extLst>
                <a:ext uri="{FF2B5EF4-FFF2-40B4-BE49-F238E27FC236}">
                  <a16:creationId xmlns:a16="http://schemas.microsoft.com/office/drawing/2014/main" id="{38754E49-FD42-3B4E-93C9-7B69CC22B32D}"/>
                </a:ext>
              </a:extLst>
            </p:cNvPr>
            <p:cNvGrpSpPr/>
            <p:nvPr/>
          </p:nvGrpSpPr>
          <p:grpSpPr>
            <a:xfrm>
              <a:off x="5361323" y="3180080"/>
              <a:ext cx="3206954" cy="264665"/>
              <a:chOff x="9982201" y="5715001"/>
              <a:chExt cx="4729478" cy="259080"/>
            </a:xfrm>
          </p:grpSpPr>
          <p:sp>
            <p:nvSpPr>
              <p:cNvPr id="119" name="Rectangle 118">
                <a:extLst>
                  <a:ext uri="{FF2B5EF4-FFF2-40B4-BE49-F238E27FC236}">
                    <a16:creationId xmlns:a16="http://schemas.microsoft.com/office/drawing/2014/main" id="{25C47410-FA1C-B344-BA89-BD5D9C0668D7}"/>
                  </a:ext>
                </a:extLst>
              </p:cNvPr>
              <p:cNvSpPr/>
              <p:nvPr/>
            </p:nvSpPr>
            <p:spPr>
              <a:xfrm>
                <a:off x="9982201"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0" name="Rectangle 119">
                <a:extLst>
                  <a:ext uri="{FF2B5EF4-FFF2-40B4-BE49-F238E27FC236}">
                    <a16:creationId xmlns:a16="http://schemas.microsoft.com/office/drawing/2014/main" id="{1BBEDD0F-3D2B-7840-83A8-EB0E8C6F30C3}"/>
                  </a:ext>
                </a:extLst>
              </p:cNvPr>
              <p:cNvSpPr/>
              <p:nvPr/>
            </p:nvSpPr>
            <p:spPr>
              <a:xfrm>
                <a:off x="106680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1" name="Rectangle 120">
                <a:extLst>
                  <a:ext uri="{FF2B5EF4-FFF2-40B4-BE49-F238E27FC236}">
                    <a16:creationId xmlns:a16="http://schemas.microsoft.com/office/drawing/2014/main" id="{DC687922-3196-BA42-96C6-FD880F78AC7F}"/>
                  </a:ext>
                </a:extLst>
              </p:cNvPr>
              <p:cNvSpPr/>
              <p:nvPr/>
            </p:nvSpPr>
            <p:spPr>
              <a:xfrm>
                <a:off x="113538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2" name="Rectangle 121">
                <a:extLst>
                  <a:ext uri="{FF2B5EF4-FFF2-40B4-BE49-F238E27FC236}">
                    <a16:creationId xmlns:a16="http://schemas.microsoft.com/office/drawing/2014/main" id="{F3053FAB-DC3E-384F-B744-A30BB8C68D22}"/>
                  </a:ext>
                </a:extLst>
              </p:cNvPr>
              <p:cNvSpPr/>
              <p:nvPr/>
            </p:nvSpPr>
            <p:spPr>
              <a:xfrm>
                <a:off x="120395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3" name="Rectangle 122">
                <a:extLst>
                  <a:ext uri="{FF2B5EF4-FFF2-40B4-BE49-F238E27FC236}">
                    <a16:creationId xmlns:a16="http://schemas.microsoft.com/office/drawing/2014/main" id="{0DE5C33F-9982-D04B-B969-75F4F84F9B52}"/>
                  </a:ext>
                </a:extLst>
              </p:cNvPr>
              <p:cNvSpPr/>
              <p:nvPr/>
            </p:nvSpPr>
            <p:spPr>
              <a:xfrm>
                <a:off x="127254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4" name="Rectangle 123">
                <a:extLst>
                  <a:ext uri="{FF2B5EF4-FFF2-40B4-BE49-F238E27FC236}">
                    <a16:creationId xmlns:a16="http://schemas.microsoft.com/office/drawing/2014/main" id="{885AB256-7A7A-4C45-94D1-DFC3F5840FDA}"/>
                  </a:ext>
                </a:extLst>
              </p:cNvPr>
              <p:cNvSpPr/>
              <p:nvPr/>
            </p:nvSpPr>
            <p:spPr>
              <a:xfrm>
                <a:off x="134111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5" name="Rectangle 124">
                <a:extLst>
                  <a:ext uri="{FF2B5EF4-FFF2-40B4-BE49-F238E27FC236}">
                    <a16:creationId xmlns:a16="http://schemas.microsoft.com/office/drawing/2014/main" id="{07393600-4431-9E46-8198-7FA7ABC0E8A1}"/>
                  </a:ext>
                </a:extLst>
              </p:cNvPr>
              <p:cNvSpPr/>
              <p:nvPr/>
            </p:nvSpPr>
            <p:spPr>
              <a:xfrm>
                <a:off x="140969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grpSp>
        <p:cxnSp>
          <p:nvCxnSpPr>
            <p:cNvPr id="127" name="Straight Connector 126">
              <a:extLst>
                <a:ext uri="{FF2B5EF4-FFF2-40B4-BE49-F238E27FC236}">
                  <a16:creationId xmlns:a16="http://schemas.microsoft.com/office/drawing/2014/main" id="{2AFBC3A5-3264-C341-B488-09285423B80A}"/>
                </a:ext>
              </a:extLst>
            </p:cNvPr>
            <p:cNvCxnSpPr>
              <a:cxnSpLocks/>
            </p:cNvCxnSpPr>
            <p:nvPr/>
          </p:nvCxnSpPr>
          <p:spPr>
            <a:xfrm>
              <a:off x="5381285" y="3008823"/>
              <a:ext cx="3190233"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DE1E022-42F3-144A-94F3-78D9FCDABCB5}"/>
                </a:ext>
              </a:extLst>
            </p:cNvPr>
            <p:cNvCxnSpPr>
              <a:cxnSpLocks/>
            </p:cNvCxnSpPr>
            <p:nvPr/>
          </p:nvCxnSpPr>
          <p:spPr>
            <a:xfrm>
              <a:off x="5381285" y="3033428"/>
              <a:ext cx="0" cy="7122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684019-5BD1-F941-8764-732E19F9247B}"/>
                </a:ext>
              </a:extLst>
            </p:cNvPr>
            <p:cNvCxnSpPr>
              <a:cxnSpLocks/>
            </p:cNvCxnSpPr>
            <p:nvPr/>
          </p:nvCxnSpPr>
          <p:spPr>
            <a:xfrm>
              <a:off x="6493182" y="3482761"/>
              <a:ext cx="0" cy="14503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9F487FB-BB58-1244-846D-FA9CD9E4220F}"/>
                </a:ext>
              </a:extLst>
            </p:cNvPr>
            <p:cNvCxnSpPr>
              <a:cxnSpLocks/>
            </p:cNvCxnSpPr>
            <p:nvPr/>
          </p:nvCxnSpPr>
          <p:spPr>
            <a:xfrm>
              <a:off x="8561806" y="3033428"/>
              <a:ext cx="0" cy="7122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EA49E32-55C4-194A-851E-7F8D76111DC7}"/>
                </a:ext>
              </a:extLst>
            </p:cNvPr>
            <p:cNvCxnSpPr>
              <a:cxnSpLocks/>
            </p:cNvCxnSpPr>
            <p:nvPr/>
          </p:nvCxnSpPr>
          <p:spPr>
            <a:xfrm>
              <a:off x="5695194" y="3634914"/>
              <a:ext cx="1652632"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DBAE070-4A1A-7F43-9F9F-7A5DFE19C703}"/>
                </a:ext>
              </a:extLst>
            </p:cNvPr>
            <p:cNvCxnSpPr>
              <a:cxnSpLocks/>
            </p:cNvCxnSpPr>
            <p:nvPr/>
          </p:nvCxnSpPr>
          <p:spPr>
            <a:xfrm>
              <a:off x="7347824" y="3634914"/>
              <a:ext cx="0" cy="9388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3D64BC2-6FCD-784C-9BEF-C43D6AD6C5B4}"/>
                </a:ext>
              </a:extLst>
            </p:cNvPr>
            <p:cNvCxnSpPr>
              <a:cxnSpLocks/>
            </p:cNvCxnSpPr>
            <p:nvPr/>
          </p:nvCxnSpPr>
          <p:spPr>
            <a:xfrm>
              <a:off x="5695194" y="3634914"/>
              <a:ext cx="0" cy="9388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7C38ED41-D612-5545-9716-27077F686975}"/>
                </a:ext>
              </a:extLst>
            </p:cNvPr>
            <p:cNvSpPr/>
            <p:nvPr/>
          </p:nvSpPr>
          <p:spPr>
            <a:xfrm>
              <a:off x="5745703" y="3778426"/>
              <a:ext cx="728057" cy="26207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39" name="TextBox 138">
              <a:extLst>
                <a:ext uri="{FF2B5EF4-FFF2-40B4-BE49-F238E27FC236}">
                  <a16:creationId xmlns:a16="http://schemas.microsoft.com/office/drawing/2014/main" id="{E4BBEF63-649B-464E-A9CD-BA0CC0E36E6E}"/>
                </a:ext>
              </a:extLst>
            </p:cNvPr>
            <p:cNvSpPr txBox="1"/>
            <p:nvPr/>
          </p:nvSpPr>
          <p:spPr>
            <a:xfrm>
              <a:off x="7328717" y="3851379"/>
              <a:ext cx="1189998" cy="618156"/>
            </a:xfrm>
            <a:prstGeom prst="rect">
              <a:avLst/>
            </a:prstGeom>
            <a:noFill/>
          </p:spPr>
          <p:txBody>
            <a:bodyPr wrap="square" rtlCol="0">
              <a:spAutoFit/>
            </a:bodyPr>
            <a:lstStyle/>
            <a:p>
              <a:r>
                <a:rPr lang="en-GB" sz="1100" b="1" dirty="0">
                  <a:solidFill>
                    <a:schemeClr val="tx1">
                      <a:lumMod val="50000"/>
                      <a:lumOff val="50000"/>
                    </a:schemeClr>
                  </a:solidFill>
                  <a:latin typeface="+mn-lt"/>
                </a:rPr>
                <a:t>Strategic medical</a:t>
              </a:r>
            </a:p>
            <a:p>
              <a:r>
                <a:rPr lang="en-GB" sz="1000" b="1" dirty="0">
                  <a:solidFill>
                    <a:schemeClr val="tx1">
                      <a:lumMod val="50000"/>
                      <a:lumOff val="50000"/>
                    </a:schemeClr>
                  </a:solidFill>
                  <a:latin typeface="+mn-lt"/>
                </a:rPr>
                <a:t>drivers</a:t>
              </a:r>
            </a:p>
          </p:txBody>
        </p:sp>
        <p:sp>
          <p:nvSpPr>
            <p:cNvPr id="140" name="Rectangle 139">
              <a:extLst>
                <a:ext uri="{FF2B5EF4-FFF2-40B4-BE49-F238E27FC236}">
                  <a16:creationId xmlns:a16="http://schemas.microsoft.com/office/drawing/2014/main" id="{6CC6D4DC-B147-6E4D-B1EC-81C11434B398}"/>
                </a:ext>
              </a:extLst>
            </p:cNvPr>
            <p:cNvSpPr/>
            <p:nvPr/>
          </p:nvSpPr>
          <p:spPr>
            <a:xfrm>
              <a:off x="5745703" y="4106726"/>
              <a:ext cx="728057" cy="26207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43" name="Rectangle 142">
              <a:extLst>
                <a:ext uri="{FF2B5EF4-FFF2-40B4-BE49-F238E27FC236}">
                  <a16:creationId xmlns:a16="http://schemas.microsoft.com/office/drawing/2014/main" id="{9FCBEB28-0AF3-474B-BD73-30BFB800050C}"/>
                </a:ext>
              </a:extLst>
            </p:cNvPr>
            <p:cNvSpPr/>
            <p:nvPr/>
          </p:nvSpPr>
          <p:spPr>
            <a:xfrm>
              <a:off x="6553200" y="3778426"/>
              <a:ext cx="728057" cy="26207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44" name="Rectangle 143">
              <a:extLst>
                <a:ext uri="{FF2B5EF4-FFF2-40B4-BE49-F238E27FC236}">
                  <a16:creationId xmlns:a16="http://schemas.microsoft.com/office/drawing/2014/main" id="{A2854AB5-98FB-2143-912A-29F6A1402959}"/>
                </a:ext>
              </a:extLst>
            </p:cNvPr>
            <p:cNvSpPr/>
            <p:nvPr/>
          </p:nvSpPr>
          <p:spPr>
            <a:xfrm>
              <a:off x="6553200" y="4106726"/>
              <a:ext cx="728057" cy="26207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45" name="Rectangle 144">
              <a:extLst>
                <a:ext uri="{FF2B5EF4-FFF2-40B4-BE49-F238E27FC236}">
                  <a16:creationId xmlns:a16="http://schemas.microsoft.com/office/drawing/2014/main" id="{5B397932-400C-A640-82EC-1A3B64952663}"/>
                </a:ext>
              </a:extLst>
            </p:cNvPr>
            <p:cNvSpPr/>
            <p:nvPr/>
          </p:nvSpPr>
          <p:spPr>
            <a:xfrm>
              <a:off x="5242561" y="2133600"/>
              <a:ext cx="3474720" cy="239776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grpSp>
      <p:sp>
        <p:nvSpPr>
          <p:cNvPr id="30" name="TextBox 29">
            <a:extLst>
              <a:ext uri="{FF2B5EF4-FFF2-40B4-BE49-F238E27FC236}">
                <a16:creationId xmlns:a16="http://schemas.microsoft.com/office/drawing/2014/main" id="{843D8FB6-E213-0C4D-BB7E-26FE6764DBA4}"/>
              </a:ext>
            </a:extLst>
          </p:cNvPr>
          <p:cNvSpPr txBox="1"/>
          <p:nvPr/>
        </p:nvSpPr>
        <p:spPr>
          <a:xfrm>
            <a:off x="5257517" y="4096999"/>
            <a:ext cx="3473530" cy="246221"/>
          </a:xfrm>
          <a:prstGeom prst="rect">
            <a:avLst/>
          </a:prstGeom>
          <a:noFill/>
        </p:spPr>
        <p:txBody>
          <a:bodyPr wrap="square" rtlCol="0">
            <a:spAutoFit/>
          </a:bodyPr>
          <a:lstStyle/>
          <a:p>
            <a:r>
              <a:rPr lang="en-GB" sz="1000" dirty="0">
                <a:solidFill>
                  <a:schemeClr val="tx1">
                    <a:lumMod val="50000"/>
                    <a:lumOff val="50000"/>
                  </a:schemeClr>
                </a:solidFill>
                <a:latin typeface="+mn-lt"/>
              </a:rPr>
              <a:t>Example only</a:t>
            </a:r>
          </a:p>
        </p:txBody>
      </p:sp>
      <p:sp>
        <p:nvSpPr>
          <p:cNvPr id="31" name="Rectangle 30">
            <a:extLst>
              <a:ext uri="{FF2B5EF4-FFF2-40B4-BE49-F238E27FC236}">
                <a16:creationId xmlns:a16="http://schemas.microsoft.com/office/drawing/2014/main" id="{87D4E635-926B-CC45-8BAB-5E34A54873A4}"/>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4438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dirty="0"/>
              <a:t>Setting a Vision</a:t>
            </a:r>
          </a:p>
        </p:txBody>
      </p:sp>
      <p:sp>
        <p:nvSpPr>
          <p:cNvPr id="85" name="TextBox 84">
            <a:extLst>
              <a:ext uri="{FF2B5EF4-FFF2-40B4-BE49-F238E27FC236}">
                <a16:creationId xmlns:a16="http://schemas.microsoft.com/office/drawing/2014/main" id="{B0767A06-852F-3F4E-83C6-E5508C813E3E}"/>
              </a:ext>
            </a:extLst>
          </p:cNvPr>
          <p:cNvSpPr txBox="1"/>
          <p:nvPr/>
        </p:nvSpPr>
        <p:spPr>
          <a:xfrm>
            <a:off x="4898297" y="3442248"/>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57198" y="1814019"/>
            <a:ext cx="8447315" cy="33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5"/>
                </a:solidFill>
              </a:rPr>
              <a:t>A vision is a broad statement of how the company wants its customers to think about the product</a:t>
            </a:r>
          </a:p>
          <a:p>
            <a:pPr marL="0" indent="0">
              <a:buNone/>
            </a:pPr>
            <a:endParaRPr lang="en-US" b="1" dirty="0"/>
          </a:p>
          <a:p>
            <a:pPr>
              <a:buFont typeface="Courier New" panose="02070309020205020404" pitchFamily="49" charset="0"/>
              <a:buChar char="o"/>
            </a:pPr>
            <a:r>
              <a:rPr lang="en-US" sz="1600" dirty="0"/>
              <a:t>Often broad and lofty!</a:t>
            </a:r>
          </a:p>
          <a:p>
            <a:pPr>
              <a:buFont typeface="Courier New" panose="02070309020205020404" pitchFamily="49" charset="0"/>
              <a:buChar char="o"/>
            </a:pPr>
            <a:r>
              <a:rPr lang="en-US" sz="1600" dirty="0"/>
              <a:t>Typically, the vision is set by senior leadership to be used for all cross-functional support for the brand</a:t>
            </a:r>
          </a:p>
          <a:p>
            <a:pPr>
              <a:buFont typeface="Courier New" panose="02070309020205020404" pitchFamily="49" charset="0"/>
              <a:buChar char="o"/>
            </a:pPr>
            <a:r>
              <a:rPr lang="en-US" sz="1600" dirty="0"/>
              <a:t>While the vision clearly outlines the end goal, it provides no information on how to get there</a:t>
            </a:r>
          </a:p>
          <a:p>
            <a:pPr>
              <a:buFont typeface="Courier New" panose="02070309020205020404" pitchFamily="49" charset="0"/>
              <a:buChar char="o"/>
            </a:pPr>
            <a:r>
              <a:rPr lang="en-US" sz="1600" dirty="0">
                <a:solidFill>
                  <a:schemeClr val="tx1">
                    <a:lumMod val="50000"/>
                    <a:lumOff val="50000"/>
                  </a:schemeClr>
                </a:solidFill>
              </a:rPr>
              <a:t>For example: </a:t>
            </a:r>
          </a:p>
          <a:p>
            <a:pPr marL="685800" lvl="1">
              <a:buFont typeface="Arial" panose="020B0604020202020204" pitchFamily="34" charset="0"/>
              <a:buChar char="•"/>
            </a:pPr>
            <a:r>
              <a:rPr lang="en-US" sz="1600" dirty="0">
                <a:solidFill>
                  <a:schemeClr val="accent5"/>
                </a:solidFill>
              </a:rPr>
              <a:t>Establish product X as the preferred treatment option for every patient with disease X</a:t>
            </a:r>
          </a:p>
        </p:txBody>
      </p:sp>
      <p:sp>
        <p:nvSpPr>
          <p:cNvPr id="50" name="AutoShape 43">
            <a:extLst>
              <a:ext uri="{FF2B5EF4-FFF2-40B4-BE49-F238E27FC236}">
                <a16:creationId xmlns:a16="http://schemas.microsoft.com/office/drawing/2014/main" id="{43905E17-712C-D04E-A459-FD93E065C956}"/>
              </a:ext>
            </a:extLst>
          </p:cNvPr>
          <p:cNvSpPr>
            <a:spLocks noChangeArrowheads="1"/>
          </p:cNvSpPr>
          <p:nvPr/>
        </p:nvSpPr>
        <p:spPr bwMode="auto">
          <a:xfrm>
            <a:off x="8057236" y="494491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6" name="Rectangle 5">
            <a:extLst>
              <a:ext uri="{FF2B5EF4-FFF2-40B4-BE49-F238E27FC236}">
                <a16:creationId xmlns:a16="http://schemas.microsoft.com/office/drawing/2014/main" id="{64566371-59AE-CE44-B0A1-2A1490C47FB4}"/>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303608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Determining Your Medical Objectives</a:t>
            </a:r>
            <a:endParaRPr lang="en-US" dirty="0"/>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57199" y="1799590"/>
            <a:ext cx="8325294" cy="248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5"/>
                </a:solidFill>
              </a:rPr>
              <a:t>Medical objectives clearly define outcomes essential to achieve vision that can be achieved by the MA functional teams</a:t>
            </a:r>
          </a:p>
          <a:p>
            <a:pPr marL="0" indent="0">
              <a:buNone/>
            </a:pPr>
            <a:endParaRPr lang="en-US" sz="1200" b="1" dirty="0"/>
          </a:p>
          <a:p>
            <a:pPr>
              <a:buFont typeface="Courier New" panose="02070309020205020404" pitchFamily="49" charset="0"/>
              <a:buChar char="o"/>
            </a:pPr>
            <a:r>
              <a:rPr lang="en-US" sz="1600" dirty="0"/>
              <a:t>In practical terms, medical objectives define what initiatives </a:t>
            </a:r>
            <a:br>
              <a:rPr lang="en-US" sz="1600" dirty="0"/>
            </a:br>
            <a:r>
              <a:rPr lang="en-US" sz="1600" dirty="0"/>
              <a:t>to focus on, and to whom they should be directed </a:t>
            </a:r>
          </a:p>
          <a:p>
            <a:pPr>
              <a:buFont typeface="Courier New" panose="02070309020205020404" pitchFamily="49" charset="0"/>
              <a:buChar char="o"/>
            </a:pPr>
            <a:r>
              <a:rPr lang="en-US" sz="1600" dirty="0"/>
              <a:t>Typically, 3-4 strategic objectives per vision</a:t>
            </a:r>
          </a:p>
          <a:p>
            <a:pPr>
              <a:buFont typeface="Courier New" panose="02070309020205020404" pitchFamily="49" charset="0"/>
              <a:buChar char="o"/>
            </a:pPr>
            <a:r>
              <a:rPr lang="en-US" sz="1600" dirty="0"/>
              <a:t>Tend to be relatively broad in nature but relate to evidence generation, interpretation or communication </a:t>
            </a:r>
          </a:p>
        </p:txBody>
      </p:sp>
      <p:sp>
        <p:nvSpPr>
          <p:cNvPr id="90" name="Rectangle 89">
            <a:extLst>
              <a:ext uri="{FF2B5EF4-FFF2-40B4-BE49-F238E27FC236}">
                <a16:creationId xmlns:a16="http://schemas.microsoft.com/office/drawing/2014/main" id="{9CB0E5F8-1801-5547-A4AE-1E9D8851B724}"/>
              </a:ext>
            </a:extLst>
          </p:cNvPr>
          <p:cNvSpPr/>
          <p:nvPr/>
        </p:nvSpPr>
        <p:spPr>
          <a:xfrm>
            <a:off x="1703673" y="4681961"/>
            <a:ext cx="5774813" cy="364058"/>
          </a:xfrm>
          <a:prstGeom prst="rect">
            <a:avLst/>
          </a:prstGeom>
          <a:gradFill>
            <a:gsLst>
              <a:gs pos="0">
                <a:schemeClr val="accent3"/>
              </a:gs>
              <a:gs pos="100000">
                <a:schemeClr val="accent5"/>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B22CAE6-E7FF-664F-B5C1-F05D838EB8D8}"/>
              </a:ext>
            </a:extLst>
          </p:cNvPr>
          <p:cNvSpPr/>
          <p:nvPr/>
        </p:nvSpPr>
        <p:spPr>
          <a:xfrm>
            <a:off x="1307126" y="5514257"/>
            <a:ext cx="101310" cy="1013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roup 91">
            <a:extLst>
              <a:ext uri="{FF2B5EF4-FFF2-40B4-BE49-F238E27FC236}">
                <a16:creationId xmlns:a16="http://schemas.microsoft.com/office/drawing/2014/main" id="{B865AC84-36C2-0044-AC7C-52FCD79BA656}"/>
              </a:ext>
            </a:extLst>
          </p:cNvPr>
          <p:cNvGrpSpPr/>
          <p:nvPr/>
        </p:nvGrpSpPr>
        <p:grpSpPr>
          <a:xfrm>
            <a:off x="555161" y="4419601"/>
            <a:ext cx="1600212" cy="1536088"/>
            <a:chOff x="158020" y="2987601"/>
            <a:chExt cx="2507035" cy="2406572"/>
          </a:xfrm>
        </p:grpSpPr>
        <p:sp>
          <p:nvSpPr>
            <p:cNvPr id="116" name="Teardrop 115">
              <a:extLst>
                <a:ext uri="{FF2B5EF4-FFF2-40B4-BE49-F238E27FC236}">
                  <a16:creationId xmlns:a16="http://schemas.microsoft.com/office/drawing/2014/main" id="{20779E26-CE62-2C4E-8BB9-EC6EF2D21F87}"/>
                </a:ext>
              </a:extLst>
            </p:cNvPr>
            <p:cNvSpPr/>
            <p:nvPr/>
          </p:nvSpPr>
          <p:spPr>
            <a:xfrm rot="8100000">
              <a:off x="718727" y="2987601"/>
              <a:ext cx="1380415" cy="1380415"/>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5EC94EFA-A14E-2546-872E-6CAC509691F4}"/>
                </a:ext>
              </a:extLst>
            </p:cNvPr>
            <p:cNvSpPr/>
            <p:nvPr/>
          </p:nvSpPr>
          <p:spPr>
            <a:xfrm>
              <a:off x="892911"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a:extLst>
                <a:ext uri="{FF2B5EF4-FFF2-40B4-BE49-F238E27FC236}">
                  <a16:creationId xmlns:a16="http://schemas.microsoft.com/office/drawing/2014/main" id="{7F5F3D11-4B21-7949-98B2-B8D273795F56}"/>
                </a:ext>
              </a:extLst>
            </p:cNvPr>
            <p:cNvSpPr txBox="1"/>
            <p:nvPr/>
          </p:nvSpPr>
          <p:spPr>
            <a:xfrm>
              <a:off x="158020" y="4960202"/>
              <a:ext cx="2507035" cy="433971"/>
            </a:xfrm>
            <a:prstGeom prst="rect">
              <a:avLst/>
            </a:prstGeom>
            <a:noFill/>
          </p:spPr>
          <p:txBody>
            <a:bodyPr wrap="square" rtlCol="0">
              <a:spAutoFit/>
            </a:bodyPr>
            <a:lstStyle/>
            <a:p>
              <a:pPr algn="ctr"/>
              <a:r>
                <a:rPr lang="en-GB" sz="1200" b="1" dirty="0">
                  <a:solidFill>
                    <a:schemeClr val="tx1">
                      <a:lumMod val="50000"/>
                      <a:lumOff val="50000"/>
                    </a:schemeClr>
                  </a:solidFill>
                  <a:latin typeface="+mn-lt"/>
                </a:rPr>
                <a:t>Current Situation</a:t>
              </a:r>
            </a:p>
          </p:txBody>
        </p:sp>
      </p:grpSp>
      <p:grpSp>
        <p:nvGrpSpPr>
          <p:cNvPr id="2" name="Group 1">
            <a:extLst>
              <a:ext uri="{FF2B5EF4-FFF2-40B4-BE49-F238E27FC236}">
                <a16:creationId xmlns:a16="http://schemas.microsoft.com/office/drawing/2014/main" id="{5CA6BD30-1608-AD4B-BE09-0B8B09787E11}"/>
              </a:ext>
            </a:extLst>
          </p:cNvPr>
          <p:cNvGrpSpPr/>
          <p:nvPr/>
        </p:nvGrpSpPr>
        <p:grpSpPr>
          <a:xfrm>
            <a:off x="7300640" y="4419600"/>
            <a:ext cx="1026117" cy="1493170"/>
            <a:chOff x="4285298" y="4419600"/>
            <a:chExt cx="1026117" cy="1493170"/>
          </a:xfrm>
        </p:grpSpPr>
        <p:sp>
          <p:nvSpPr>
            <p:cNvPr id="93" name="Oval 92">
              <a:extLst>
                <a:ext uri="{FF2B5EF4-FFF2-40B4-BE49-F238E27FC236}">
                  <a16:creationId xmlns:a16="http://schemas.microsoft.com/office/drawing/2014/main" id="{5159CA10-AE5D-434B-A980-52A64106BEEA}"/>
                </a:ext>
              </a:extLst>
            </p:cNvPr>
            <p:cNvSpPr/>
            <p:nvPr/>
          </p:nvSpPr>
          <p:spPr>
            <a:xfrm>
              <a:off x="4751931" y="5514257"/>
              <a:ext cx="101310" cy="1013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4A1A53D5-BE36-5B4E-8B39-33427DB2C067}"/>
                </a:ext>
              </a:extLst>
            </p:cNvPr>
            <p:cNvGrpSpPr/>
            <p:nvPr/>
          </p:nvGrpSpPr>
          <p:grpSpPr>
            <a:xfrm>
              <a:off x="4285298" y="4419600"/>
              <a:ext cx="1026117" cy="1493170"/>
              <a:chOff x="6831625" y="2987601"/>
              <a:chExt cx="1607605" cy="2339332"/>
            </a:xfrm>
          </p:grpSpPr>
          <p:sp>
            <p:nvSpPr>
              <p:cNvPr id="113" name="Teardrop 112">
                <a:extLst>
                  <a:ext uri="{FF2B5EF4-FFF2-40B4-BE49-F238E27FC236}">
                    <a16:creationId xmlns:a16="http://schemas.microsoft.com/office/drawing/2014/main" id="{CC5CBC4A-812D-3340-92E9-2B6D4599D453}"/>
                  </a:ext>
                </a:extLst>
              </p:cNvPr>
              <p:cNvSpPr/>
              <p:nvPr/>
            </p:nvSpPr>
            <p:spPr>
              <a:xfrm rot="8100000">
                <a:off x="6956489" y="2987601"/>
                <a:ext cx="1380415" cy="1380416"/>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20D2EA0E-9408-A349-9843-102FE9B0EB0B}"/>
                  </a:ext>
                </a:extLst>
              </p:cNvPr>
              <p:cNvSpPr/>
              <p:nvPr/>
            </p:nvSpPr>
            <p:spPr>
              <a:xfrm>
                <a:off x="7130673"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D0918F24-9B1F-7140-AB09-40446156C74E}"/>
                  </a:ext>
                </a:extLst>
              </p:cNvPr>
              <p:cNvSpPr txBox="1"/>
              <p:nvPr/>
            </p:nvSpPr>
            <p:spPr>
              <a:xfrm>
                <a:off x="6831625" y="4892962"/>
                <a:ext cx="1607605" cy="433971"/>
              </a:xfrm>
              <a:prstGeom prst="rect">
                <a:avLst/>
              </a:prstGeom>
              <a:noFill/>
            </p:spPr>
            <p:txBody>
              <a:bodyPr wrap="square" rtlCol="0">
                <a:spAutoFit/>
              </a:bodyPr>
              <a:lstStyle/>
              <a:p>
                <a:pPr algn="ctr"/>
                <a:r>
                  <a:rPr lang="en-GB" sz="1200" b="1" dirty="0">
                    <a:solidFill>
                      <a:schemeClr val="tx1">
                        <a:lumMod val="50000"/>
                        <a:lumOff val="50000"/>
                      </a:schemeClr>
                    </a:solidFill>
                    <a:latin typeface="+mn-lt"/>
                  </a:rPr>
                  <a:t>Vision</a:t>
                </a:r>
              </a:p>
            </p:txBody>
          </p:sp>
        </p:grpSp>
      </p:grpSp>
      <p:sp>
        <p:nvSpPr>
          <p:cNvPr id="95" name="TextBox 94">
            <a:extLst>
              <a:ext uri="{FF2B5EF4-FFF2-40B4-BE49-F238E27FC236}">
                <a16:creationId xmlns:a16="http://schemas.microsoft.com/office/drawing/2014/main" id="{38757596-2967-5843-AC67-101ED65FCBF8}"/>
              </a:ext>
            </a:extLst>
          </p:cNvPr>
          <p:cNvSpPr txBox="1"/>
          <p:nvPr/>
        </p:nvSpPr>
        <p:spPr>
          <a:xfrm>
            <a:off x="1872343" y="4677287"/>
            <a:ext cx="5508171" cy="338554"/>
          </a:xfrm>
          <a:prstGeom prst="rect">
            <a:avLst/>
          </a:prstGeom>
          <a:noFill/>
        </p:spPr>
        <p:txBody>
          <a:bodyPr wrap="square" rtlCol="0">
            <a:spAutoFit/>
          </a:bodyPr>
          <a:lstStyle/>
          <a:p>
            <a:pPr algn="ctr"/>
            <a:r>
              <a:rPr lang="en-GB" sz="1600" b="1" dirty="0">
                <a:solidFill>
                  <a:schemeClr val="bg1"/>
                </a:solidFill>
                <a:latin typeface="+mj-lt"/>
              </a:rPr>
              <a:t>Medical Objectives</a:t>
            </a:r>
          </a:p>
        </p:txBody>
      </p:sp>
      <p:grpSp>
        <p:nvGrpSpPr>
          <p:cNvPr id="96" name="Group 95">
            <a:extLst>
              <a:ext uri="{FF2B5EF4-FFF2-40B4-BE49-F238E27FC236}">
                <a16:creationId xmlns:a16="http://schemas.microsoft.com/office/drawing/2014/main" id="{1D038357-D170-D24F-AF37-8148A24FF8BE}"/>
              </a:ext>
            </a:extLst>
          </p:cNvPr>
          <p:cNvGrpSpPr/>
          <p:nvPr/>
        </p:nvGrpSpPr>
        <p:grpSpPr>
          <a:xfrm>
            <a:off x="1150976" y="4626501"/>
            <a:ext cx="201767" cy="275278"/>
            <a:chOff x="3873410" y="1935182"/>
            <a:chExt cx="426875" cy="582403"/>
          </a:xfrm>
        </p:grpSpPr>
        <p:sp>
          <p:nvSpPr>
            <p:cNvPr id="111" name="Oval 110">
              <a:extLst>
                <a:ext uri="{FF2B5EF4-FFF2-40B4-BE49-F238E27FC236}">
                  <a16:creationId xmlns:a16="http://schemas.microsoft.com/office/drawing/2014/main" id="{EE32C192-7726-574B-8FA0-0A3FB5446736}"/>
                </a:ext>
              </a:extLst>
            </p:cNvPr>
            <p:cNvSpPr/>
            <p:nvPr/>
          </p:nvSpPr>
          <p:spPr>
            <a:xfrm>
              <a:off x="3873410" y="1966653"/>
              <a:ext cx="426875" cy="426874"/>
            </a:xfrm>
            <a:prstGeom prst="ellipse">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112" name="TextBox 111">
              <a:extLst>
                <a:ext uri="{FF2B5EF4-FFF2-40B4-BE49-F238E27FC236}">
                  <a16:creationId xmlns:a16="http://schemas.microsoft.com/office/drawing/2014/main" id="{D8B62F65-346A-F648-892C-2ABBFA88067F}"/>
                </a:ext>
              </a:extLst>
            </p:cNvPr>
            <p:cNvSpPr txBox="1"/>
            <p:nvPr/>
          </p:nvSpPr>
          <p:spPr>
            <a:xfrm>
              <a:off x="3902198" y="1935182"/>
              <a:ext cx="386501" cy="582403"/>
            </a:xfrm>
            <a:prstGeom prst="rect">
              <a:avLst/>
            </a:prstGeom>
            <a:noFill/>
          </p:spPr>
          <p:txBody>
            <a:bodyPr wrap="square" rtlCol="0">
              <a:spAutoFit/>
            </a:bodyPr>
            <a:lstStyle/>
            <a:p>
              <a:pPr algn="ctr"/>
              <a:r>
                <a:rPr lang="en-US" sz="900" b="1" dirty="0">
                  <a:solidFill>
                    <a:schemeClr val="bg1"/>
                  </a:solidFill>
                  <a:latin typeface="+mj-lt"/>
                </a:rPr>
                <a:t>S</a:t>
              </a:r>
            </a:p>
          </p:txBody>
        </p:sp>
      </p:grpSp>
      <p:grpSp>
        <p:nvGrpSpPr>
          <p:cNvPr id="97" name="Group 96">
            <a:extLst>
              <a:ext uri="{FF2B5EF4-FFF2-40B4-BE49-F238E27FC236}">
                <a16:creationId xmlns:a16="http://schemas.microsoft.com/office/drawing/2014/main" id="{3CD1B867-266E-C94D-BCDB-91762A891ECD}"/>
              </a:ext>
            </a:extLst>
          </p:cNvPr>
          <p:cNvGrpSpPr/>
          <p:nvPr/>
        </p:nvGrpSpPr>
        <p:grpSpPr>
          <a:xfrm>
            <a:off x="1366307" y="4622980"/>
            <a:ext cx="201767" cy="275278"/>
            <a:chOff x="7842093" y="1927730"/>
            <a:chExt cx="426875" cy="582403"/>
          </a:xfrm>
        </p:grpSpPr>
        <p:sp>
          <p:nvSpPr>
            <p:cNvPr id="109" name="Oval 108">
              <a:extLst>
                <a:ext uri="{FF2B5EF4-FFF2-40B4-BE49-F238E27FC236}">
                  <a16:creationId xmlns:a16="http://schemas.microsoft.com/office/drawing/2014/main" id="{C5567617-5162-E248-BB56-EC30A71FD366}"/>
                </a:ext>
              </a:extLst>
            </p:cNvPr>
            <p:cNvSpPr/>
            <p:nvPr/>
          </p:nvSpPr>
          <p:spPr>
            <a:xfrm>
              <a:off x="7842093" y="1966654"/>
              <a:ext cx="426875" cy="426874"/>
            </a:xfrm>
            <a:prstGeom prst="ellipse">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110" name="TextBox 109">
              <a:extLst>
                <a:ext uri="{FF2B5EF4-FFF2-40B4-BE49-F238E27FC236}">
                  <a16:creationId xmlns:a16="http://schemas.microsoft.com/office/drawing/2014/main" id="{AF025974-EDD4-D64C-B184-CC483F39D2B8}"/>
                </a:ext>
              </a:extLst>
            </p:cNvPr>
            <p:cNvSpPr txBox="1"/>
            <p:nvPr/>
          </p:nvSpPr>
          <p:spPr>
            <a:xfrm>
              <a:off x="7856803" y="1927730"/>
              <a:ext cx="386502" cy="582403"/>
            </a:xfrm>
            <a:prstGeom prst="rect">
              <a:avLst/>
            </a:prstGeom>
            <a:noFill/>
          </p:spPr>
          <p:txBody>
            <a:bodyPr wrap="square" rtlCol="0">
              <a:spAutoFit/>
            </a:bodyPr>
            <a:lstStyle/>
            <a:p>
              <a:pPr algn="ctr"/>
              <a:r>
                <a:rPr lang="en-US" sz="900" b="1" dirty="0">
                  <a:solidFill>
                    <a:schemeClr val="bg1"/>
                  </a:solidFill>
                  <a:latin typeface="+mj-lt"/>
                </a:rPr>
                <a:t>W</a:t>
              </a:r>
            </a:p>
          </p:txBody>
        </p:sp>
      </p:grpSp>
      <p:grpSp>
        <p:nvGrpSpPr>
          <p:cNvPr id="98" name="Group 97">
            <a:extLst>
              <a:ext uri="{FF2B5EF4-FFF2-40B4-BE49-F238E27FC236}">
                <a16:creationId xmlns:a16="http://schemas.microsoft.com/office/drawing/2014/main" id="{965FE142-FCFB-914E-8FC0-193CBD9242F5}"/>
              </a:ext>
            </a:extLst>
          </p:cNvPr>
          <p:cNvGrpSpPr/>
          <p:nvPr/>
        </p:nvGrpSpPr>
        <p:grpSpPr>
          <a:xfrm>
            <a:off x="1363263" y="4840110"/>
            <a:ext cx="201767" cy="275278"/>
            <a:chOff x="7842093" y="2692705"/>
            <a:chExt cx="426875" cy="582401"/>
          </a:xfrm>
        </p:grpSpPr>
        <p:sp>
          <p:nvSpPr>
            <p:cNvPr id="107" name="Oval 106">
              <a:extLst>
                <a:ext uri="{FF2B5EF4-FFF2-40B4-BE49-F238E27FC236}">
                  <a16:creationId xmlns:a16="http://schemas.microsoft.com/office/drawing/2014/main" id="{A3893060-588B-A544-B7AC-BCD94DE58D2C}"/>
                </a:ext>
              </a:extLst>
            </p:cNvPr>
            <p:cNvSpPr/>
            <p:nvPr/>
          </p:nvSpPr>
          <p:spPr>
            <a:xfrm>
              <a:off x="7842093" y="2728185"/>
              <a:ext cx="426875" cy="426875"/>
            </a:xfrm>
            <a:prstGeom prst="ellipse">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108" name="TextBox 107">
              <a:extLst>
                <a:ext uri="{FF2B5EF4-FFF2-40B4-BE49-F238E27FC236}">
                  <a16:creationId xmlns:a16="http://schemas.microsoft.com/office/drawing/2014/main" id="{2DF3A3E0-D9FE-4846-919D-F4E87C63359E}"/>
                </a:ext>
              </a:extLst>
            </p:cNvPr>
            <p:cNvSpPr txBox="1"/>
            <p:nvPr/>
          </p:nvSpPr>
          <p:spPr>
            <a:xfrm>
              <a:off x="7866376" y="2692705"/>
              <a:ext cx="386502" cy="582401"/>
            </a:xfrm>
            <a:prstGeom prst="rect">
              <a:avLst/>
            </a:prstGeom>
            <a:noFill/>
          </p:spPr>
          <p:txBody>
            <a:bodyPr wrap="square" rtlCol="0">
              <a:spAutoFit/>
            </a:bodyPr>
            <a:lstStyle/>
            <a:p>
              <a:pPr algn="ctr"/>
              <a:r>
                <a:rPr lang="en-US" sz="900" b="1" dirty="0">
                  <a:solidFill>
                    <a:schemeClr val="bg1"/>
                  </a:solidFill>
                  <a:latin typeface="+mj-lt"/>
                </a:rPr>
                <a:t>T</a:t>
              </a:r>
            </a:p>
          </p:txBody>
        </p:sp>
      </p:grpSp>
      <p:grpSp>
        <p:nvGrpSpPr>
          <p:cNvPr id="99" name="Group 98">
            <a:extLst>
              <a:ext uri="{FF2B5EF4-FFF2-40B4-BE49-F238E27FC236}">
                <a16:creationId xmlns:a16="http://schemas.microsoft.com/office/drawing/2014/main" id="{A330D95B-C766-4245-99D2-DF4A7673B237}"/>
              </a:ext>
            </a:extLst>
          </p:cNvPr>
          <p:cNvGrpSpPr/>
          <p:nvPr/>
        </p:nvGrpSpPr>
        <p:grpSpPr>
          <a:xfrm>
            <a:off x="1143596" y="4838607"/>
            <a:ext cx="201767" cy="275277"/>
            <a:chOff x="3873408" y="2689530"/>
            <a:chExt cx="426875" cy="582401"/>
          </a:xfrm>
        </p:grpSpPr>
        <p:sp>
          <p:nvSpPr>
            <p:cNvPr id="105" name="Oval 104">
              <a:extLst>
                <a:ext uri="{FF2B5EF4-FFF2-40B4-BE49-F238E27FC236}">
                  <a16:creationId xmlns:a16="http://schemas.microsoft.com/office/drawing/2014/main" id="{ABD47EBA-13A5-5E47-9D20-806A9EAF5B5D}"/>
                </a:ext>
              </a:extLst>
            </p:cNvPr>
            <p:cNvSpPr/>
            <p:nvPr/>
          </p:nvSpPr>
          <p:spPr>
            <a:xfrm>
              <a:off x="3873408" y="2728184"/>
              <a:ext cx="426875" cy="426874"/>
            </a:xfrm>
            <a:prstGeom prst="ellipse">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106" name="TextBox 105">
              <a:extLst>
                <a:ext uri="{FF2B5EF4-FFF2-40B4-BE49-F238E27FC236}">
                  <a16:creationId xmlns:a16="http://schemas.microsoft.com/office/drawing/2014/main" id="{57670377-5637-B947-BC39-BD15F9012B3C}"/>
                </a:ext>
              </a:extLst>
            </p:cNvPr>
            <p:cNvSpPr txBox="1"/>
            <p:nvPr/>
          </p:nvSpPr>
          <p:spPr>
            <a:xfrm>
              <a:off x="3903098" y="2689530"/>
              <a:ext cx="386501" cy="582401"/>
            </a:xfrm>
            <a:prstGeom prst="rect">
              <a:avLst/>
            </a:prstGeom>
            <a:noFill/>
          </p:spPr>
          <p:txBody>
            <a:bodyPr wrap="square" rtlCol="0">
              <a:spAutoFit/>
            </a:bodyPr>
            <a:lstStyle/>
            <a:p>
              <a:pPr algn="ctr"/>
              <a:r>
                <a:rPr lang="en-US" sz="900" b="1" dirty="0">
                  <a:solidFill>
                    <a:schemeClr val="bg1"/>
                  </a:solidFill>
                  <a:latin typeface="+mj-lt"/>
                </a:rPr>
                <a:t>O</a:t>
              </a:r>
            </a:p>
          </p:txBody>
        </p:sp>
      </p:grpSp>
      <p:grpSp>
        <p:nvGrpSpPr>
          <p:cNvPr id="100" name="Group 99">
            <a:extLst>
              <a:ext uri="{FF2B5EF4-FFF2-40B4-BE49-F238E27FC236}">
                <a16:creationId xmlns:a16="http://schemas.microsoft.com/office/drawing/2014/main" id="{3F13322F-025B-B449-B32C-092D74D933E0}"/>
              </a:ext>
            </a:extLst>
          </p:cNvPr>
          <p:cNvGrpSpPr/>
          <p:nvPr/>
        </p:nvGrpSpPr>
        <p:grpSpPr>
          <a:xfrm>
            <a:off x="7584950" y="4608251"/>
            <a:ext cx="469090" cy="469090"/>
            <a:chOff x="57510" y="3574524"/>
            <a:chExt cx="780527" cy="780527"/>
          </a:xfrm>
        </p:grpSpPr>
        <p:grpSp>
          <p:nvGrpSpPr>
            <p:cNvPr id="101" name="Group 100">
              <a:extLst>
                <a:ext uri="{FF2B5EF4-FFF2-40B4-BE49-F238E27FC236}">
                  <a16:creationId xmlns:a16="http://schemas.microsoft.com/office/drawing/2014/main" id="{AA939D4E-BB93-CF4C-BCB5-3AB10983E2E5}"/>
                </a:ext>
              </a:extLst>
            </p:cNvPr>
            <p:cNvGrpSpPr/>
            <p:nvPr/>
          </p:nvGrpSpPr>
          <p:grpSpPr>
            <a:xfrm>
              <a:off x="57510" y="3574524"/>
              <a:ext cx="780527" cy="780527"/>
              <a:chOff x="668216" y="2184400"/>
              <a:chExt cx="816708" cy="816708"/>
            </a:xfrm>
          </p:grpSpPr>
          <p:sp>
            <p:nvSpPr>
              <p:cNvPr id="103" name="Oval 102">
                <a:extLst>
                  <a:ext uri="{FF2B5EF4-FFF2-40B4-BE49-F238E27FC236}">
                    <a16:creationId xmlns:a16="http://schemas.microsoft.com/office/drawing/2014/main" id="{6FE0F9E6-4481-514F-A0BA-A6CDA1984AC7}"/>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E7F3A295-4901-5F48-8066-CCDD07B257DA}"/>
                  </a:ext>
                </a:extLst>
              </p:cNvPr>
              <p:cNvSpPr/>
              <p:nvPr/>
            </p:nvSpPr>
            <p:spPr>
              <a:xfrm>
                <a:off x="779585" y="2295769"/>
                <a:ext cx="593970" cy="593970"/>
              </a:xfrm>
              <a:prstGeom prst="ellipse">
                <a:avLst/>
              </a:prstGeom>
              <a:solidFill>
                <a:schemeClr val="accent5">
                  <a:lumMod val="20000"/>
                  <a:lumOff val="8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02" name="Oval 32">
              <a:extLst>
                <a:ext uri="{FF2B5EF4-FFF2-40B4-BE49-F238E27FC236}">
                  <a16:creationId xmlns:a16="http://schemas.microsoft.com/office/drawing/2014/main" id="{B51DFD8A-E979-BB4D-8053-7F626395135A}"/>
                </a:ext>
              </a:extLst>
            </p:cNvPr>
            <p:cNvSpPr>
              <a:spLocks noChangeArrowheads="1"/>
            </p:cNvSpPr>
            <p:nvPr/>
          </p:nvSpPr>
          <p:spPr bwMode="auto">
            <a:xfrm>
              <a:off x="345248" y="3859265"/>
              <a:ext cx="218354" cy="220226"/>
            </a:xfrm>
            <a:prstGeom prst="ellipse">
              <a:avLst/>
            </a:prstGeom>
            <a:solidFill>
              <a:schemeClr val="accent5"/>
            </a:solidFill>
            <a:ln w="31750">
              <a:solidFill>
                <a:schemeClr val="bg1"/>
              </a:solidFill>
              <a:round/>
              <a:headEnd/>
              <a:tailEnd/>
            </a:ln>
            <a:effectLst/>
          </p:spPr>
          <p:txBody>
            <a:bodyPr wrap="none" anchor="ctr"/>
            <a:lstStyle/>
            <a:p>
              <a:pPr algn="ctr">
                <a:spcBef>
                  <a:spcPct val="0"/>
                </a:spcBef>
              </a:pPr>
              <a:endParaRPr lang="en-US" sz="600" dirty="0">
                <a:solidFill>
                  <a:srgbClr val="3B3B3B"/>
                </a:solidFill>
                <a:ea typeface="MS PGothic" pitchFamily="34" charset="-128"/>
              </a:endParaRPr>
            </a:p>
          </p:txBody>
        </p:sp>
      </p:grpSp>
      <p:cxnSp>
        <p:nvCxnSpPr>
          <p:cNvPr id="119" name="Straight Connector 118">
            <a:extLst>
              <a:ext uri="{FF2B5EF4-FFF2-40B4-BE49-F238E27FC236}">
                <a16:creationId xmlns:a16="http://schemas.microsoft.com/office/drawing/2014/main" id="{16698B0B-7D4A-A84A-91B0-86B7E954F598}"/>
              </a:ext>
            </a:extLst>
          </p:cNvPr>
          <p:cNvCxnSpPr>
            <a:cxnSpLocks/>
          </p:cNvCxnSpPr>
          <p:nvPr/>
        </p:nvCxnSpPr>
        <p:spPr>
          <a:xfrm>
            <a:off x="580725" y="4094712"/>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CFBEEC3-C7FE-CD4D-848C-8CEDE6B2C3A8}"/>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
        <p:nvSpPr>
          <p:cNvPr id="121" name="Rectangle 120">
            <a:extLst>
              <a:ext uri="{FF2B5EF4-FFF2-40B4-BE49-F238E27FC236}">
                <a16:creationId xmlns:a16="http://schemas.microsoft.com/office/drawing/2014/main" id="{CC0DAECD-F392-AC43-AFD0-0B57370989BE}"/>
              </a:ext>
            </a:extLst>
          </p:cNvPr>
          <p:cNvSpPr/>
          <p:nvPr/>
        </p:nvSpPr>
        <p:spPr>
          <a:xfrm>
            <a:off x="573180" y="4242391"/>
            <a:ext cx="7900970" cy="174373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pic>
        <p:nvPicPr>
          <p:cNvPr id="4" name="Picture 3">
            <a:extLst>
              <a:ext uri="{FF2B5EF4-FFF2-40B4-BE49-F238E27FC236}">
                <a16:creationId xmlns:a16="http://schemas.microsoft.com/office/drawing/2014/main" id="{5B731322-A31F-7C46-A09E-95D3F9EE4DCF}"/>
              </a:ext>
            </a:extLst>
          </p:cNvPr>
          <p:cNvPicPr>
            <a:picLocks noChangeAspect="1"/>
          </p:cNvPicPr>
          <p:nvPr/>
        </p:nvPicPr>
        <p:blipFill>
          <a:blip r:embed="rId3"/>
          <a:stretch>
            <a:fillRect/>
          </a:stretch>
        </p:blipFill>
        <p:spPr>
          <a:xfrm>
            <a:off x="2115377" y="4495799"/>
            <a:ext cx="468946" cy="764208"/>
          </a:xfrm>
          <a:prstGeom prst="rect">
            <a:avLst/>
          </a:prstGeom>
        </p:spPr>
      </p:pic>
      <p:pic>
        <p:nvPicPr>
          <p:cNvPr id="124" name="Picture 123">
            <a:extLst>
              <a:ext uri="{FF2B5EF4-FFF2-40B4-BE49-F238E27FC236}">
                <a16:creationId xmlns:a16="http://schemas.microsoft.com/office/drawing/2014/main" id="{894DEA7A-1BB8-8F40-B7C2-AE76CB79CF91}"/>
              </a:ext>
            </a:extLst>
          </p:cNvPr>
          <p:cNvPicPr>
            <a:picLocks noChangeAspect="1"/>
          </p:cNvPicPr>
          <p:nvPr/>
        </p:nvPicPr>
        <p:blipFill>
          <a:blip r:embed="rId3"/>
          <a:stretch>
            <a:fillRect/>
          </a:stretch>
        </p:blipFill>
        <p:spPr>
          <a:xfrm>
            <a:off x="2872406" y="4495799"/>
            <a:ext cx="468946" cy="764208"/>
          </a:xfrm>
          <a:prstGeom prst="rect">
            <a:avLst/>
          </a:prstGeom>
        </p:spPr>
      </p:pic>
      <p:pic>
        <p:nvPicPr>
          <p:cNvPr id="125" name="Picture 124">
            <a:extLst>
              <a:ext uri="{FF2B5EF4-FFF2-40B4-BE49-F238E27FC236}">
                <a16:creationId xmlns:a16="http://schemas.microsoft.com/office/drawing/2014/main" id="{495A3FDB-9FF1-9D46-B902-8C107E7EE4AA}"/>
              </a:ext>
            </a:extLst>
          </p:cNvPr>
          <p:cNvPicPr>
            <a:picLocks noChangeAspect="1"/>
          </p:cNvPicPr>
          <p:nvPr/>
        </p:nvPicPr>
        <p:blipFill>
          <a:blip r:embed="rId3"/>
          <a:stretch>
            <a:fillRect/>
          </a:stretch>
        </p:blipFill>
        <p:spPr>
          <a:xfrm>
            <a:off x="5791200" y="4495799"/>
            <a:ext cx="468946" cy="764208"/>
          </a:xfrm>
          <a:prstGeom prst="rect">
            <a:avLst/>
          </a:prstGeom>
        </p:spPr>
      </p:pic>
      <p:pic>
        <p:nvPicPr>
          <p:cNvPr id="126" name="Picture 125">
            <a:extLst>
              <a:ext uri="{FF2B5EF4-FFF2-40B4-BE49-F238E27FC236}">
                <a16:creationId xmlns:a16="http://schemas.microsoft.com/office/drawing/2014/main" id="{D2799507-571E-944E-AA10-F6AD2A3EE526}"/>
              </a:ext>
            </a:extLst>
          </p:cNvPr>
          <p:cNvPicPr>
            <a:picLocks noChangeAspect="1"/>
          </p:cNvPicPr>
          <p:nvPr/>
        </p:nvPicPr>
        <p:blipFill>
          <a:blip r:embed="rId3"/>
          <a:stretch>
            <a:fillRect/>
          </a:stretch>
        </p:blipFill>
        <p:spPr>
          <a:xfrm>
            <a:off x="6548229" y="4495799"/>
            <a:ext cx="468946" cy="764208"/>
          </a:xfrm>
          <a:prstGeom prst="rect">
            <a:avLst/>
          </a:prstGeom>
        </p:spPr>
      </p:pic>
    </p:spTree>
    <p:extLst>
      <p:ext uri="{BB962C8B-B14F-4D97-AF65-F5344CB8AC3E}">
        <p14:creationId xmlns:p14="http://schemas.microsoft.com/office/powerpoint/2010/main" val="337118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F38E4EE7-5631-A246-8B1E-04CDC6542F95}"/>
              </a:ext>
            </a:extLst>
          </p:cNvPr>
          <p:cNvSpPr/>
          <p:nvPr/>
        </p:nvSpPr>
        <p:spPr>
          <a:xfrm>
            <a:off x="609600" y="3438218"/>
            <a:ext cx="7917712" cy="265176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732797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spc="-150" dirty="0"/>
              <a:t>Determining Your Medical Objectives (2)</a:t>
            </a:r>
          </a:p>
        </p:txBody>
      </p:sp>
      <p:sp>
        <p:nvSpPr>
          <p:cNvPr id="76" name="TextBox 75">
            <a:extLst>
              <a:ext uri="{FF2B5EF4-FFF2-40B4-BE49-F238E27FC236}">
                <a16:creationId xmlns:a16="http://schemas.microsoft.com/office/drawing/2014/main" id="{138402B0-47E7-D446-BB1B-A57338AA9061}"/>
              </a:ext>
            </a:extLst>
          </p:cNvPr>
          <p:cNvSpPr txBox="1"/>
          <p:nvPr/>
        </p:nvSpPr>
        <p:spPr>
          <a:xfrm>
            <a:off x="330559" y="5230601"/>
            <a:ext cx="8522615" cy="707886"/>
          </a:xfrm>
          <a:prstGeom prst="rect">
            <a:avLst/>
          </a:prstGeom>
          <a:noFill/>
        </p:spPr>
        <p:txBody>
          <a:bodyPr wrap="square" rtlCol="0">
            <a:spAutoFit/>
          </a:bodyPr>
          <a:lstStyle/>
          <a:p>
            <a:pPr algn="ctr"/>
            <a:r>
              <a:rPr lang="en-US" sz="1900" b="1" dirty="0">
                <a:solidFill>
                  <a:schemeClr val="accent4">
                    <a:lumMod val="50000"/>
                  </a:schemeClr>
                </a:solidFill>
                <a:latin typeface="Century Gothic" panose="020B0502020202020204" pitchFamily="34" charset="0"/>
              </a:rPr>
              <a:t>Use </a:t>
            </a:r>
            <a:r>
              <a:rPr lang="en-US" sz="1900" b="1" dirty="0">
                <a:solidFill>
                  <a:schemeClr val="accent5"/>
                </a:solidFill>
                <a:latin typeface="Century Gothic" panose="020B0502020202020204" pitchFamily="34" charset="0"/>
              </a:rPr>
              <a:t>SMAC</a:t>
            </a:r>
            <a:r>
              <a:rPr lang="en-US" sz="1900" b="1" dirty="0">
                <a:solidFill>
                  <a:schemeClr val="accent4">
                    <a:lumMod val="50000"/>
                  </a:schemeClr>
                </a:solidFill>
                <a:latin typeface="Century Gothic" panose="020B0502020202020204" pitchFamily="34" charset="0"/>
              </a:rPr>
              <a:t>: </a:t>
            </a:r>
            <a:r>
              <a:rPr lang="en-US" sz="1900" b="1" dirty="0">
                <a:solidFill>
                  <a:schemeClr val="accent5"/>
                </a:solidFill>
                <a:latin typeface="Century Gothic" panose="020B0502020202020204" pitchFamily="34" charset="0"/>
              </a:rPr>
              <a:t>S</a:t>
            </a:r>
            <a:r>
              <a:rPr lang="en-US" sz="1900" b="1" dirty="0">
                <a:solidFill>
                  <a:schemeClr val="accent4">
                    <a:lumMod val="50000"/>
                  </a:schemeClr>
                </a:solidFill>
                <a:latin typeface="Century Gothic" panose="020B0502020202020204" pitchFamily="34" charset="0"/>
              </a:rPr>
              <a:t>pecific, </a:t>
            </a:r>
            <a:r>
              <a:rPr lang="en-US" sz="1900" b="1" dirty="0">
                <a:solidFill>
                  <a:schemeClr val="accent5"/>
                </a:solidFill>
                <a:latin typeface="Century Gothic" panose="020B0502020202020204" pitchFamily="34" charset="0"/>
              </a:rPr>
              <a:t>M</a:t>
            </a:r>
            <a:r>
              <a:rPr lang="en-US" sz="1900" b="1" dirty="0">
                <a:solidFill>
                  <a:schemeClr val="accent4">
                    <a:lumMod val="50000"/>
                  </a:schemeClr>
                </a:solidFill>
                <a:latin typeface="Century Gothic" panose="020B0502020202020204" pitchFamily="34" charset="0"/>
              </a:rPr>
              <a:t>easurable, </a:t>
            </a:r>
            <a:r>
              <a:rPr lang="en-US" sz="1900" b="1" dirty="0">
                <a:solidFill>
                  <a:schemeClr val="accent5"/>
                </a:solidFill>
                <a:latin typeface="Century Gothic" panose="020B0502020202020204" pitchFamily="34" charset="0"/>
              </a:rPr>
              <a:t>A</a:t>
            </a:r>
            <a:r>
              <a:rPr lang="en-US" sz="1900" b="1" dirty="0">
                <a:solidFill>
                  <a:schemeClr val="accent4">
                    <a:lumMod val="50000"/>
                  </a:schemeClr>
                </a:solidFill>
                <a:latin typeface="Century Gothic" panose="020B0502020202020204" pitchFamily="34" charset="0"/>
              </a:rPr>
              <a:t>chievable and </a:t>
            </a:r>
            <a:r>
              <a:rPr lang="en-US" sz="1900" b="1" dirty="0">
                <a:solidFill>
                  <a:schemeClr val="accent5"/>
                </a:solidFill>
                <a:latin typeface="Century Gothic" panose="020B0502020202020204" pitchFamily="34" charset="0"/>
              </a:rPr>
              <a:t>C</a:t>
            </a:r>
            <a:r>
              <a:rPr lang="en-US" sz="1900" b="1" dirty="0">
                <a:solidFill>
                  <a:schemeClr val="accent4">
                    <a:lumMod val="50000"/>
                  </a:schemeClr>
                </a:solidFill>
                <a:latin typeface="Century Gothic" panose="020B0502020202020204" pitchFamily="34" charset="0"/>
              </a:rPr>
              <a:t>ompatible </a:t>
            </a:r>
          </a:p>
          <a:p>
            <a:pPr algn="ctr"/>
            <a:r>
              <a:rPr lang="en-US" sz="2000" dirty="0">
                <a:solidFill>
                  <a:schemeClr val="accent4">
                    <a:lumMod val="50000"/>
                  </a:schemeClr>
                </a:solidFill>
                <a:latin typeface="Century Gothic" panose="020B0502020202020204" pitchFamily="34" charset="0"/>
              </a:rPr>
              <a:t>(with the overall strategy)</a:t>
            </a:r>
          </a:p>
        </p:txBody>
      </p:sp>
      <p:sp>
        <p:nvSpPr>
          <p:cNvPr id="25" name="Content Placeholder 2">
            <a:extLst>
              <a:ext uri="{FF2B5EF4-FFF2-40B4-BE49-F238E27FC236}">
                <a16:creationId xmlns:a16="http://schemas.microsoft.com/office/drawing/2014/main" id="{5653A35A-9689-514A-9EB2-5333833B7BA5}"/>
              </a:ext>
            </a:extLst>
          </p:cNvPr>
          <p:cNvSpPr txBox="1">
            <a:spLocks/>
          </p:cNvSpPr>
          <p:nvPr/>
        </p:nvSpPr>
        <p:spPr bwMode="auto">
          <a:xfrm>
            <a:off x="457199" y="1744472"/>
            <a:ext cx="8208336" cy="41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solidFill>
                  <a:schemeClr val="tx1">
                    <a:lumMod val="50000"/>
                    <a:lumOff val="50000"/>
                  </a:schemeClr>
                </a:solidFill>
              </a:rPr>
              <a:t>For example: </a:t>
            </a:r>
          </a:p>
          <a:p>
            <a:pPr marL="685800" lvl="1">
              <a:buFont typeface="Arial" panose="020B0604020202020204" pitchFamily="34" charset="0"/>
              <a:buChar char="•"/>
            </a:pPr>
            <a:r>
              <a:rPr lang="en-US" sz="1600" dirty="0">
                <a:solidFill>
                  <a:schemeClr val="accent5"/>
                </a:solidFill>
              </a:rPr>
              <a:t>Detail how you are going to fill a data gap. What type of evidence will be generated, and when will it be available?</a:t>
            </a:r>
          </a:p>
          <a:p>
            <a:pPr marL="685800" lvl="1">
              <a:buFont typeface="Arial" panose="020B0604020202020204" pitchFamily="34" charset="0"/>
              <a:buChar char="•"/>
            </a:pPr>
            <a:r>
              <a:rPr lang="en-US" sz="1600" dirty="0">
                <a:solidFill>
                  <a:schemeClr val="accent5"/>
                </a:solidFill>
              </a:rPr>
              <a:t>Define how you are going to communicate new data, what audience, what story line, and when? </a:t>
            </a:r>
          </a:p>
        </p:txBody>
      </p:sp>
      <p:grpSp>
        <p:nvGrpSpPr>
          <p:cNvPr id="10" name="Group 9">
            <a:extLst>
              <a:ext uri="{FF2B5EF4-FFF2-40B4-BE49-F238E27FC236}">
                <a16:creationId xmlns:a16="http://schemas.microsoft.com/office/drawing/2014/main" id="{6944CC80-A8BB-AC47-BD8D-06AA75687976}"/>
              </a:ext>
            </a:extLst>
          </p:cNvPr>
          <p:cNvGrpSpPr/>
          <p:nvPr/>
        </p:nvGrpSpPr>
        <p:grpSpPr>
          <a:xfrm>
            <a:off x="1406579" y="3653175"/>
            <a:ext cx="6238002" cy="1444851"/>
            <a:chOff x="1288591" y="4011135"/>
            <a:chExt cx="3569926" cy="826869"/>
          </a:xfrm>
        </p:grpSpPr>
        <p:grpSp>
          <p:nvGrpSpPr>
            <p:cNvPr id="4" name="Group 3">
              <a:extLst>
                <a:ext uri="{FF2B5EF4-FFF2-40B4-BE49-F238E27FC236}">
                  <a16:creationId xmlns:a16="http://schemas.microsoft.com/office/drawing/2014/main" id="{B95C9C45-A441-5040-99AD-F12B67F8118A}"/>
                </a:ext>
              </a:extLst>
            </p:cNvPr>
            <p:cNvGrpSpPr/>
            <p:nvPr/>
          </p:nvGrpSpPr>
          <p:grpSpPr>
            <a:xfrm>
              <a:off x="1288591" y="4011135"/>
              <a:ext cx="816708" cy="816708"/>
              <a:chOff x="1288591" y="4011135"/>
              <a:chExt cx="816708" cy="816708"/>
            </a:xfrm>
          </p:grpSpPr>
          <p:grpSp>
            <p:nvGrpSpPr>
              <p:cNvPr id="32" name="Group 31">
                <a:extLst>
                  <a:ext uri="{FF2B5EF4-FFF2-40B4-BE49-F238E27FC236}">
                    <a16:creationId xmlns:a16="http://schemas.microsoft.com/office/drawing/2014/main" id="{FE29288E-0BC3-B043-A11E-C3827B625AEA}"/>
                  </a:ext>
                </a:extLst>
              </p:cNvPr>
              <p:cNvGrpSpPr/>
              <p:nvPr/>
            </p:nvGrpSpPr>
            <p:grpSpPr>
              <a:xfrm>
                <a:off x="1288591" y="4011135"/>
                <a:ext cx="816708" cy="816708"/>
                <a:chOff x="668216" y="2184400"/>
                <a:chExt cx="816708" cy="816708"/>
              </a:xfrm>
              <a:effectLst/>
            </p:grpSpPr>
            <p:sp>
              <p:nvSpPr>
                <p:cNvPr id="33" name="Oval 32">
                  <a:extLst>
                    <a:ext uri="{FF2B5EF4-FFF2-40B4-BE49-F238E27FC236}">
                      <a16:creationId xmlns:a16="http://schemas.microsoft.com/office/drawing/2014/main" id="{957108AF-08A9-004C-B4B3-2C43B8A99D49}"/>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34" name="Oval 33">
                  <a:extLst>
                    <a:ext uri="{FF2B5EF4-FFF2-40B4-BE49-F238E27FC236}">
                      <a16:creationId xmlns:a16="http://schemas.microsoft.com/office/drawing/2014/main" id="{DE7D1D41-4285-F143-9C68-0C6345974DE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400" dirty="0"/>
                </a:p>
              </p:txBody>
            </p:sp>
          </p:grpSp>
          <p:sp>
            <p:nvSpPr>
              <p:cNvPr id="52" name="TextBox 51">
                <a:extLst>
                  <a:ext uri="{FF2B5EF4-FFF2-40B4-BE49-F238E27FC236}">
                    <a16:creationId xmlns:a16="http://schemas.microsoft.com/office/drawing/2014/main" id="{B20BACF4-117C-AF43-80BB-1050702B6D18}"/>
                  </a:ext>
                </a:extLst>
              </p:cNvPr>
              <p:cNvSpPr txBox="1"/>
              <p:nvPr/>
            </p:nvSpPr>
            <p:spPr>
              <a:xfrm>
                <a:off x="1494230" y="4147964"/>
                <a:ext cx="433054" cy="493015"/>
              </a:xfrm>
              <a:prstGeom prst="rect">
                <a:avLst/>
              </a:prstGeom>
              <a:noFill/>
            </p:spPr>
            <p:txBody>
              <a:bodyPr wrap="square" rtlCol="0">
                <a:spAutoFit/>
              </a:bodyPr>
              <a:lstStyle/>
              <a:p>
                <a:pPr algn="ctr"/>
                <a:r>
                  <a:rPr lang="en-US" sz="5400" b="1" dirty="0">
                    <a:solidFill>
                      <a:schemeClr val="bg1"/>
                    </a:solidFill>
                    <a:latin typeface="+mj-lt"/>
                  </a:rPr>
                  <a:t>S</a:t>
                </a:r>
              </a:p>
            </p:txBody>
          </p:sp>
        </p:grpSp>
        <p:grpSp>
          <p:nvGrpSpPr>
            <p:cNvPr id="9" name="Group 8">
              <a:extLst>
                <a:ext uri="{FF2B5EF4-FFF2-40B4-BE49-F238E27FC236}">
                  <a16:creationId xmlns:a16="http://schemas.microsoft.com/office/drawing/2014/main" id="{A160CD53-072B-5141-902D-F6DE049747B2}"/>
                </a:ext>
              </a:extLst>
            </p:cNvPr>
            <p:cNvGrpSpPr/>
            <p:nvPr/>
          </p:nvGrpSpPr>
          <p:grpSpPr>
            <a:xfrm>
              <a:off x="3108554" y="4011135"/>
              <a:ext cx="816708" cy="816708"/>
              <a:chOff x="4642387" y="4011135"/>
              <a:chExt cx="816708" cy="816708"/>
            </a:xfrm>
          </p:grpSpPr>
          <p:sp>
            <p:nvSpPr>
              <p:cNvPr id="45" name="Oval 44">
                <a:extLst>
                  <a:ext uri="{FF2B5EF4-FFF2-40B4-BE49-F238E27FC236}">
                    <a16:creationId xmlns:a16="http://schemas.microsoft.com/office/drawing/2014/main" id="{6D519CE6-A742-264D-9823-EAA7ED3D15B1}"/>
                  </a:ext>
                </a:extLst>
              </p:cNvPr>
              <p:cNvSpPr/>
              <p:nvPr/>
            </p:nvSpPr>
            <p:spPr>
              <a:xfrm>
                <a:off x="4642387" y="4011135"/>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46" name="Oval 45">
                <a:extLst>
                  <a:ext uri="{FF2B5EF4-FFF2-40B4-BE49-F238E27FC236}">
                    <a16:creationId xmlns:a16="http://schemas.microsoft.com/office/drawing/2014/main" id="{31E6CAB7-1F76-7A4B-BC93-84C178901EE4}"/>
                  </a:ext>
                </a:extLst>
              </p:cNvPr>
              <p:cNvSpPr/>
              <p:nvPr/>
            </p:nvSpPr>
            <p:spPr>
              <a:xfrm>
                <a:off x="4753756" y="4122504"/>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400" dirty="0"/>
              </a:p>
            </p:txBody>
          </p:sp>
          <p:sp>
            <p:nvSpPr>
              <p:cNvPr id="53" name="TextBox 52">
                <a:extLst>
                  <a:ext uri="{FF2B5EF4-FFF2-40B4-BE49-F238E27FC236}">
                    <a16:creationId xmlns:a16="http://schemas.microsoft.com/office/drawing/2014/main" id="{5C153A8D-D17C-C547-AF74-361598DCB647}"/>
                  </a:ext>
                </a:extLst>
              </p:cNvPr>
              <p:cNvSpPr txBox="1"/>
              <p:nvPr/>
            </p:nvSpPr>
            <p:spPr>
              <a:xfrm>
                <a:off x="4830380" y="4147964"/>
                <a:ext cx="433054" cy="493015"/>
              </a:xfrm>
              <a:prstGeom prst="rect">
                <a:avLst/>
              </a:prstGeom>
              <a:noFill/>
            </p:spPr>
            <p:txBody>
              <a:bodyPr wrap="square" rtlCol="0">
                <a:spAutoFit/>
              </a:bodyPr>
              <a:lstStyle/>
              <a:p>
                <a:pPr algn="ctr"/>
                <a:r>
                  <a:rPr lang="en-US" sz="5400" b="1" dirty="0">
                    <a:solidFill>
                      <a:schemeClr val="bg1"/>
                    </a:solidFill>
                    <a:latin typeface="+mj-lt"/>
                  </a:rPr>
                  <a:t>A</a:t>
                </a:r>
              </a:p>
            </p:txBody>
          </p:sp>
        </p:grpSp>
        <p:grpSp>
          <p:nvGrpSpPr>
            <p:cNvPr id="7" name="Group 6">
              <a:extLst>
                <a:ext uri="{FF2B5EF4-FFF2-40B4-BE49-F238E27FC236}">
                  <a16:creationId xmlns:a16="http://schemas.microsoft.com/office/drawing/2014/main" id="{6231FB05-5ADE-3249-9088-372AB493CB51}"/>
                </a:ext>
              </a:extLst>
            </p:cNvPr>
            <p:cNvGrpSpPr/>
            <p:nvPr/>
          </p:nvGrpSpPr>
          <p:grpSpPr>
            <a:xfrm>
              <a:off x="2182516" y="4011463"/>
              <a:ext cx="816708" cy="816708"/>
              <a:chOff x="1307445" y="4984857"/>
              <a:chExt cx="816708" cy="816708"/>
            </a:xfrm>
          </p:grpSpPr>
          <p:sp>
            <p:nvSpPr>
              <p:cNvPr id="30" name="Oval 29">
                <a:extLst>
                  <a:ext uri="{FF2B5EF4-FFF2-40B4-BE49-F238E27FC236}">
                    <a16:creationId xmlns:a16="http://schemas.microsoft.com/office/drawing/2014/main" id="{D3231ABD-1B02-B443-B2BD-9F7F19CB651A}"/>
                  </a:ext>
                </a:extLst>
              </p:cNvPr>
              <p:cNvSpPr/>
              <p:nvPr/>
            </p:nvSpPr>
            <p:spPr>
              <a:xfrm>
                <a:off x="1307445" y="4984857"/>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31" name="Oval 30">
                <a:extLst>
                  <a:ext uri="{FF2B5EF4-FFF2-40B4-BE49-F238E27FC236}">
                    <a16:creationId xmlns:a16="http://schemas.microsoft.com/office/drawing/2014/main" id="{96F7D250-D52C-B54C-B918-2DBE4B3F8131}"/>
                  </a:ext>
                </a:extLst>
              </p:cNvPr>
              <p:cNvSpPr/>
              <p:nvPr/>
            </p:nvSpPr>
            <p:spPr>
              <a:xfrm>
                <a:off x="1418814" y="5096226"/>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400" dirty="0"/>
              </a:p>
            </p:txBody>
          </p:sp>
          <p:sp>
            <p:nvSpPr>
              <p:cNvPr id="54" name="TextBox 53">
                <a:extLst>
                  <a:ext uri="{FF2B5EF4-FFF2-40B4-BE49-F238E27FC236}">
                    <a16:creationId xmlns:a16="http://schemas.microsoft.com/office/drawing/2014/main" id="{F0D94AC0-65BD-4747-A679-C55FCB863101}"/>
                  </a:ext>
                </a:extLst>
              </p:cNvPr>
              <p:cNvSpPr txBox="1"/>
              <p:nvPr/>
            </p:nvSpPr>
            <p:spPr>
              <a:xfrm>
                <a:off x="1494230" y="5120843"/>
                <a:ext cx="433054" cy="493015"/>
              </a:xfrm>
              <a:prstGeom prst="rect">
                <a:avLst/>
              </a:prstGeom>
              <a:noFill/>
            </p:spPr>
            <p:txBody>
              <a:bodyPr wrap="square" rtlCol="0">
                <a:spAutoFit/>
              </a:bodyPr>
              <a:lstStyle/>
              <a:p>
                <a:pPr algn="ctr"/>
                <a:r>
                  <a:rPr lang="en-US" sz="5400" b="1" dirty="0">
                    <a:solidFill>
                      <a:schemeClr val="bg1"/>
                    </a:solidFill>
                    <a:latin typeface="+mj-lt"/>
                  </a:rPr>
                  <a:t>M</a:t>
                </a:r>
              </a:p>
            </p:txBody>
          </p:sp>
        </p:grpSp>
        <p:grpSp>
          <p:nvGrpSpPr>
            <p:cNvPr id="6" name="Group 5">
              <a:extLst>
                <a:ext uri="{FF2B5EF4-FFF2-40B4-BE49-F238E27FC236}">
                  <a16:creationId xmlns:a16="http://schemas.microsoft.com/office/drawing/2014/main" id="{CFA6AC9E-A5EC-EC43-B97E-AE312918F956}"/>
                </a:ext>
              </a:extLst>
            </p:cNvPr>
            <p:cNvGrpSpPr/>
            <p:nvPr/>
          </p:nvGrpSpPr>
          <p:grpSpPr>
            <a:xfrm>
              <a:off x="4041809" y="4021296"/>
              <a:ext cx="816708" cy="816708"/>
              <a:chOff x="4661241" y="4984857"/>
              <a:chExt cx="816708" cy="816708"/>
            </a:xfrm>
          </p:grpSpPr>
          <p:grpSp>
            <p:nvGrpSpPr>
              <p:cNvPr id="41" name="Group 40">
                <a:extLst>
                  <a:ext uri="{FF2B5EF4-FFF2-40B4-BE49-F238E27FC236}">
                    <a16:creationId xmlns:a16="http://schemas.microsoft.com/office/drawing/2014/main" id="{C463D985-6467-E344-A41F-90085C866205}"/>
                  </a:ext>
                </a:extLst>
              </p:cNvPr>
              <p:cNvGrpSpPr/>
              <p:nvPr/>
            </p:nvGrpSpPr>
            <p:grpSpPr>
              <a:xfrm>
                <a:off x="4661241" y="4984857"/>
                <a:ext cx="816708" cy="816708"/>
                <a:chOff x="668216" y="2184400"/>
                <a:chExt cx="816708" cy="816708"/>
              </a:xfrm>
              <a:effectLst/>
            </p:grpSpPr>
            <p:sp>
              <p:nvSpPr>
                <p:cNvPr id="42" name="Oval 41">
                  <a:extLst>
                    <a:ext uri="{FF2B5EF4-FFF2-40B4-BE49-F238E27FC236}">
                      <a16:creationId xmlns:a16="http://schemas.microsoft.com/office/drawing/2014/main" id="{5A7A773F-262E-BC4B-A9CE-64E7805F4268}"/>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43" name="Oval 42">
                  <a:extLst>
                    <a:ext uri="{FF2B5EF4-FFF2-40B4-BE49-F238E27FC236}">
                      <a16:creationId xmlns:a16="http://schemas.microsoft.com/office/drawing/2014/main" id="{DD9F265E-79D2-CE41-9A24-FFF39B56E36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400" dirty="0"/>
                </a:p>
              </p:txBody>
            </p:sp>
          </p:grpSp>
          <p:sp>
            <p:nvSpPr>
              <p:cNvPr id="55" name="TextBox 54">
                <a:extLst>
                  <a:ext uri="{FF2B5EF4-FFF2-40B4-BE49-F238E27FC236}">
                    <a16:creationId xmlns:a16="http://schemas.microsoft.com/office/drawing/2014/main" id="{4ADCBE88-574B-5A47-8A89-332976E0D3FF}"/>
                  </a:ext>
                </a:extLst>
              </p:cNvPr>
              <p:cNvSpPr txBox="1"/>
              <p:nvPr/>
            </p:nvSpPr>
            <p:spPr>
              <a:xfrm>
                <a:off x="4862279" y="5120843"/>
                <a:ext cx="433054" cy="493015"/>
              </a:xfrm>
              <a:prstGeom prst="rect">
                <a:avLst/>
              </a:prstGeom>
              <a:noFill/>
            </p:spPr>
            <p:txBody>
              <a:bodyPr wrap="square" rtlCol="0">
                <a:spAutoFit/>
              </a:bodyPr>
              <a:lstStyle/>
              <a:p>
                <a:pPr algn="ctr"/>
                <a:r>
                  <a:rPr lang="en-US" sz="5400" b="1" dirty="0">
                    <a:solidFill>
                      <a:schemeClr val="bg1"/>
                    </a:solidFill>
                    <a:latin typeface="+mj-lt"/>
                  </a:rPr>
                  <a:t>C</a:t>
                </a:r>
              </a:p>
            </p:txBody>
          </p:sp>
        </p:grpSp>
      </p:grpSp>
      <p:sp>
        <p:nvSpPr>
          <p:cNvPr id="65" name="Rectangle 64">
            <a:extLst>
              <a:ext uri="{FF2B5EF4-FFF2-40B4-BE49-F238E27FC236}">
                <a16:creationId xmlns:a16="http://schemas.microsoft.com/office/drawing/2014/main" id="{FF9FFA7C-C69D-8C47-B56A-E94E205A4266}"/>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22718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Objectives: </a:t>
            </a:r>
            <a:br>
              <a:rPr lang="en-GB" dirty="0"/>
            </a:br>
            <a:r>
              <a:rPr lang="en-GB" dirty="0">
                <a:solidFill>
                  <a:schemeClr val="accent5"/>
                </a:solidFill>
              </a:rPr>
              <a:t>Pre-Launch Example</a:t>
            </a:r>
            <a:endParaRPr lang="en-US" dirty="0">
              <a:solidFill>
                <a:schemeClr val="accent5"/>
              </a:solidFill>
            </a:endParaRPr>
          </a:p>
        </p:txBody>
      </p:sp>
      <p:sp>
        <p:nvSpPr>
          <p:cNvPr id="85" name="TextBox 84">
            <a:extLst>
              <a:ext uri="{FF2B5EF4-FFF2-40B4-BE49-F238E27FC236}">
                <a16:creationId xmlns:a16="http://schemas.microsoft.com/office/drawing/2014/main" id="{B0767A06-852F-3F4E-83C6-E5508C813E3E}"/>
              </a:ext>
            </a:extLst>
          </p:cNvPr>
          <p:cNvSpPr txBox="1"/>
          <p:nvPr/>
        </p:nvSpPr>
        <p:spPr>
          <a:xfrm>
            <a:off x="4898297" y="3442248"/>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graphicFrame>
        <p:nvGraphicFramePr>
          <p:cNvPr id="7" name="Content Placeholder 3">
            <a:extLst>
              <a:ext uri="{FF2B5EF4-FFF2-40B4-BE49-F238E27FC236}">
                <a16:creationId xmlns:a16="http://schemas.microsoft.com/office/drawing/2014/main" id="{2F7DAC78-30B3-984C-ADEC-5E5C550D36F9}"/>
              </a:ext>
            </a:extLst>
          </p:cNvPr>
          <p:cNvGraphicFramePr>
            <a:graphicFrameLocks/>
          </p:cNvGraphicFramePr>
          <p:nvPr>
            <p:extLst>
              <p:ext uri="{D42A27DB-BD31-4B8C-83A1-F6EECF244321}">
                <p14:modId xmlns:p14="http://schemas.microsoft.com/office/powerpoint/2010/main" val="4011081100"/>
              </p:ext>
            </p:extLst>
          </p:nvPr>
        </p:nvGraphicFramePr>
        <p:xfrm>
          <a:off x="558002" y="1799999"/>
          <a:ext cx="8075636" cy="3750197"/>
        </p:xfrm>
        <a:graphic>
          <a:graphicData uri="http://schemas.openxmlformats.org/drawingml/2006/table">
            <a:tbl>
              <a:tblPr bandRow="1">
                <a:tableStyleId>{72833802-FEF1-4C79-8D5D-14CF1EAF98D9}</a:tableStyleId>
              </a:tblPr>
              <a:tblGrid>
                <a:gridCol w="2479578">
                  <a:extLst>
                    <a:ext uri="{9D8B030D-6E8A-4147-A177-3AD203B41FA5}">
                      <a16:colId xmlns:a16="http://schemas.microsoft.com/office/drawing/2014/main" val="2117513484"/>
                    </a:ext>
                  </a:extLst>
                </a:gridCol>
                <a:gridCol w="5596058">
                  <a:extLst>
                    <a:ext uri="{9D8B030D-6E8A-4147-A177-3AD203B41FA5}">
                      <a16:colId xmlns:a16="http://schemas.microsoft.com/office/drawing/2014/main" val="620864851"/>
                    </a:ext>
                  </a:extLst>
                </a:gridCol>
              </a:tblGrid>
              <a:tr h="383566">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600" b="1" u="none" strike="noStrike" cap="none" normalizeH="0" baseline="0" dirty="0">
                          <a:ln>
                            <a:noFill/>
                          </a:ln>
                          <a:solidFill>
                            <a:schemeClr val="bg1"/>
                          </a:solidFill>
                          <a:effectLst/>
                        </a:rPr>
                        <a:t>Medical Objective</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457200" marR="0" lvl="1" indent="0" algn="l" defTabSz="914400" rtl="0" eaLnBrk="0" fontAlgn="base" latinLnBrk="0" hangingPunct="0">
                        <a:lnSpc>
                          <a:spcPct val="100000"/>
                        </a:lnSpc>
                        <a:spcBef>
                          <a:spcPct val="75000"/>
                        </a:spcBef>
                        <a:spcAft>
                          <a:spcPct val="0"/>
                        </a:spcAft>
                        <a:buClrTx/>
                        <a:buSzTx/>
                        <a:buFontTx/>
                        <a:buNone/>
                        <a:tabLst/>
                      </a:pPr>
                      <a:r>
                        <a:rPr kumimoji="0" lang="en-US" sz="1600" b="1" u="none" strike="noStrike" cap="none" normalizeH="0" baseline="0" dirty="0">
                          <a:ln>
                            <a:noFill/>
                          </a:ln>
                          <a:solidFill>
                            <a:schemeClr val="bg1"/>
                          </a:solidFill>
                          <a:effectLst/>
                        </a:rPr>
                        <a:t>Pre-Launch Example</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941086480"/>
                  </a:ext>
                </a:extLst>
              </a:tr>
              <a:tr h="826900">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cap="none" normalizeH="0" baseline="0" dirty="0">
                          <a:ln>
                            <a:noFill/>
                          </a:ln>
                          <a:solidFill>
                            <a:schemeClr val="bg1"/>
                          </a:solidFill>
                          <a:effectLst/>
                        </a:rPr>
                        <a:t>1 Disease Awareness</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Communicate the dynamic and debilitating nature of the disease X to all HCP stakeholders</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39810016"/>
                  </a:ext>
                </a:extLst>
              </a:tr>
              <a:tr h="823154">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kern="1200" cap="none" normalizeH="0" baseline="0" dirty="0">
                          <a:ln>
                            <a:noFill/>
                          </a:ln>
                          <a:solidFill>
                            <a:schemeClr val="bg1"/>
                          </a:solidFill>
                          <a:effectLst/>
                          <a:latin typeface="+mn-lt"/>
                          <a:ea typeface="+mn-ea"/>
                          <a:cs typeface="+mn-cs"/>
                        </a:rPr>
                        <a:t>2 Diagnosis</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evidence and tools to support the appropriate early screening/diagnosis of previously undiagnosed patients (</a:t>
                      </a:r>
                      <a:r>
                        <a:rPr kumimoji="0" lang="en-US" sz="1400" b="0" i="0" u="none" strike="noStrike" kern="1200" cap="none" spc="0" normalizeH="0" baseline="0" noProof="0" dirty="0" err="1">
                          <a:ln>
                            <a:noFill/>
                          </a:ln>
                          <a:solidFill>
                            <a:srgbClr val="E7E7E7">
                              <a:lumMod val="50000"/>
                            </a:srgbClr>
                          </a:solidFill>
                          <a:effectLst/>
                          <a:uLnTx/>
                          <a:uFillTx/>
                          <a:latin typeface="Century Gothic" panose="020B0502020202020204" pitchFamily="34" charset="0"/>
                          <a:ea typeface="+mn-ea"/>
                          <a:cs typeface="+mn-cs"/>
                        </a:rPr>
                        <a:t>eg</a:t>
                      </a: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 family members)</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699853331"/>
                  </a:ext>
                </a:extLst>
              </a:tr>
              <a:tr h="846538">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400" b="1" u="none" strike="noStrike" cap="none" normalizeH="0" baseline="0" dirty="0">
                          <a:ln>
                            <a:noFill/>
                          </a:ln>
                          <a:solidFill>
                            <a:schemeClr val="bg1"/>
                          </a:solidFill>
                          <a:effectLst/>
                        </a:rPr>
                        <a:t>3 Efficacy/Safety</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clinical data to support that product X is generally safe and effective to use in the XX patient population</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21875417"/>
                  </a:ext>
                </a:extLst>
              </a:tr>
              <a:tr h="870039">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400" b="1" u="none" strike="noStrike" kern="1200" cap="none" normalizeH="0" baseline="0" dirty="0">
                          <a:ln>
                            <a:noFill/>
                          </a:ln>
                          <a:solidFill>
                            <a:schemeClr val="bg1"/>
                          </a:solidFill>
                          <a:effectLst/>
                          <a:latin typeface="+mn-lt"/>
                          <a:ea typeface="+mn-ea"/>
                          <a:cs typeface="+mn-cs"/>
                        </a:rPr>
                        <a:t>4 Internal Launch</a:t>
                      </a:r>
                      <a:br>
                        <a:rPr kumimoji="0" lang="en-US" sz="1400" b="1" u="none" strike="noStrike" kern="1200" cap="none" normalizeH="0" baseline="0" dirty="0">
                          <a:ln>
                            <a:noFill/>
                          </a:ln>
                          <a:solidFill>
                            <a:schemeClr val="bg1"/>
                          </a:solidFill>
                          <a:effectLst/>
                          <a:latin typeface="+mn-lt"/>
                          <a:ea typeface="+mn-ea"/>
                          <a:cs typeface="+mn-cs"/>
                        </a:rPr>
                      </a:br>
                      <a:r>
                        <a:rPr kumimoji="0" lang="en-US" sz="1400" b="1" u="none" strike="noStrike" kern="1200" cap="none" normalizeH="0" baseline="0" dirty="0">
                          <a:ln>
                            <a:noFill/>
                          </a:ln>
                          <a:solidFill>
                            <a:schemeClr val="bg1"/>
                          </a:solidFill>
                          <a:effectLst/>
                          <a:latin typeface="+mn-lt"/>
                          <a:ea typeface="+mn-ea"/>
                          <a:cs typeface="+mn-cs"/>
                        </a:rPr>
                        <a:t>   Preparedness</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Support the development of an internal training program on disease X to ensure all internal stakeholders have a better understanding of the disease </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646193550"/>
                  </a:ext>
                </a:extLst>
              </a:tr>
            </a:tbl>
          </a:graphicData>
        </a:graphic>
      </p:graphicFrame>
      <p:sp>
        <p:nvSpPr>
          <p:cNvPr id="6" name="Triangle 5">
            <a:extLst>
              <a:ext uri="{FF2B5EF4-FFF2-40B4-BE49-F238E27FC236}">
                <a16:creationId xmlns:a16="http://schemas.microsoft.com/office/drawing/2014/main" id="{BF752095-3038-4744-B7C1-76205E817662}"/>
              </a:ext>
            </a:extLst>
          </p:cNvPr>
          <p:cNvSpPr/>
          <p:nvPr/>
        </p:nvSpPr>
        <p:spPr>
          <a:xfrm rot="5400000">
            <a:off x="2945814" y="2455263"/>
            <a:ext cx="544437"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FAFB2487-7B75-A04D-AD57-995C7EE317E7}"/>
              </a:ext>
            </a:extLst>
          </p:cNvPr>
          <p:cNvSpPr/>
          <p:nvPr/>
        </p:nvSpPr>
        <p:spPr>
          <a:xfrm rot="5400000">
            <a:off x="2942611" y="4160198"/>
            <a:ext cx="550843"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ADC25685-52FC-C44F-8DFB-4B57A65B7434}"/>
              </a:ext>
            </a:extLst>
          </p:cNvPr>
          <p:cNvSpPr/>
          <p:nvPr/>
        </p:nvSpPr>
        <p:spPr>
          <a:xfrm rot="5400000">
            <a:off x="2952218" y="3305557"/>
            <a:ext cx="531630" cy="219922"/>
          </a:xfrm>
          <a:prstGeom prst="triangl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66626439-E4F1-874C-A647-39D080A8E30D}"/>
              </a:ext>
            </a:extLst>
          </p:cNvPr>
          <p:cNvSpPr/>
          <p:nvPr/>
        </p:nvSpPr>
        <p:spPr>
          <a:xfrm rot="5400000">
            <a:off x="2952218" y="5025569"/>
            <a:ext cx="531629" cy="219922"/>
          </a:xfrm>
          <a:prstGeom prst="triangl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9021BCF-C40E-8346-AFB8-8A92699C8C5C}"/>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395209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Objectives: </a:t>
            </a:r>
            <a:br>
              <a:rPr lang="en-GB" dirty="0"/>
            </a:br>
            <a:r>
              <a:rPr lang="en-GB" dirty="0">
                <a:solidFill>
                  <a:schemeClr val="accent5"/>
                </a:solidFill>
              </a:rPr>
              <a:t>Post-Launch Example</a:t>
            </a:r>
            <a:endParaRPr lang="en-US" dirty="0">
              <a:solidFill>
                <a:schemeClr val="accent5"/>
              </a:solidFill>
            </a:endParaRPr>
          </a:p>
        </p:txBody>
      </p:sp>
      <p:sp>
        <p:nvSpPr>
          <p:cNvPr id="85" name="TextBox 84">
            <a:extLst>
              <a:ext uri="{FF2B5EF4-FFF2-40B4-BE49-F238E27FC236}">
                <a16:creationId xmlns:a16="http://schemas.microsoft.com/office/drawing/2014/main" id="{B0767A06-852F-3F4E-83C6-E5508C813E3E}"/>
              </a:ext>
            </a:extLst>
          </p:cNvPr>
          <p:cNvSpPr txBox="1"/>
          <p:nvPr/>
        </p:nvSpPr>
        <p:spPr>
          <a:xfrm>
            <a:off x="4898297" y="3442248"/>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graphicFrame>
        <p:nvGraphicFramePr>
          <p:cNvPr id="7" name="Content Placeholder 3">
            <a:extLst>
              <a:ext uri="{FF2B5EF4-FFF2-40B4-BE49-F238E27FC236}">
                <a16:creationId xmlns:a16="http://schemas.microsoft.com/office/drawing/2014/main" id="{2F7DAC78-30B3-984C-ADEC-5E5C550D36F9}"/>
              </a:ext>
            </a:extLst>
          </p:cNvPr>
          <p:cNvGraphicFramePr>
            <a:graphicFrameLocks/>
          </p:cNvGraphicFramePr>
          <p:nvPr>
            <p:extLst>
              <p:ext uri="{D42A27DB-BD31-4B8C-83A1-F6EECF244321}">
                <p14:modId xmlns:p14="http://schemas.microsoft.com/office/powerpoint/2010/main" val="2836472465"/>
              </p:ext>
            </p:extLst>
          </p:nvPr>
        </p:nvGraphicFramePr>
        <p:xfrm>
          <a:off x="558002" y="1799999"/>
          <a:ext cx="8075636" cy="3711219"/>
        </p:xfrm>
        <a:graphic>
          <a:graphicData uri="http://schemas.openxmlformats.org/drawingml/2006/table">
            <a:tbl>
              <a:tblPr bandRow="1">
                <a:tableStyleId>{72833802-FEF1-4C79-8D5D-14CF1EAF98D9}</a:tableStyleId>
              </a:tblPr>
              <a:tblGrid>
                <a:gridCol w="2479578">
                  <a:extLst>
                    <a:ext uri="{9D8B030D-6E8A-4147-A177-3AD203B41FA5}">
                      <a16:colId xmlns:a16="http://schemas.microsoft.com/office/drawing/2014/main" val="2117513484"/>
                    </a:ext>
                  </a:extLst>
                </a:gridCol>
                <a:gridCol w="5596058">
                  <a:extLst>
                    <a:ext uri="{9D8B030D-6E8A-4147-A177-3AD203B41FA5}">
                      <a16:colId xmlns:a16="http://schemas.microsoft.com/office/drawing/2014/main" val="620864851"/>
                    </a:ext>
                  </a:extLst>
                </a:gridCol>
              </a:tblGrid>
              <a:tr h="383566">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600" b="1" u="none" strike="noStrike" cap="none" normalizeH="0" baseline="0" dirty="0">
                          <a:ln>
                            <a:noFill/>
                          </a:ln>
                          <a:solidFill>
                            <a:schemeClr val="bg1"/>
                          </a:solidFill>
                          <a:effectLst/>
                        </a:rPr>
                        <a:t>Medical Objective</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457200" marR="0" lvl="1" indent="0" algn="l" defTabSz="914400" rtl="0" eaLnBrk="0" fontAlgn="base" latinLnBrk="0" hangingPunct="0">
                        <a:lnSpc>
                          <a:spcPct val="100000"/>
                        </a:lnSpc>
                        <a:spcBef>
                          <a:spcPct val="75000"/>
                        </a:spcBef>
                        <a:spcAft>
                          <a:spcPct val="0"/>
                        </a:spcAft>
                        <a:buClrTx/>
                        <a:buSzTx/>
                        <a:buFontTx/>
                        <a:buNone/>
                        <a:tabLst/>
                      </a:pPr>
                      <a:r>
                        <a:rPr kumimoji="0" lang="en-US" sz="1600" b="1" u="none" strike="noStrike" cap="none" normalizeH="0" baseline="0" dirty="0">
                          <a:ln>
                            <a:noFill/>
                          </a:ln>
                          <a:solidFill>
                            <a:schemeClr val="bg1"/>
                          </a:solidFill>
                          <a:effectLst/>
                        </a:rPr>
                        <a:t>Post-Launch Example</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941086480"/>
                  </a:ext>
                </a:extLst>
              </a:tr>
              <a:tr h="826900">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cap="none" normalizeH="0" baseline="0" dirty="0">
                          <a:ln>
                            <a:noFill/>
                          </a:ln>
                          <a:solidFill>
                            <a:schemeClr val="bg1"/>
                          </a:solidFill>
                          <a:effectLst/>
                        </a:rPr>
                        <a:t>1 Unmet Need</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evidence to characterize the clinical, economic, and patient- centered unmet needs for (rare disease) in the pre- and post-treatment environment</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39810016"/>
                  </a:ext>
                </a:extLst>
              </a:tr>
              <a:tr h="73219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kern="1200" cap="none" normalizeH="0" baseline="0" dirty="0">
                          <a:ln>
                            <a:noFill/>
                          </a:ln>
                          <a:solidFill>
                            <a:schemeClr val="bg1"/>
                          </a:solidFill>
                          <a:effectLst/>
                          <a:latin typeface="+mn-lt"/>
                          <a:ea typeface="+mn-ea"/>
                          <a:cs typeface="+mn-cs"/>
                        </a:rPr>
                        <a:t>2 Expand Efficacy</a:t>
                      </a:r>
                      <a:br>
                        <a:rPr kumimoji="0" lang="en-US" sz="1400" b="1" u="none" strike="noStrike" kern="1200" cap="none" normalizeH="0" baseline="0" dirty="0">
                          <a:ln>
                            <a:noFill/>
                          </a:ln>
                          <a:solidFill>
                            <a:schemeClr val="bg1"/>
                          </a:solidFill>
                          <a:effectLst/>
                          <a:latin typeface="+mn-lt"/>
                          <a:ea typeface="+mn-ea"/>
                          <a:cs typeface="+mn-cs"/>
                        </a:rPr>
                      </a:br>
                      <a:r>
                        <a:rPr kumimoji="0" lang="en-US" sz="1400" b="1" u="none" strike="noStrike" kern="1200" cap="none" normalizeH="0" baseline="0" dirty="0">
                          <a:ln>
                            <a:noFill/>
                          </a:ln>
                          <a:solidFill>
                            <a:schemeClr val="bg1"/>
                          </a:solidFill>
                          <a:effectLst/>
                          <a:latin typeface="+mn-lt"/>
                          <a:ea typeface="+mn-ea"/>
                          <a:cs typeface="+mn-cs"/>
                        </a:rPr>
                        <a:t>   and Safety</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data to support that product X is safe and effective to use in other patient populations (non-label)</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699853331"/>
                  </a:ext>
                </a:extLst>
              </a:tr>
              <a:tr h="846538">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400" b="1" u="none" strike="noStrike" cap="none" normalizeH="0" baseline="0" dirty="0">
                          <a:ln>
                            <a:noFill/>
                          </a:ln>
                          <a:solidFill>
                            <a:schemeClr val="bg1"/>
                          </a:solidFill>
                          <a:effectLst/>
                        </a:rPr>
                        <a:t>3 Treatment Optimization</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Optimize biomarker strategy for tailored treatment with product X</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21875417"/>
                  </a:ext>
                </a:extLst>
              </a:tr>
              <a:tr h="870039">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400" b="1" u="none" strike="noStrike" kern="1200" cap="none" normalizeH="0" baseline="0" dirty="0">
                          <a:ln>
                            <a:noFill/>
                          </a:ln>
                          <a:solidFill>
                            <a:schemeClr val="bg1"/>
                          </a:solidFill>
                          <a:effectLst/>
                          <a:latin typeface="+mn-lt"/>
                          <a:ea typeface="+mn-ea"/>
                          <a:cs typeface="+mn-cs"/>
                        </a:rPr>
                        <a:t>4 Value/Effectiveness</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real-world evidence and decision support tools to payers, providers, and patients that support access and reimbursement, appropriate utilization, and adherence for early and long-term treatment</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646193550"/>
                  </a:ext>
                </a:extLst>
              </a:tr>
            </a:tbl>
          </a:graphicData>
        </a:graphic>
      </p:graphicFrame>
      <p:sp>
        <p:nvSpPr>
          <p:cNvPr id="6" name="Triangle 5">
            <a:extLst>
              <a:ext uri="{FF2B5EF4-FFF2-40B4-BE49-F238E27FC236}">
                <a16:creationId xmlns:a16="http://schemas.microsoft.com/office/drawing/2014/main" id="{BF752095-3038-4744-B7C1-76205E817662}"/>
              </a:ext>
            </a:extLst>
          </p:cNvPr>
          <p:cNvSpPr/>
          <p:nvPr/>
        </p:nvSpPr>
        <p:spPr>
          <a:xfrm rot="5400000">
            <a:off x="2945814" y="2455263"/>
            <a:ext cx="544437"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FAFB2487-7B75-A04D-AD57-995C7EE317E7}"/>
              </a:ext>
            </a:extLst>
          </p:cNvPr>
          <p:cNvSpPr/>
          <p:nvPr/>
        </p:nvSpPr>
        <p:spPr>
          <a:xfrm rot="5400000">
            <a:off x="2942611" y="4075134"/>
            <a:ext cx="550843"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ADC25685-52FC-C44F-8DFB-4B57A65B7434}"/>
              </a:ext>
            </a:extLst>
          </p:cNvPr>
          <p:cNvSpPr/>
          <p:nvPr/>
        </p:nvSpPr>
        <p:spPr>
          <a:xfrm rot="5400000">
            <a:off x="2952218" y="3284291"/>
            <a:ext cx="531630" cy="219922"/>
          </a:xfrm>
          <a:prstGeom prst="triangl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66626439-E4F1-874C-A647-39D080A8E30D}"/>
              </a:ext>
            </a:extLst>
          </p:cNvPr>
          <p:cNvSpPr/>
          <p:nvPr/>
        </p:nvSpPr>
        <p:spPr>
          <a:xfrm rot="5400000">
            <a:off x="2952218" y="4951139"/>
            <a:ext cx="531629" cy="219922"/>
          </a:xfrm>
          <a:prstGeom prst="triangl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1170C0D-CBB7-454E-8F5B-E678F7F7D8F2}"/>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213561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Identifying Strategic Medical Drivers</a:t>
            </a:r>
            <a:endParaRPr lang="en-US" dirty="0"/>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57198" y="1818271"/>
            <a:ext cx="8365960" cy="152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5"/>
                </a:solidFill>
              </a:rPr>
              <a:t>Strategic Medical Drivers key objectives that help facilitate the translation of the strategy into tactics</a:t>
            </a:r>
          </a:p>
          <a:p>
            <a:pPr marL="0" indent="0">
              <a:buNone/>
            </a:pPr>
            <a:endParaRPr lang="en-US" b="1" dirty="0"/>
          </a:p>
          <a:p>
            <a:pPr>
              <a:buFont typeface="Courier New" panose="02070309020205020404" pitchFamily="49" charset="0"/>
              <a:buChar char="o"/>
            </a:pPr>
            <a:r>
              <a:rPr lang="en-US" sz="1600" dirty="0"/>
              <a:t>Aligned with each medical objective, strategic medical drivers give a little more granularity to these broad objectives around the current scientific theme</a:t>
            </a:r>
          </a:p>
          <a:p>
            <a:pPr>
              <a:buFont typeface="Courier New" panose="02070309020205020404" pitchFamily="49" charset="0"/>
              <a:buChar char="o"/>
            </a:pPr>
            <a:r>
              <a:rPr lang="en-US" sz="1600" dirty="0"/>
              <a:t>Often better defines the audience or the desired outcome</a:t>
            </a:r>
          </a:p>
          <a:p>
            <a:pPr>
              <a:buFont typeface="Courier New" panose="02070309020205020404" pitchFamily="49" charset="0"/>
              <a:buChar char="o"/>
            </a:pPr>
            <a:r>
              <a:rPr lang="en-US" sz="1600" dirty="0"/>
              <a:t>Used as needed with the intent of aiding in the development and assignment of specific tactics, if the medical objective is specific and actionable enough drivers may not be needed</a:t>
            </a:r>
          </a:p>
        </p:txBody>
      </p:sp>
      <p:sp>
        <p:nvSpPr>
          <p:cNvPr id="50" name="AutoShape 43">
            <a:extLst>
              <a:ext uri="{FF2B5EF4-FFF2-40B4-BE49-F238E27FC236}">
                <a16:creationId xmlns:a16="http://schemas.microsoft.com/office/drawing/2014/main" id="{43905E17-712C-D04E-A459-FD93E065C956}"/>
              </a:ext>
            </a:extLst>
          </p:cNvPr>
          <p:cNvSpPr>
            <a:spLocks noChangeArrowheads="1"/>
          </p:cNvSpPr>
          <p:nvPr/>
        </p:nvSpPr>
        <p:spPr bwMode="auto">
          <a:xfrm>
            <a:off x="8057236" y="494491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6" name="Rectangle 5">
            <a:extLst>
              <a:ext uri="{FF2B5EF4-FFF2-40B4-BE49-F238E27FC236}">
                <a16:creationId xmlns:a16="http://schemas.microsoft.com/office/drawing/2014/main" id="{FACAB60F-51CC-A442-96AF-4DA666F6F3D4}"/>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7899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Strategic Medical Drivers: </a:t>
            </a:r>
            <a:br>
              <a:rPr lang="en-GB" dirty="0"/>
            </a:br>
            <a:r>
              <a:rPr lang="en-GB" dirty="0">
                <a:solidFill>
                  <a:schemeClr val="accent5"/>
                </a:solidFill>
              </a:rPr>
              <a:t>Post-Launch Example</a:t>
            </a:r>
            <a:endParaRPr lang="en-US" dirty="0">
              <a:solidFill>
                <a:schemeClr val="accent5"/>
              </a:solidFill>
            </a:endParaRPr>
          </a:p>
        </p:txBody>
      </p:sp>
      <p:graphicFrame>
        <p:nvGraphicFramePr>
          <p:cNvPr id="7" name="Content Placeholder 3">
            <a:extLst>
              <a:ext uri="{FF2B5EF4-FFF2-40B4-BE49-F238E27FC236}">
                <a16:creationId xmlns:a16="http://schemas.microsoft.com/office/drawing/2014/main" id="{2F7DAC78-30B3-984C-ADEC-5E5C550D36F9}"/>
              </a:ext>
            </a:extLst>
          </p:cNvPr>
          <p:cNvGraphicFramePr>
            <a:graphicFrameLocks/>
          </p:cNvGraphicFramePr>
          <p:nvPr>
            <p:extLst>
              <p:ext uri="{D42A27DB-BD31-4B8C-83A1-F6EECF244321}">
                <p14:modId xmlns:p14="http://schemas.microsoft.com/office/powerpoint/2010/main" val="2385393755"/>
              </p:ext>
            </p:extLst>
          </p:nvPr>
        </p:nvGraphicFramePr>
        <p:xfrm>
          <a:off x="2044390" y="1799998"/>
          <a:ext cx="6592446" cy="1474829"/>
        </p:xfrm>
        <a:graphic>
          <a:graphicData uri="http://schemas.openxmlformats.org/drawingml/2006/table">
            <a:tbl>
              <a:tblPr bandRow="1">
                <a:tableStyleId>{72833802-FEF1-4C79-8D5D-14CF1EAF98D9}</a:tableStyleId>
              </a:tblPr>
              <a:tblGrid>
                <a:gridCol w="2179846">
                  <a:extLst>
                    <a:ext uri="{9D8B030D-6E8A-4147-A177-3AD203B41FA5}">
                      <a16:colId xmlns:a16="http://schemas.microsoft.com/office/drawing/2014/main" val="2117513484"/>
                    </a:ext>
                  </a:extLst>
                </a:gridCol>
                <a:gridCol w="4412600">
                  <a:extLst>
                    <a:ext uri="{9D8B030D-6E8A-4147-A177-3AD203B41FA5}">
                      <a16:colId xmlns:a16="http://schemas.microsoft.com/office/drawing/2014/main" val="620864851"/>
                    </a:ext>
                  </a:extLst>
                </a:gridCol>
              </a:tblGrid>
              <a:tr h="1474829">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cap="none" normalizeH="0" baseline="0" dirty="0">
                          <a:ln>
                            <a:noFill/>
                          </a:ln>
                          <a:solidFill>
                            <a:schemeClr val="bg1"/>
                          </a:solidFill>
                          <a:effectLst/>
                        </a:rPr>
                        <a:t>1 Unmet Need</a:t>
                      </a:r>
                    </a:p>
                  </a:txBody>
                  <a:tcPr marL="68580" marR="68580" marT="34290" marB="3429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evidence to characterize the clinical, economic and patient-centered unmet needs in the pre- and</a:t>
                      </a:r>
                    </a:p>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post-treatment environment</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39810016"/>
                  </a:ext>
                </a:extLst>
              </a:tr>
            </a:tbl>
          </a:graphicData>
        </a:graphic>
      </p:graphicFrame>
      <p:sp>
        <p:nvSpPr>
          <p:cNvPr id="6" name="Triangle 5">
            <a:extLst>
              <a:ext uri="{FF2B5EF4-FFF2-40B4-BE49-F238E27FC236}">
                <a16:creationId xmlns:a16="http://schemas.microsoft.com/office/drawing/2014/main" id="{BF752095-3038-4744-B7C1-76205E817662}"/>
              </a:ext>
            </a:extLst>
          </p:cNvPr>
          <p:cNvSpPr/>
          <p:nvPr/>
        </p:nvSpPr>
        <p:spPr>
          <a:xfrm rot="5400000">
            <a:off x="4115394" y="2414064"/>
            <a:ext cx="544437"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34EAE38-440E-F647-9B3E-A6EFBA444A93}"/>
              </a:ext>
            </a:extLst>
          </p:cNvPr>
          <p:cNvSpPr/>
          <p:nvPr/>
        </p:nvSpPr>
        <p:spPr>
          <a:xfrm>
            <a:off x="2034992" y="3403270"/>
            <a:ext cx="2165015" cy="1318221"/>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r>
              <a:rPr lang="en-US" sz="2000" b="1" dirty="0">
                <a:solidFill>
                  <a:schemeClr val="accent5"/>
                </a:solidFill>
              </a:rPr>
              <a:t>A</a:t>
            </a:r>
            <a:br>
              <a:rPr lang="en-US" sz="1000" b="1" dirty="0">
                <a:solidFill>
                  <a:schemeClr val="accent4">
                    <a:lumMod val="50000"/>
                  </a:schemeClr>
                </a:solidFill>
              </a:rPr>
            </a:br>
            <a:r>
              <a:rPr lang="en-US" sz="1000" b="1" dirty="0">
                <a:solidFill>
                  <a:schemeClr val="tx1">
                    <a:lumMod val="50000"/>
                    <a:lumOff val="50000"/>
                  </a:schemeClr>
                </a:solidFill>
                <a:ea typeface="ＭＳ Ｐゴシック" charset="-128"/>
              </a:rPr>
              <a:t>Support acquisition of new or retrospective clinical data on the natural history of disease X</a:t>
            </a:r>
          </a:p>
          <a:p>
            <a:pPr algn="ctr">
              <a:spcBef>
                <a:spcPct val="50000"/>
              </a:spcBef>
            </a:pPr>
            <a:endParaRPr lang="en-US" sz="1000" b="1" dirty="0">
              <a:solidFill>
                <a:schemeClr val="tx1">
                  <a:lumMod val="50000"/>
                  <a:lumOff val="50000"/>
                </a:schemeClr>
              </a:solidFill>
              <a:ea typeface="ＭＳ Ｐゴシック" charset="-128"/>
            </a:endParaRPr>
          </a:p>
        </p:txBody>
      </p:sp>
      <p:sp>
        <p:nvSpPr>
          <p:cNvPr id="20" name="Rectangle 19">
            <a:extLst>
              <a:ext uri="{FF2B5EF4-FFF2-40B4-BE49-F238E27FC236}">
                <a16:creationId xmlns:a16="http://schemas.microsoft.com/office/drawing/2014/main" id="{26F64A65-AAF0-3841-9422-19ADFB4A455D}"/>
              </a:ext>
            </a:extLst>
          </p:cNvPr>
          <p:cNvSpPr/>
          <p:nvPr/>
        </p:nvSpPr>
        <p:spPr>
          <a:xfrm>
            <a:off x="4268300" y="3403411"/>
            <a:ext cx="2165015" cy="1318221"/>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fontAlgn="auto">
              <a:spcBef>
                <a:spcPts val="0"/>
              </a:spcBef>
              <a:spcAft>
                <a:spcPts val="0"/>
              </a:spcAft>
              <a:defRPr/>
            </a:pPr>
            <a:r>
              <a:rPr lang="en-US" sz="2000" b="1" dirty="0">
                <a:solidFill>
                  <a:schemeClr val="accent5"/>
                </a:solidFill>
              </a:rPr>
              <a:t>B</a:t>
            </a:r>
            <a:endParaRPr lang="en-US" sz="2000" b="1" dirty="0">
              <a:solidFill>
                <a:schemeClr val="tx1">
                  <a:lumMod val="50000"/>
                  <a:lumOff val="50000"/>
                </a:schemeClr>
              </a:solidFill>
            </a:endParaRPr>
          </a:p>
          <a:p>
            <a:pPr algn="ctr" fontAlgn="auto">
              <a:spcBef>
                <a:spcPts val="0"/>
              </a:spcBef>
              <a:spcAft>
                <a:spcPts val="0"/>
              </a:spcAft>
              <a:defRPr/>
            </a:pPr>
            <a:r>
              <a:rPr lang="en-US" sz="1000" b="1" dirty="0">
                <a:solidFill>
                  <a:schemeClr val="tx1">
                    <a:lumMod val="50000"/>
                    <a:lumOff val="50000"/>
                  </a:schemeClr>
                </a:solidFill>
              </a:rPr>
              <a:t>Identify unmet needs in the current management practices of disease X</a:t>
            </a:r>
          </a:p>
          <a:p>
            <a:pPr algn="ctr" fontAlgn="auto">
              <a:spcBef>
                <a:spcPts val="0"/>
              </a:spcBef>
              <a:spcAft>
                <a:spcPts val="0"/>
              </a:spcAft>
              <a:defRPr/>
            </a:pPr>
            <a:endParaRPr lang="en-US" sz="1000" b="1" dirty="0">
              <a:solidFill>
                <a:schemeClr val="tx1">
                  <a:lumMod val="50000"/>
                  <a:lumOff val="50000"/>
                </a:schemeClr>
              </a:solidFill>
            </a:endParaRPr>
          </a:p>
        </p:txBody>
      </p:sp>
      <p:sp>
        <p:nvSpPr>
          <p:cNvPr id="21" name="Rectangle 20">
            <a:extLst>
              <a:ext uri="{FF2B5EF4-FFF2-40B4-BE49-F238E27FC236}">
                <a16:creationId xmlns:a16="http://schemas.microsoft.com/office/drawing/2014/main" id="{7DB8AAB4-5778-C740-8618-4EBD4A54D6C2}"/>
              </a:ext>
            </a:extLst>
          </p:cNvPr>
          <p:cNvSpPr/>
          <p:nvPr/>
        </p:nvSpPr>
        <p:spPr>
          <a:xfrm>
            <a:off x="6482316" y="3403743"/>
            <a:ext cx="2165015" cy="1318221"/>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defRPr/>
            </a:pPr>
            <a:r>
              <a:rPr lang="en-US" sz="2000" b="1" dirty="0">
                <a:solidFill>
                  <a:schemeClr val="accent5"/>
                </a:solidFill>
              </a:rPr>
              <a:t>C</a:t>
            </a:r>
            <a:endParaRPr lang="en-US" sz="2000" b="1" dirty="0">
              <a:solidFill>
                <a:schemeClr val="accent4">
                  <a:lumMod val="50000"/>
                </a:schemeClr>
              </a:solidFill>
            </a:endParaRPr>
          </a:p>
          <a:p>
            <a:pPr algn="ctr" fontAlgn="auto">
              <a:spcBef>
                <a:spcPts val="0"/>
              </a:spcBef>
              <a:spcAft>
                <a:spcPts val="0"/>
              </a:spcAft>
              <a:defRPr/>
            </a:pPr>
            <a:r>
              <a:rPr lang="en-US" sz="1000" b="1" dirty="0">
                <a:solidFill>
                  <a:schemeClr val="tx1">
                    <a:lumMod val="50000"/>
                    <a:lumOff val="50000"/>
                  </a:schemeClr>
                </a:solidFill>
              </a:rPr>
              <a:t>Determine the economic burden of disease X for payers and society</a:t>
            </a:r>
          </a:p>
          <a:p>
            <a:pPr algn="ctr" fontAlgn="auto">
              <a:spcBef>
                <a:spcPts val="0"/>
              </a:spcBef>
              <a:spcAft>
                <a:spcPts val="0"/>
              </a:spcAft>
              <a:defRPr/>
            </a:pPr>
            <a:endParaRPr lang="en-US" sz="1000" b="1" dirty="0">
              <a:solidFill>
                <a:schemeClr val="tx1">
                  <a:lumMod val="50000"/>
                  <a:lumOff val="50000"/>
                </a:schemeClr>
              </a:solidFill>
            </a:endParaRPr>
          </a:p>
        </p:txBody>
      </p:sp>
      <p:sp>
        <p:nvSpPr>
          <p:cNvPr id="22" name="Rectangle 21">
            <a:extLst>
              <a:ext uri="{FF2B5EF4-FFF2-40B4-BE49-F238E27FC236}">
                <a16:creationId xmlns:a16="http://schemas.microsoft.com/office/drawing/2014/main" id="{BF1E8898-F668-D648-9FAD-45F031EE3543}"/>
              </a:ext>
            </a:extLst>
          </p:cNvPr>
          <p:cNvSpPr/>
          <p:nvPr/>
        </p:nvSpPr>
        <p:spPr>
          <a:xfrm>
            <a:off x="533401" y="3403269"/>
            <a:ext cx="1444256" cy="1318221"/>
          </a:xfrm>
          <a:prstGeom prst="rect">
            <a:avLst/>
          </a:prstGeom>
          <a:solidFill>
            <a:schemeClr val="bg1">
              <a:lumMod val="7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1000" b="1" dirty="0">
              <a:solidFill>
                <a:schemeClr val="tx1">
                  <a:lumMod val="50000"/>
                  <a:lumOff val="50000"/>
                </a:schemeClr>
              </a:solidFill>
              <a:ea typeface="ＭＳ Ｐゴシック" charset="-128"/>
            </a:endParaRPr>
          </a:p>
        </p:txBody>
      </p:sp>
      <p:sp>
        <p:nvSpPr>
          <p:cNvPr id="18" name="Rectangle 17">
            <a:extLst>
              <a:ext uri="{FF2B5EF4-FFF2-40B4-BE49-F238E27FC236}">
                <a16:creationId xmlns:a16="http://schemas.microsoft.com/office/drawing/2014/main" id="{A79AC2FC-442F-C044-9A66-533E4CAFA485}"/>
              </a:ext>
            </a:extLst>
          </p:cNvPr>
          <p:cNvSpPr/>
          <p:nvPr/>
        </p:nvSpPr>
        <p:spPr>
          <a:xfrm>
            <a:off x="533186" y="3652590"/>
            <a:ext cx="1178655" cy="830997"/>
          </a:xfrm>
          <a:prstGeom prst="rect">
            <a:avLst/>
          </a:prstGeom>
        </p:spPr>
        <p:txBody>
          <a:bodyPr wrap="square">
            <a:spAutoFit/>
          </a:bodyPr>
          <a:lstStyle/>
          <a:p>
            <a:pPr lvl="0" defTabSz="914400" eaLnBrk="0" hangingPunct="0">
              <a:spcBef>
                <a:spcPct val="75000"/>
              </a:spcBef>
              <a:defRPr/>
            </a:pPr>
            <a:r>
              <a:rPr lang="en-US" sz="1600" b="1" dirty="0">
                <a:solidFill>
                  <a:schemeClr val="bg1"/>
                </a:solidFill>
                <a:latin typeface="+mj-lt"/>
              </a:rPr>
              <a:t>Strategic Medical Drivers</a:t>
            </a:r>
          </a:p>
        </p:txBody>
      </p:sp>
      <p:sp>
        <p:nvSpPr>
          <p:cNvPr id="23" name="Rectangle 22">
            <a:extLst>
              <a:ext uri="{FF2B5EF4-FFF2-40B4-BE49-F238E27FC236}">
                <a16:creationId xmlns:a16="http://schemas.microsoft.com/office/drawing/2014/main" id="{641881AC-4784-684E-9FFB-5BBB480FAC54}"/>
              </a:ext>
            </a:extLst>
          </p:cNvPr>
          <p:cNvSpPr/>
          <p:nvPr/>
        </p:nvSpPr>
        <p:spPr>
          <a:xfrm>
            <a:off x="533401" y="1791586"/>
            <a:ext cx="1444256" cy="1483242"/>
          </a:xfrm>
          <a:prstGeom prst="rect">
            <a:avLst/>
          </a:prstGeom>
          <a:solidFill>
            <a:schemeClr val="bg1">
              <a:lumMod val="7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1000" b="1" dirty="0">
              <a:solidFill>
                <a:schemeClr val="tx1">
                  <a:lumMod val="50000"/>
                  <a:lumOff val="50000"/>
                </a:schemeClr>
              </a:solidFill>
              <a:ea typeface="ＭＳ Ｐゴシック" charset="-128"/>
            </a:endParaRPr>
          </a:p>
        </p:txBody>
      </p:sp>
      <p:sp>
        <p:nvSpPr>
          <p:cNvPr id="24" name="Rectangle 23">
            <a:extLst>
              <a:ext uri="{FF2B5EF4-FFF2-40B4-BE49-F238E27FC236}">
                <a16:creationId xmlns:a16="http://schemas.microsoft.com/office/drawing/2014/main" id="{06B871A6-6E12-974E-A820-DEF7B1CD007F}"/>
              </a:ext>
            </a:extLst>
          </p:cNvPr>
          <p:cNvSpPr/>
          <p:nvPr/>
        </p:nvSpPr>
        <p:spPr>
          <a:xfrm>
            <a:off x="533186" y="2253559"/>
            <a:ext cx="1178655" cy="584775"/>
          </a:xfrm>
          <a:prstGeom prst="rect">
            <a:avLst/>
          </a:prstGeom>
        </p:spPr>
        <p:txBody>
          <a:bodyPr wrap="square">
            <a:spAutoFit/>
          </a:bodyPr>
          <a:lstStyle/>
          <a:p>
            <a:pPr lvl="0" defTabSz="914400" eaLnBrk="0" hangingPunct="0">
              <a:spcBef>
                <a:spcPct val="75000"/>
              </a:spcBef>
              <a:defRPr/>
            </a:pPr>
            <a:r>
              <a:rPr lang="en-US" sz="1600" b="1" dirty="0">
                <a:solidFill>
                  <a:schemeClr val="bg1"/>
                </a:solidFill>
                <a:latin typeface="+mj-lt"/>
              </a:rPr>
              <a:t>Medical Objective</a:t>
            </a:r>
          </a:p>
        </p:txBody>
      </p:sp>
      <p:sp>
        <p:nvSpPr>
          <p:cNvPr id="25" name="Rectangle 24">
            <a:extLst>
              <a:ext uri="{FF2B5EF4-FFF2-40B4-BE49-F238E27FC236}">
                <a16:creationId xmlns:a16="http://schemas.microsoft.com/office/drawing/2014/main" id="{905E98B2-C39D-BA48-AA2F-10FEDA9E1EC5}"/>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336871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425534-BD53-6241-B8DE-B2C41E6497A3}"/>
              </a:ext>
            </a:extLst>
          </p:cNvPr>
          <p:cNvSpPr>
            <a:spLocks noGrp="1"/>
          </p:cNvSpPr>
          <p:nvPr>
            <p:ph type="title"/>
          </p:nvPr>
        </p:nvSpPr>
        <p:spPr>
          <a:xfrm>
            <a:off x="512048" y="29817"/>
            <a:ext cx="5838377" cy="1370013"/>
          </a:xfrm>
        </p:spPr>
        <p:txBody>
          <a:bodyPr/>
          <a:lstStyle/>
          <a:p>
            <a:r>
              <a:rPr lang="en-US" dirty="0">
                <a:solidFill>
                  <a:schemeClr val="bg1"/>
                </a:solidFill>
              </a:rPr>
              <a:t>Medical Strategy</a:t>
            </a:r>
          </a:p>
        </p:txBody>
      </p:sp>
      <p:sp>
        <p:nvSpPr>
          <p:cNvPr id="5" name="Rounded Rectangle 4">
            <a:extLst>
              <a:ext uri="{FF2B5EF4-FFF2-40B4-BE49-F238E27FC236}">
                <a16:creationId xmlns:a16="http://schemas.microsoft.com/office/drawing/2014/main" id="{A313F537-7F03-2B43-9AEC-4C1E005F7150}"/>
              </a:ext>
            </a:extLst>
          </p:cNvPr>
          <p:cNvSpPr/>
          <p:nvPr/>
        </p:nvSpPr>
        <p:spPr>
          <a:xfrm>
            <a:off x="575357" y="2202626"/>
            <a:ext cx="7979363" cy="3232974"/>
          </a:xfrm>
          <a:prstGeom prst="roundRect">
            <a:avLst/>
          </a:prstGeom>
          <a:solidFill>
            <a:schemeClr val="accent5">
              <a:lumMod val="40000"/>
              <a:lumOff val="6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081B82B-2940-C64A-BE0E-B04204340C05}"/>
              </a:ext>
            </a:extLst>
          </p:cNvPr>
          <p:cNvSpPr txBox="1">
            <a:spLocks/>
          </p:cNvSpPr>
          <p:nvPr/>
        </p:nvSpPr>
        <p:spPr bwMode="auto">
          <a:xfrm>
            <a:off x="802639" y="2484539"/>
            <a:ext cx="734568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dirty="0">
                <a:solidFill>
                  <a:schemeClr val="bg1">
                    <a:lumMod val="50000"/>
                  </a:schemeClr>
                </a:solidFill>
              </a:rPr>
              <a:t>Define strategies that align with overall</a:t>
            </a:r>
            <a:br>
              <a:rPr lang="en-US" dirty="0">
                <a:solidFill>
                  <a:schemeClr val="bg1">
                    <a:lumMod val="50000"/>
                  </a:schemeClr>
                </a:solidFill>
              </a:rPr>
            </a:br>
            <a:r>
              <a:rPr lang="en-US" dirty="0">
                <a:solidFill>
                  <a:schemeClr val="bg1">
                    <a:lumMod val="50000"/>
                  </a:schemeClr>
                </a:solidFill>
              </a:rPr>
              <a:t>product objectives </a:t>
            </a:r>
          </a:p>
          <a:p>
            <a:pPr>
              <a:buFont typeface="Courier New" panose="02070309020205020404" pitchFamily="49" charset="0"/>
              <a:buChar char="o"/>
            </a:pPr>
            <a:r>
              <a:rPr lang="en-US" dirty="0">
                <a:solidFill>
                  <a:schemeClr val="bg1">
                    <a:lumMod val="50000"/>
                  </a:schemeClr>
                </a:solidFill>
              </a:rPr>
              <a:t>Consider the strategy and objectives of commercial, market access, and other cross-functional teams within your organization – but remain focused on the strategy that is best suited to MA teams</a:t>
            </a:r>
          </a:p>
          <a:p>
            <a:pPr>
              <a:buFont typeface="Courier New" panose="02070309020205020404" pitchFamily="49" charset="0"/>
              <a:buChar char="o"/>
            </a:pPr>
            <a:r>
              <a:rPr lang="en-US" dirty="0">
                <a:solidFill>
                  <a:schemeClr val="bg1">
                    <a:lumMod val="50000"/>
                  </a:schemeClr>
                </a:solidFill>
              </a:rPr>
              <a:t>Ensure your medical  strategy delivers on the needs of the patients, other stakeholders, and the organization</a:t>
            </a:r>
          </a:p>
        </p:txBody>
      </p:sp>
      <p:sp>
        <p:nvSpPr>
          <p:cNvPr id="7" name="Rectangle 6">
            <a:extLst>
              <a:ext uri="{FF2B5EF4-FFF2-40B4-BE49-F238E27FC236}">
                <a16:creationId xmlns:a16="http://schemas.microsoft.com/office/drawing/2014/main" id="{F24C61C4-31A3-8949-9B2A-D167D1B50802}"/>
              </a:ext>
            </a:extLst>
          </p:cNvPr>
          <p:cNvSpPr/>
          <p:nvPr/>
        </p:nvSpPr>
        <p:spPr>
          <a:xfrm>
            <a:off x="2311241" y="6395164"/>
            <a:ext cx="1068064" cy="244176"/>
          </a:xfrm>
          <a:prstGeom prst="rect">
            <a:avLst/>
          </a:prstGeom>
        </p:spPr>
        <p:txBody>
          <a:bodyPr wrap="square">
            <a:spAutoFit/>
          </a:bodyPr>
          <a:lstStyle/>
          <a:p>
            <a:r>
              <a:rPr lang="en-US" sz="1000" dirty="0">
                <a:solidFill>
                  <a:schemeClr val="accent2"/>
                </a:solidFill>
              </a:rPr>
              <a:t>Medical Strategy</a:t>
            </a:r>
          </a:p>
        </p:txBody>
      </p:sp>
    </p:spTree>
    <p:extLst>
      <p:ext uri="{BB962C8B-B14F-4D97-AF65-F5344CB8AC3E}">
        <p14:creationId xmlns:p14="http://schemas.microsoft.com/office/powerpoint/2010/main" val="423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0A7030-3DEB-104B-9578-9E4D13B6B759}"/>
              </a:ext>
            </a:extLst>
          </p:cNvPr>
          <p:cNvGrpSpPr/>
          <p:nvPr/>
        </p:nvGrpSpPr>
        <p:grpSpPr>
          <a:xfrm>
            <a:off x="564584" y="495241"/>
            <a:ext cx="816708" cy="816708"/>
            <a:chOff x="668216" y="2184400"/>
            <a:chExt cx="816708" cy="816708"/>
          </a:xfrm>
        </p:grpSpPr>
        <p:sp>
          <p:nvSpPr>
            <p:cNvPr id="7" name="Oval 6">
              <a:extLst>
                <a:ext uri="{FF2B5EF4-FFF2-40B4-BE49-F238E27FC236}">
                  <a16:creationId xmlns:a16="http://schemas.microsoft.com/office/drawing/2014/main" id="{9CB2D564-867B-B742-AF05-2F6DAC25EE59}"/>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076F574-DF24-2644-8AE3-6346C3ABC57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55B0367D-3B1D-534C-94AC-A062C8D12E09}"/>
              </a:ext>
            </a:extLst>
          </p:cNvPr>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Tactical and Operational Plan</a:t>
            </a:r>
          </a:p>
        </p:txBody>
      </p:sp>
      <p:sp>
        <p:nvSpPr>
          <p:cNvPr id="17" name="TextBox 16">
            <a:extLst>
              <a:ext uri="{FF2B5EF4-FFF2-40B4-BE49-F238E27FC236}">
                <a16:creationId xmlns:a16="http://schemas.microsoft.com/office/drawing/2014/main" id="{ACAC00EB-FC5D-724C-873B-5519FAE84158}"/>
              </a:ext>
            </a:extLst>
          </p:cNvPr>
          <p:cNvSpPr txBox="1"/>
          <p:nvPr/>
        </p:nvSpPr>
        <p:spPr>
          <a:xfrm>
            <a:off x="490089" y="2270958"/>
            <a:ext cx="4671881" cy="323165"/>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Medical Affairs Functional Activities</a:t>
            </a:r>
          </a:p>
        </p:txBody>
      </p:sp>
      <p:pic>
        <p:nvPicPr>
          <p:cNvPr id="18" name="Picture 17">
            <a:extLst>
              <a:ext uri="{FF2B5EF4-FFF2-40B4-BE49-F238E27FC236}">
                <a16:creationId xmlns:a16="http://schemas.microsoft.com/office/drawing/2014/main" id="{730F198E-7A2A-AE47-815E-078376E7ECE1}"/>
              </a:ext>
            </a:extLst>
          </p:cNvPr>
          <p:cNvPicPr>
            <a:picLocks noChangeAspect="1"/>
          </p:cNvPicPr>
          <p:nvPr/>
        </p:nvPicPr>
        <p:blipFill>
          <a:blip r:embed="rId2"/>
          <a:stretch>
            <a:fillRect/>
          </a:stretch>
        </p:blipFill>
        <p:spPr>
          <a:xfrm>
            <a:off x="840427" y="655589"/>
            <a:ext cx="300228" cy="450342"/>
          </a:xfrm>
          <a:prstGeom prst="rect">
            <a:avLst/>
          </a:prstGeom>
        </p:spPr>
      </p:pic>
      <p:sp>
        <p:nvSpPr>
          <p:cNvPr id="20" name="Rectangle 19">
            <a:extLst>
              <a:ext uri="{FF2B5EF4-FFF2-40B4-BE49-F238E27FC236}">
                <a16:creationId xmlns:a16="http://schemas.microsoft.com/office/drawing/2014/main" id="{677F954F-5634-C444-AFC5-9352645A394B}"/>
              </a:ext>
            </a:extLst>
          </p:cNvPr>
          <p:cNvSpPr/>
          <p:nvPr/>
        </p:nvSpPr>
        <p:spPr>
          <a:xfrm>
            <a:off x="3366432" y="6395163"/>
            <a:ext cx="1722403" cy="246221"/>
          </a:xfrm>
          <a:prstGeom prst="rect">
            <a:avLst/>
          </a:prstGeom>
        </p:spPr>
        <p:txBody>
          <a:bodyPr wrap="square">
            <a:spAutoFit/>
          </a:bodyPr>
          <a:lstStyle/>
          <a:p>
            <a:r>
              <a:rPr lang="en-US" sz="1000" dirty="0">
                <a:solidFill>
                  <a:schemeClr val="accent2"/>
                </a:solidFill>
              </a:rPr>
              <a:t>Tactical and Operational Plan</a:t>
            </a:r>
          </a:p>
        </p:txBody>
      </p:sp>
      <p:grpSp>
        <p:nvGrpSpPr>
          <p:cNvPr id="2" name="Group 4"/>
          <p:cNvGrpSpPr>
            <a:grpSpLocks noChangeAspect="1"/>
          </p:cNvGrpSpPr>
          <p:nvPr/>
        </p:nvGrpSpPr>
        <p:grpSpPr bwMode="auto">
          <a:xfrm rot="1756176">
            <a:off x="4039258" y="294230"/>
            <a:ext cx="3746500" cy="5594349"/>
            <a:chOff x="2521" y="279"/>
            <a:chExt cx="2360" cy="3524"/>
          </a:xfrm>
          <a:solidFill>
            <a:srgbClr val="FFFFFF">
              <a:alpha val="25098"/>
            </a:srgbClr>
          </a:solidFill>
        </p:grpSpPr>
        <p:sp>
          <p:nvSpPr>
            <p:cNvPr id="4" name="Freeform 5"/>
            <p:cNvSpPr>
              <a:spLocks noEditPoints="1"/>
            </p:cNvSpPr>
            <p:nvPr/>
          </p:nvSpPr>
          <p:spPr bwMode="auto">
            <a:xfrm>
              <a:off x="3000" y="1595"/>
              <a:ext cx="1461" cy="1561"/>
            </a:xfrm>
            <a:custGeom>
              <a:avLst/>
              <a:gdLst>
                <a:gd name="T0" fmla="*/ 6 w 400"/>
                <a:gd name="T1" fmla="*/ 205 h 427"/>
                <a:gd name="T2" fmla="*/ 6 w 400"/>
                <a:gd name="T3" fmla="*/ 205 h 427"/>
                <a:gd name="T4" fmla="*/ 218 w 400"/>
                <a:gd name="T5" fmla="*/ 9 h 427"/>
                <a:gd name="T6" fmla="*/ 393 w 400"/>
                <a:gd name="T7" fmla="*/ 223 h 427"/>
                <a:gd name="T8" fmla="*/ 192 w 400"/>
                <a:gd name="T9" fmla="*/ 419 h 427"/>
                <a:gd name="T10" fmla="*/ 6 w 400"/>
                <a:gd name="T11" fmla="*/ 205 h 427"/>
                <a:gd name="T12" fmla="*/ 199 w 400"/>
                <a:gd name="T13" fmla="*/ 362 h 427"/>
                <a:gd name="T14" fmla="*/ 199 w 400"/>
                <a:gd name="T15" fmla="*/ 362 h 427"/>
                <a:gd name="T16" fmla="*/ 340 w 400"/>
                <a:gd name="T17" fmla="*/ 213 h 427"/>
                <a:gd name="T18" fmla="*/ 199 w 400"/>
                <a:gd name="T19" fmla="*/ 63 h 427"/>
                <a:gd name="T20" fmla="*/ 58 w 400"/>
                <a:gd name="T21" fmla="*/ 213 h 427"/>
                <a:gd name="T22" fmla="*/ 199 w 400"/>
                <a:gd name="T23" fmla="*/ 36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27">
                  <a:moveTo>
                    <a:pt x="6" y="205"/>
                  </a:moveTo>
                  <a:lnTo>
                    <a:pt x="6" y="205"/>
                  </a:lnTo>
                  <a:cubicBezTo>
                    <a:pt x="14" y="82"/>
                    <a:pt x="103" y="0"/>
                    <a:pt x="218" y="9"/>
                  </a:cubicBezTo>
                  <a:cubicBezTo>
                    <a:pt x="317" y="15"/>
                    <a:pt x="400" y="117"/>
                    <a:pt x="393" y="223"/>
                  </a:cubicBezTo>
                  <a:cubicBezTo>
                    <a:pt x="383" y="339"/>
                    <a:pt x="294" y="427"/>
                    <a:pt x="192" y="419"/>
                  </a:cubicBezTo>
                  <a:cubicBezTo>
                    <a:pt x="83" y="412"/>
                    <a:pt x="0" y="314"/>
                    <a:pt x="6" y="205"/>
                  </a:cubicBezTo>
                  <a:close/>
                  <a:moveTo>
                    <a:pt x="199" y="362"/>
                  </a:moveTo>
                  <a:lnTo>
                    <a:pt x="199" y="362"/>
                  </a:lnTo>
                  <a:cubicBezTo>
                    <a:pt x="276" y="363"/>
                    <a:pt x="340" y="296"/>
                    <a:pt x="340" y="213"/>
                  </a:cubicBezTo>
                  <a:cubicBezTo>
                    <a:pt x="340" y="133"/>
                    <a:pt x="276" y="63"/>
                    <a:pt x="199" y="63"/>
                  </a:cubicBezTo>
                  <a:cubicBezTo>
                    <a:pt x="124" y="63"/>
                    <a:pt x="60" y="131"/>
                    <a:pt x="58" y="213"/>
                  </a:cubicBezTo>
                  <a:cubicBezTo>
                    <a:pt x="58" y="295"/>
                    <a:pt x="121" y="362"/>
                    <a:pt x="199" y="3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6"/>
            <p:cNvSpPr>
              <a:spLocks/>
            </p:cNvSpPr>
            <p:nvPr/>
          </p:nvSpPr>
          <p:spPr bwMode="auto">
            <a:xfrm>
              <a:off x="3292" y="2085"/>
              <a:ext cx="782" cy="585"/>
            </a:xfrm>
            <a:custGeom>
              <a:avLst/>
              <a:gdLst>
                <a:gd name="T0" fmla="*/ 82 w 214"/>
                <a:gd name="T1" fmla="*/ 90 h 160"/>
                <a:gd name="T2" fmla="*/ 82 w 214"/>
                <a:gd name="T3" fmla="*/ 90 h 160"/>
                <a:gd name="T4" fmla="*/ 154 w 214"/>
                <a:gd name="T5" fmla="*/ 17 h 160"/>
                <a:gd name="T6" fmla="*/ 197 w 214"/>
                <a:gd name="T7" fmla="*/ 14 h 160"/>
                <a:gd name="T8" fmla="*/ 194 w 214"/>
                <a:gd name="T9" fmla="*/ 54 h 160"/>
                <a:gd name="T10" fmla="*/ 108 w 214"/>
                <a:gd name="T11" fmla="*/ 143 h 160"/>
                <a:gd name="T12" fmla="*/ 63 w 214"/>
                <a:gd name="T13" fmla="*/ 144 h 160"/>
                <a:gd name="T14" fmla="*/ 16 w 214"/>
                <a:gd name="T15" fmla="*/ 99 h 160"/>
                <a:gd name="T16" fmla="*/ 15 w 214"/>
                <a:gd name="T17" fmla="*/ 62 h 160"/>
                <a:gd name="T18" fmla="*/ 56 w 214"/>
                <a:gd name="T19" fmla="*/ 62 h 160"/>
                <a:gd name="T20" fmla="*/ 82 w 214"/>
                <a:gd name="T2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60">
                  <a:moveTo>
                    <a:pt x="82" y="90"/>
                  </a:moveTo>
                  <a:lnTo>
                    <a:pt x="82" y="90"/>
                  </a:lnTo>
                  <a:cubicBezTo>
                    <a:pt x="109" y="64"/>
                    <a:pt x="132" y="40"/>
                    <a:pt x="154" y="17"/>
                  </a:cubicBezTo>
                  <a:cubicBezTo>
                    <a:pt x="169" y="1"/>
                    <a:pt x="183" y="0"/>
                    <a:pt x="197" y="14"/>
                  </a:cubicBezTo>
                  <a:cubicBezTo>
                    <a:pt x="214" y="29"/>
                    <a:pt x="205" y="42"/>
                    <a:pt x="194" y="54"/>
                  </a:cubicBezTo>
                  <a:cubicBezTo>
                    <a:pt x="165" y="84"/>
                    <a:pt x="137" y="112"/>
                    <a:pt x="108" y="143"/>
                  </a:cubicBezTo>
                  <a:cubicBezTo>
                    <a:pt x="93" y="158"/>
                    <a:pt x="79" y="160"/>
                    <a:pt x="63" y="144"/>
                  </a:cubicBezTo>
                  <a:cubicBezTo>
                    <a:pt x="47" y="129"/>
                    <a:pt x="32" y="115"/>
                    <a:pt x="16" y="99"/>
                  </a:cubicBezTo>
                  <a:cubicBezTo>
                    <a:pt x="5" y="88"/>
                    <a:pt x="0" y="76"/>
                    <a:pt x="15" y="62"/>
                  </a:cubicBezTo>
                  <a:cubicBezTo>
                    <a:pt x="27" y="48"/>
                    <a:pt x="42" y="48"/>
                    <a:pt x="56" y="62"/>
                  </a:cubicBezTo>
                  <a:cubicBezTo>
                    <a:pt x="64" y="70"/>
                    <a:pt x="72" y="79"/>
                    <a:pt x="82"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noEditPoints="1"/>
            </p:cNvSpPr>
            <p:nvPr/>
          </p:nvSpPr>
          <p:spPr bwMode="auto">
            <a:xfrm>
              <a:off x="2521" y="279"/>
              <a:ext cx="2360" cy="3524"/>
            </a:xfrm>
            <a:custGeom>
              <a:avLst/>
              <a:gdLst>
                <a:gd name="T0" fmla="*/ 593 w 646"/>
                <a:gd name="T1" fmla="*/ 852 h 964"/>
                <a:gd name="T2" fmla="*/ 593 w 646"/>
                <a:gd name="T3" fmla="*/ 852 h 964"/>
                <a:gd name="T4" fmla="*/ 536 w 646"/>
                <a:gd name="T5" fmla="*/ 909 h 964"/>
                <a:gd name="T6" fmla="*/ 109 w 646"/>
                <a:gd name="T7" fmla="*/ 909 h 964"/>
                <a:gd name="T8" fmla="*/ 53 w 646"/>
                <a:gd name="T9" fmla="*/ 852 h 964"/>
                <a:gd name="T10" fmla="*/ 53 w 646"/>
                <a:gd name="T11" fmla="*/ 269 h 964"/>
                <a:gd name="T12" fmla="*/ 109 w 646"/>
                <a:gd name="T13" fmla="*/ 212 h 964"/>
                <a:gd name="T14" fmla="*/ 146 w 646"/>
                <a:gd name="T15" fmla="*/ 212 h 964"/>
                <a:gd name="T16" fmla="*/ 146 w 646"/>
                <a:gd name="T17" fmla="*/ 237 h 964"/>
                <a:gd name="T18" fmla="*/ 202 w 646"/>
                <a:gd name="T19" fmla="*/ 294 h 964"/>
                <a:gd name="T20" fmla="*/ 452 w 646"/>
                <a:gd name="T21" fmla="*/ 294 h 964"/>
                <a:gd name="T22" fmla="*/ 509 w 646"/>
                <a:gd name="T23" fmla="*/ 237 h 964"/>
                <a:gd name="T24" fmla="*/ 509 w 646"/>
                <a:gd name="T25" fmla="*/ 212 h 964"/>
                <a:gd name="T26" fmla="*/ 536 w 646"/>
                <a:gd name="T27" fmla="*/ 212 h 964"/>
                <a:gd name="T28" fmla="*/ 593 w 646"/>
                <a:gd name="T29" fmla="*/ 269 h 964"/>
                <a:gd name="T30" fmla="*/ 593 w 646"/>
                <a:gd name="T31" fmla="*/ 852 h 964"/>
                <a:gd name="T32" fmla="*/ 283 w 646"/>
                <a:gd name="T33" fmla="*/ 84 h 964"/>
                <a:gd name="T34" fmla="*/ 283 w 646"/>
                <a:gd name="T35" fmla="*/ 84 h 964"/>
                <a:gd name="T36" fmla="*/ 323 w 646"/>
                <a:gd name="T37" fmla="*/ 44 h 964"/>
                <a:gd name="T38" fmla="*/ 363 w 646"/>
                <a:gd name="T39" fmla="*/ 84 h 964"/>
                <a:gd name="T40" fmla="*/ 323 w 646"/>
                <a:gd name="T41" fmla="*/ 124 h 964"/>
                <a:gd name="T42" fmla="*/ 283 w 646"/>
                <a:gd name="T43" fmla="*/ 84 h 964"/>
                <a:gd name="T44" fmla="*/ 589 w 646"/>
                <a:gd name="T45" fmla="*/ 164 h 964"/>
                <a:gd name="T46" fmla="*/ 589 w 646"/>
                <a:gd name="T47" fmla="*/ 164 h 964"/>
                <a:gd name="T48" fmla="*/ 506 w 646"/>
                <a:gd name="T49" fmla="*/ 164 h 964"/>
                <a:gd name="T50" fmla="*/ 452 w 646"/>
                <a:gd name="T51" fmla="*/ 124 h 964"/>
                <a:gd name="T52" fmla="*/ 398 w 646"/>
                <a:gd name="T53" fmla="*/ 124 h 964"/>
                <a:gd name="T54" fmla="*/ 408 w 646"/>
                <a:gd name="T55" fmla="*/ 84 h 964"/>
                <a:gd name="T56" fmla="*/ 323 w 646"/>
                <a:gd name="T57" fmla="*/ 0 h 964"/>
                <a:gd name="T58" fmla="*/ 238 w 646"/>
                <a:gd name="T59" fmla="*/ 84 h 964"/>
                <a:gd name="T60" fmla="*/ 248 w 646"/>
                <a:gd name="T61" fmla="*/ 124 h 964"/>
                <a:gd name="T62" fmla="*/ 202 w 646"/>
                <a:gd name="T63" fmla="*/ 124 h 964"/>
                <a:gd name="T64" fmla="*/ 149 w 646"/>
                <a:gd name="T65" fmla="*/ 164 h 964"/>
                <a:gd name="T66" fmla="*/ 56 w 646"/>
                <a:gd name="T67" fmla="*/ 164 h 964"/>
                <a:gd name="T68" fmla="*/ 0 w 646"/>
                <a:gd name="T69" fmla="*/ 220 h 964"/>
                <a:gd name="T70" fmla="*/ 0 w 646"/>
                <a:gd name="T71" fmla="*/ 907 h 964"/>
                <a:gd name="T72" fmla="*/ 56 w 646"/>
                <a:gd name="T73" fmla="*/ 964 h 964"/>
                <a:gd name="T74" fmla="*/ 589 w 646"/>
                <a:gd name="T75" fmla="*/ 964 h 964"/>
                <a:gd name="T76" fmla="*/ 646 w 646"/>
                <a:gd name="T77" fmla="*/ 907 h 964"/>
                <a:gd name="T78" fmla="*/ 646 w 646"/>
                <a:gd name="T79" fmla="*/ 220 h 964"/>
                <a:gd name="T80" fmla="*/ 589 w 646"/>
                <a:gd name="T81" fmla="*/ 1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6" h="964">
                  <a:moveTo>
                    <a:pt x="593" y="852"/>
                  </a:moveTo>
                  <a:lnTo>
                    <a:pt x="593" y="852"/>
                  </a:lnTo>
                  <a:cubicBezTo>
                    <a:pt x="593" y="883"/>
                    <a:pt x="568" y="909"/>
                    <a:pt x="536" y="909"/>
                  </a:cubicBezTo>
                  <a:lnTo>
                    <a:pt x="109" y="909"/>
                  </a:lnTo>
                  <a:cubicBezTo>
                    <a:pt x="78" y="909"/>
                    <a:pt x="53" y="883"/>
                    <a:pt x="53" y="852"/>
                  </a:cubicBezTo>
                  <a:lnTo>
                    <a:pt x="53" y="269"/>
                  </a:lnTo>
                  <a:cubicBezTo>
                    <a:pt x="53" y="237"/>
                    <a:pt x="78" y="212"/>
                    <a:pt x="109" y="212"/>
                  </a:cubicBezTo>
                  <a:lnTo>
                    <a:pt x="146" y="212"/>
                  </a:lnTo>
                  <a:lnTo>
                    <a:pt x="146" y="237"/>
                  </a:lnTo>
                  <a:cubicBezTo>
                    <a:pt x="146" y="268"/>
                    <a:pt x="171" y="294"/>
                    <a:pt x="202" y="294"/>
                  </a:cubicBezTo>
                  <a:lnTo>
                    <a:pt x="452" y="294"/>
                  </a:lnTo>
                  <a:cubicBezTo>
                    <a:pt x="484" y="294"/>
                    <a:pt x="509" y="268"/>
                    <a:pt x="509" y="237"/>
                  </a:cubicBezTo>
                  <a:lnTo>
                    <a:pt x="509" y="212"/>
                  </a:lnTo>
                  <a:lnTo>
                    <a:pt x="536" y="212"/>
                  </a:lnTo>
                  <a:cubicBezTo>
                    <a:pt x="568" y="212"/>
                    <a:pt x="593" y="237"/>
                    <a:pt x="593" y="269"/>
                  </a:cubicBezTo>
                  <a:lnTo>
                    <a:pt x="593" y="852"/>
                  </a:lnTo>
                  <a:close/>
                  <a:moveTo>
                    <a:pt x="283" y="84"/>
                  </a:moveTo>
                  <a:lnTo>
                    <a:pt x="283" y="84"/>
                  </a:lnTo>
                  <a:cubicBezTo>
                    <a:pt x="283" y="62"/>
                    <a:pt x="301" y="44"/>
                    <a:pt x="323" y="44"/>
                  </a:cubicBezTo>
                  <a:cubicBezTo>
                    <a:pt x="345" y="44"/>
                    <a:pt x="363" y="62"/>
                    <a:pt x="363" y="84"/>
                  </a:cubicBezTo>
                  <a:cubicBezTo>
                    <a:pt x="363" y="106"/>
                    <a:pt x="345" y="124"/>
                    <a:pt x="323" y="124"/>
                  </a:cubicBezTo>
                  <a:cubicBezTo>
                    <a:pt x="301" y="124"/>
                    <a:pt x="283" y="106"/>
                    <a:pt x="283" y="84"/>
                  </a:cubicBezTo>
                  <a:close/>
                  <a:moveTo>
                    <a:pt x="589" y="164"/>
                  </a:moveTo>
                  <a:lnTo>
                    <a:pt x="589" y="164"/>
                  </a:lnTo>
                  <a:lnTo>
                    <a:pt x="506" y="164"/>
                  </a:lnTo>
                  <a:cubicBezTo>
                    <a:pt x="499" y="141"/>
                    <a:pt x="478" y="124"/>
                    <a:pt x="452" y="124"/>
                  </a:cubicBezTo>
                  <a:lnTo>
                    <a:pt x="398" y="124"/>
                  </a:lnTo>
                  <a:cubicBezTo>
                    <a:pt x="404" y="112"/>
                    <a:pt x="408" y="98"/>
                    <a:pt x="408" y="84"/>
                  </a:cubicBezTo>
                  <a:cubicBezTo>
                    <a:pt x="408" y="37"/>
                    <a:pt x="370" y="0"/>
                    <a:pt x="323" y="0"/>
                  </a:cubicBezTo>
                  <a:cubicBezTo>
                    <a:pt x="276" y="0"/>
                    <a:pt x="238" y="37"/>
                    <a:pt x="238" y="84"/>
                  </a:cubicBezTo>
                  <a:cubicBezTo>
                    <a:pt x="238" y="98"/>
                    <a:pt x="241" y="112"/>
                    <a:pt x="248" y="124"/>
                  </a:cubicBezTo>
                  <a:lnTo>
                    <a:pt x="202" y="124"/>
                  </a:lnTo>
                  <a:cubicBezTo>
                    <a:pt x="177" y="124"/>
                    <a:pt x="156" y="141"/>
                    <a:pt x="149" y="164"/>
                  </a:cubicBezTo>
                  <a:lnTo>
                    <a:pt x="56" y="164"/>
                  </a:lnTo>
                  <a:cubicBezTo>
                    <a:pt x="25" y="164"/>
                    <a:pt x="0" y="189"/>
                    <a:pt x="0" y="220"/>
                  </a:cubicBezTo>
                  <a:lnTo>
                    <a:pt x="0" y="907"/>
                  </a:lnTo>
                  <a:cubicBezTo>
                    <a:pt x="0" y="938"/>
                    <a:pt x="25" y="964"/>
                    <a:pt x="56" y="964"/>
                  </a:cubicBezTo>
                  <a:lnTo>
                    <a:pt x="589" y="964"/>
                  </a:lnTo>
                  <a:cubicBezTo>
                    <a:pt x="621" y="964"/>
                    <a:pt x="646" y="938"/>
                    <a:pt x="646" y="907"/>
                  </a:cubicBezTo>
                  <a:lnTo>
                    <a:pt x="646" y="220"/>
                  </a:lnTo>
                  <a:cubicBezTo>
                    <a:pt x="646" y="189"/>
                    <a:pt x="621" y="164"/>
                    <a:pt x="589" y="1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44397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9" y="29817"/>
            <a:ext cx="6858000" cy="1370013"/>
          </a:xfrm>
        </p:spPr>
        <p:txBody>
          <a:bodyPr/>
          <a:lstStyle/>
          <a:p>
            <a:r>
              <a:rPr lang="en-US" dirty="0"/>
              <a:t>Please Note: </a:t>
            </a:r>
          </a:p>
        </p:txBody>
      </p:sp>
      <p:sp>
        <p:nvSpPr>
          <p:cNvPr id="3" name="Content Placeholder 2"/>
          <p:cNvSpPr>
            <a:spLocks noGrp="1"/>
          </p:cNvSpPr>
          <p:nvPr>
            <p:ph idx="4294967295"/>
          </p:nvPr>
        </p:nvSpPr>
        <p:spPr>
          <a:xfrm>
            <a:off x="499729" y="1657413"/>
            <a:ext cx="8407204" cy="3897775"/>
          </a:xfrm>
          <a:prstGeom prst="rect">
            <a:avLst/>
          </a:prstGeom>
        </p:spPr>
        <p:txBody>
          <a:bodyPr/>
          <a:lstStyle/>
          <a:p>
            <a:r>
              <a:rPr lang="en-US" dirty="0"/>
              <a:t>This guide has been developed with senior Medical Affairs professionals to provide guidance and recommendations to selected components that comprise the strategic Medical Affairs planning for a product – including the </a:t>
            </a:r>
            <a:r>
              <a:rPr lang="en-US" b="1" dirty="0"/>
              <a:t>situational analysis, medical strategy, and tactical/operational planning</a:t>
            </a:r>
            <a:r>
              <a:rPr lang="en-US" dirty="0"/>
              <a:t>.</a:t>
            </a:r>
            <a:br>
              <a:rPr lang="en-US" dirty="0"/>
            </a:br>
            <a:endParaRPr lang="en-US" dirty="0"/>
          </a:p>
          <a:p>
            <a:r>
              <a:rPr lang="en-US" dirty="0"/>
              <a:t>This guide and complementary template provide a foundation for consideration during your annual planning cycle. </a:t>
            </a:r>
          </a:p>
          <a:p>
            <a:endParaRPr lang="en-US" dirty="0"/>
          </a:p>
          <a:p>
            <a:r>
              <a:rPr lang="en-US" dirty="0"/>
              <a:t>Neither the template nor the information in the guide need to be used in totality as requirements by company may vary</a:t>
            </a:r>
          </a:p>
          <a:p>
            <a:pPr marL="0" indent="0">
              <a:buNone/>
            </a:pPr>
            <a:endParaRPr lang="en-US" sz="1600" dirty="0"/>
          </a:p>
          <a:p>
            <a:pPr marL="0" indent="0">
              <a:buNone/>
            </a:pPr>
            <a:r>
              <a:rPr lang="en-US" sz="1600" dirty="0"/>
              <a:t>Please refer to the </a:t>
            </a:r>
            <a:r>
              <a:rPr lang="en-US" sz="1600" b="1" dirty="0">
                <a:solidFill>
                  <a:schemeClr val="accent1"/>
                </a:solidFill>
              </a:rPr>
              <a:t>MAPS Medical Affairs Strategic Plan Template </a:t>
            </a:r>
            <a:r>
              <a:rPr lang="en-US" sz="1600" dirty="0"/>
              <a:t>created for use in your planning efforts</a:t>
            </a:r>
          </a:p>
        </p:txBody>
      </p:sp>
      <p:sp>
        <p:nvSpPr>
          <p:cNvPr id="4" name="Rectangle 3">
            <a:hlinkClick r:id="rId3" action="ppaction://hlinksldjump"/>
            <a:extLst>
              <a:ext uri="{FF2B5EF4-FFF2-40B4-BE49-F238E27FC236}">
                <a16:creationId xmlns:a16="http://schemas.microsoft.com/office/drawing/2014/main" id="{4B865CFF-19E2-E141-A315-34DE607BE4BF}"/>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
        <p:nvSpPr>
          <p:cNvPr id="5" name="Action Button: Custom 4">
            <a:hlinkClick r:id="rId4" action="ppaction://hlinksldjump" highlightClick="1"/>
            <a:extLst>
              <a:ext uri="{FF2B5EF4-FFF2-40B4-BE49-F238E27FC236}">
                <a16:creationId xmlns:a16="http://schemas.microsoft.com/office/drawing/2014/main" id="{7C8469D6-3107-A44C-B2DC-B45A8AD486AC}"/>
              </a:ext>
            </a:extLst>
          </p:cNvPr>
          <p:cNvSpPr/>
          <p:nvPr/>
        </p:nvSpPr>
        <p:spPr>
          <a:xfrm>
            <a:off x="2429492" y="5541314"/>
            <a:ext cx="4505093" cy="297365"/>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31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12BA4A9-8D2E-3043-B5B7-E7249B01A015}"/>
              </a:ext>
            </a:extLst>
          </p:cNvPr>
          <p:cNvSpPr>
            <a:spLocks noGrp="1"/>
          </p:cNvSpPr>
          <p:nvPr>
            <p:ph type="title"/>
          </p:nvPr>
        </p:nvSpPr>
        <p:spPr>
          <a:xfrm>
            <a:off x="477079" y="29817"/>
            <a:ext cx="6858000" cy="1370013"/>
          </a:xfrm>
        </p:spPr>
        <p:txBody>
          <a:bodyPr/>
          <a:lstStyle/>
          <a:p>
            <a:r>
              <a:rPr lang="en-US" dirty="0">
                <a:solidFill>
                  <a:schemeClr val="bg1"/>
                </a:solidFill>
              </a:rPr>
              <a:t>Tactical and Operational Plan</a:t>
            </a:r>
          </a:p>
        </p:txBody>
      </p:sp>
      <p:sp>
        <p:nvSpPr>
          <p:cNvPr id="13" name="Content Placeholder 2">
            <a:extLst>
              <a:ext uri="{FF2B5EF4-FFF2-40B4-BE49-F238E27FC236}">
                <a16:creationId xmlns:a16="http://schemas.microsoft.com/office/drawing/2014/main" id="{EF30EF42-8859-BA4E-9B9E-4E0D3C7D4EF6}"/>
              </a:ext>
            </a:extLst>
          </p:cNvPr>
          <p:cNvSpPr txBox="1">
            <a:spLocks/>
          </p:cNvSpPr>
          <p:nvPr/>
        </p:nvSpPr>
        <p:spPr bwMode="auto">
          <a:xfrm>
            <a:off x="457199" y="1986699"/>
            <a:ext cx="8123275"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chemeClr val="bg1"/>
                </a:solidFill>
              </a:rPr>
              <a:t>This section of the slide deck provides key considerations when you are developing your tactical or operational plan for your medical strategy</a:t>
            </a:r>
          </a:p>
          <a:p>
            <a:pPr marL="0" indent="0">
              <a:buFont typeface="Arial" charset="0"/>
              <a:buNone/>
            </a:pPr>
            <a:endParaRPr lang="en-US" dirty="0">
              <a:solidFill>
                <a:schemeClr val="bg1"/>
              </a:solidFill>
            </a:endParaRPr>
          </a:p>
          <a:p>
            <a:pPr marL="0" indent="0">
              <a:buFont typeface="Arial" charset="0"/>
              <a:buNone/>
            </a:pPr>
            <a:r>
              <a:rPr lang="en-US" dirty="0">
                <a:solidFill>
                  <a:schemeClr val="bg1"/>
                </a:solidFill>
              </a:rPr>
              <a:t>Please refer to </a:t>
            </a:r>
            <a:r>
              <a:rPr lang="en-US" b="1" dirty="0">
                <a:solidFill>
                  <a:schemeClr val="bg1"/>
                </a:solidFill>
              </a:rPr>
              <a:t>MAPS Medical Affairs Strategic Plan Template</a:t>
            </a:r>
            <a:br>
              <a:rPr lang="en-US" b="1" dirty="0">
                <a:solidFill>
                  <a:schemeClr val="bg1"/>
                </a:solidFill>
              </a:rPr>
            </a:br>
            <a:r>
              <a:rPr lang="en-US" dirty="0">
                <a:solidFill>
                  <a:schemeClr val="bg1"/>
                </a:solidFill>
              </a:rPr>
              <a:t>for the slides that can be used as part of this section</a:t>
            </a:r>
          </a:p>
        </p:txBody>
      </p:sp>
      <p:sp>
        <p:nvSpPr>
          <p:cNvPr id="6" name="Rectangle 5">
            <a:extLst>
              <a:ext uri="{FF2B5EF4-FFF2-40B4-BE49-F238E27FC236}">
                <a16:creationId xmlns:a16="http://schemas.microsoft.com/office/drawing/2014/main" id="{ABE74256-773F-6F42-8135-E98525CB9197}"/>
              </a:ext>
            </a:extLst>
          </p:cNvPr>
          <p:cNvSpPr/>
          <p:nvPr/>
        </p:nvSpPr>
        <p:spPr>
          <a:xfrm>
            <a:off x="3366432" y="6395163"/>
            <a:ext cx="1722403" cy="246221"/>
          </a:xfrm>
          <a:prstGeom prst="rect">
            <a:avLst/>
          </a:prstGeom>
        </p:spPr>
        <p:txBody>
          <a:bodyPr wrap="square">
            <a:spAutoFit/>
          </a:bodyPr>
          <a:lstStyle/>
          <a:p>
            <a:r>
              <a:rPr lang="en-US" sz="1000" dirty="0">
                <a:solidFill>
                  <a:schemeClr val="accent2"/>
                </a:solidFill>
              </a:rPr>
              <a:t>Tactical and Operational Plan</a:t>
            </a:r>
          </a:p>
        </p:txBody>
      </p:sp>
    </p:spTree>
    <p:extLst>
      <p:ext uri="{BB962C8B-B14F-4D97-AF65-F5344CB8AC3E}">
        <p14:creationId xmlns:p14="http://schemas.microsoft.com/office/powerpoint/2010/main" val="146696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rPr>
              <a:t>Tactical </a:t>
            </a:r>
            <a:r>
              <a:rPr lang="en-US" dirty="0"/>
              <a:t>and Operational Delivery </a:t>
            </a:r>
            <a:br>
              <a:rPr lang="en-US" dirty="0"/>
            </a:br>
            <a:r>
              <a:rPr lang="en-US" dirty="0"/>
              <a:t>of the Strategy</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78970" y="1823672"/>
            <a:ext cx="7744003" cy="25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800" dirty="0"/>
              <a:t>Identify tactics that encompass all medical affairs functions</a:t>
            </a:r>
          </a:p>
          <a:p>
            <a:pPr>
              <a:buFont typeface="Courier New" panose="02070309020205020404" pitchFamily="49" charset="0"/>
              <a:buChar char="o"/>
            </a:pPr>
            <a:r>
              <a:rPr lang="en-US" sz="1800" dirty="0"/>
              <a:t>Align with medical strategy</a:t>
            </a:r>
          </a:p>
          <a:p>
            <a:pPr marL="571500" lvl="1" indent="-171450">
              <a:buFont typeface="Arial" panose="020B0604020202020204" pitchFamily="34" charset="0"/>
              <a:buChar char="•"/>
            </a:pPr>
            <a:r>
              <a:rPr lang="en-US" sz="1600" dirty="0">
                <a:solidFill>
                  <a:schemeClr val="accent3"/>
                </a:solidFill>
              </a:rPr>
              <a:t>Activities must be linked to and deliver on the strategic medical objectives and drivers</a:t>
            </a:r>
          </a:p>
          <a:p>
            <a:pPr>
              <a:buFont typeface="Courier New" panose="02070309020205020404" pitchFamily="49" charset="0"/>
              <a:buChar char="o"/>
            </a:pPr>
            <a:r>
              <a:rPr lang="en-US" sz="1800" dirty="0"/>
              <a:t>Define ownership to MA team members for project definition, management, and accountability</a:t>
            </a:r>
          </a:p>
          <a:p>
            <a:pPr>
              <a:buFont typeface="Courier New" panose="02070309020205020404" pitchFamily="49" charset="0"/>
              <a:buChar char="o"/>
            </a:pPr>
            <a:r>
              <a:rPr lang="en-US" sz="1800" dirty="0"/>
              <a:t>Ensure to associate budgets and timelines with anticipated initiation and completion dates </a:t>
            </a:r>
          </a:p>
        </p:txBody>
      </p:sp>
      <p:sp>
        <p:nvSpPr>
          <p:cNvPr id="50" name="AutoShape 43">
            <a:extLst>
              <a:ext uri="{FF2B5EF4-FFF2-40B4-BE49-F238E27FC236}">
                <a16:creationId xmlns:a16="http://schemas.microsoft.com/office/drawing/2014/main" id="{43905E17-712C-D04E-A459-FD93E065C956}"/>
              </a:ext>
            </a:extLst>
          </p:cNvPr>
          <p:cNvSpPr>
            <a:spLocks noChangeArrowheads="1"/>
          </p:cNvSpPr>
          <p:nvPr/>
        </p:nvSpPr>
        <p:spPr bwMode="auto">
          <a:xfrm>
            <a:off x="8057236" y="494491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7" name="Rectangle 6">
            <a:extLst>
              <a:ext uri="{FF2B5EF4-FFF2-40B4-BE49-F238E27FC236}">
                <a16:creationId xmlns:a16="http://schemas.microsoft.com/office/drawing/2014/main" id="{2E75FF72-48EA-3346-92CD-622FF5CFBB46}"/>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spTree>
    <p:extLst>
      <p:ext uri="{BB962C8B-B14F-4D97-AF65-F5344CB8AC3E}">
        <p14:creationId xmlns:p14="http://schemas.microsoft.com/office/powerpoint/2010/main" val="221406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Tactical and Operational Plan: </a:t>
            </a:r>
            <a:r>
              <a:rPr lang="en-GB" dirty="0"/>
              <a:t>Consider the MA Functional Groups</a:t>
            </a:r>
          </a:p>
        </p:txBody>
      </p:sp>
      <p:sp>
        <p:nvSpPr>
          <p:cNvPr id="231" name="TextBox 230">
            <a:extLst>
              <a:ext uri="{FF2B5EF4-FFF2-40B4-BE49-F238E27FC236}">
                <a16:creationId xmlns:a16="http://schemas.microsoft.com/office/drawing/2014/main" id="{2EB12C26-BE16-BE45-BFC9-35C9FFD3B21D}"/>
              </a:ext>
            </a:extLst>
          </p:cNvPr>
          <p:cNvSpPr txBox="1"/>
          <p:nvPr/>
        </p:nvSpPr>
        <p:spPr>
          <a:xfrm>
            <a:off x="492645" y="1782724"/>
            <a:ext cx="5185141" cy="307777"/>
          </a:xfrm>
          <a:prstGeom prst="rect">
            <a:avLst/>
          </a:prstGeom>
          <a:noFill/>
        </p:spPr>
        <p:txBody>
          <a:bodyPr wrap="square" rtlCol="0">
            <a:spAutoFit/>
          </a:bodyPr>
          <a:lstStyle/>
          <a:p>
            <a:r>
              <a:rPr lang="en-GB" sz="1400" dirty="0">
                <a:solidFill>
                  <a:schemeClr val="tx1">
                    <a:lumMod val="50000"/>
                    <a:lumOff val="50000"/>
                  </a:schemeClr>
                </a:solidFill>
                <a:latin typeface="+mn-lt"/>
              </a:rPr>
              <a:t>Think across all relevant work streams in MA</a:t>
            </a:r>
          </a:p>
        </p:txBody>
      </p:sp>
      <p:sp>
        <p:nvSpPr>
          <p:cNvPr id="245" name="Rectangle 244">
            <a:extLst>
              <a:ext uri="{FF2B5EF4-FFF2-40B4-BE49-F238E27FC236}">
                <a16:creationId xmlns:a16="http://schemas.microsoft.com/office/drawing/2014/main" id="{E5E9072F-AA72-9143-B3F5-E9057F26D2C1}"/>
              </a:ext>
            </a:extLst>
          </p:cNvPr>
          <p:cNvSpPr/>
          <p:nvPr/>
        </p:nvSpPr>
        <p:spPr>
          <a:xfrm>
            <a:off x="552893" y="4071929"/>
            <a:ext cx="7600507" cy="1971365"/>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246" name="Rectangle 245">
            <a:extLst>
              <a:ext uri="{FF2B5EF4-FFF2-40B4-BE49-F238E27FC236}">
                <a16:creationId xmlns:a16="http://schemas.microsoft.com/office/drawing/2014/main" id="{B595848D-7BE0-5648-9388-9D95704D8106}"/>
              </a:ext>
            </a:extLst>
          </p:cNvPr>
          <p:cNvSpPr/>
          <p:nvPr/>
        </p:nvSpPr>
        <p:spPr>
          <a:xfrm>
            <a:off x="552893" y="2345529"/>
            <a:ext cx="7600507" cy="1441711"/>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247" name="Rectangle 246">
            <a:extLst>
              <a:ext uri="{FF2B5EF4-FFF2-40B4-BE49-F238E27FC236}">
                <a16:creationId xmlns:a16="http://schemas.microsoft.com/office/drawing/2014/main" id="{B6B9301A-D3E2-FE40-BCD6-9B1174CB3D8D}"/>
              </a:ext>
            </a:extLst>
          </p:cNvPr>
          <p:cNvSpPr/>
          <p:nvPr/>
        </p:nvSpPr>
        <p:spPr>
          <a:xfrm>
            <a:off x="741582" y="2581429"/>
            <a:ext cx="7199957" cy="333606"/>
          </a:xfrm>
          <a:prstGeom prst="rect">
            <a:avLst/>
          </a:prstGeom>
          <a:solidFill>
            <a:schemeClr val="accent5"/>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600" dirty="0">
                <a:solidFill>
                  <a:schemeClr val="bg1"/>
                </a:solidFill>
                <a:ea typeface="ＭＳ Ｐゴシック" charset="-128"/>
              </a:rPr>
              <a:t>Medical Strategy</a:t>
            </a:r>
          </a:p>
        </p:txBody>
      </p:sp>
      <p:grpSp>
        <p:nvGrpSpPr>
          <p:cNvPr id="248" name="Group 247">
            <a:extLst>
              <a:ext uri="{FF2B5EF4-FFF2-40B4-BE49-F238E27FC236}">
                <a16:creationId xmlns:a16="http://schemas.microsoft.com/office/drawing/2014/main" id="{984C17BE-DB3E-5247-959B-E5C178879FE5}"/>
              </a:ext>
            </a:extLst>
          </p:cNvPr>
          <p:cNvGrpSpPr/>
          <p:nvPr/>
        </p:nvGrpSpPr>
        <p:grpSpPr>
          <a:xfrm>
            <a:off x="737535" y="4407694"/>
            <a:ext cx="7199958" cy="662067"/>
            <a:chOff x="9982201" y="5715001"/>
            <a:chExt cx="3357879" cy="259080"/>
          </a:xfrm>
        </p:grpSpPr>
        <p:sp>
          <p:nvSpPr>
            <p:cNvPr id="249" name="Rectangle 248">
              <a:extLst>
                <a:ext uri="{FF2B5EF4-FFF2-40B4-BE49-F238E27FC236}">
                  <a16:creationId xmlns:a16="http://schemas.microsoft.com/office/drawing/2014/main" id="{47790535-76CA-5C42-8856-54BAC629453C}"/>
                </a:ext>
              </a:extLst>
            </p:cNvPr>
            <p:cNvSpPr/>
            <p:nvPr/>
          </p:nvSpPr>
          <p:spPr>
            <a:xfrm>
              <a:off x="9982201"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0" name="Rectangle 249">
              <a:extLst>
                <a:ext uri="{FF2B5EF4-FFF2-40B4-BE49-F238E27FC236}">
                  <a16:creationId xmlns:a16="http://schemas.microsoft.com/office/drawing/2014/main" id="{20E58EEE-B64D-8741-BB2B-C1CE787C3FF1}"/>
                </a:ext>
              </a:extLst>
            </p:cNvPr>
            <p:cNvSpPr/>
            <p:nvPr/>
          </p:nvSpPr>
          <p:spPr>
            <a:xfrm>
              <a:off x="106680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1" name="Rectangle 250">
              <a:extLst>
                <a:ext uri="{FF2B5EF4-FFF2-40B4-BE49-F238E27FC236}">
                  <a16:creationId xmlns:a16="http://schemas.microsoft.com/office/drawing/2014/main" id="{B16B25D8-C613-2D46-852A-198994DA0C92}"/>
                </a:ext>
              </a:extLst>
            </p:cNvPr>
            <p:cNvSpPr/>
            <p:nvPr/>
          </p:nvSpPr>
          <p:spPr>
            <a:xfrm>
              <a:off x="113538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2" name="Rectangle 251">
              <a:extLst>
                <a:ext uri="{FF2B5EF4-FFF2-40B4-BE49-F238E27FC236}">
                  <a16:creationId xmlns:a16="http://schemas.microsoft.com/office/drawing/2014/main" id="{FE4DC5B8-A75C-1B4F-9B13-3DA26372ED7B}"/>
                </a:ext>
              </a:extLst>
            </p:cNvPr>
            <p:cNvSpPr/>
            <p:nvPr/>
          </p:nvSpPr>
          <p:spPr>
            <a:xfrm>
              <a:off x="120395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3" name="Rectangle 252">
              <a:extLst>
                <a:ext uri="{FF2B5EF4-FFF2-40B4-BE49-F238E27FC236}">
                  <a16:creationId xmlns:a16="http://schemas.microsoft.com/office/drawing/2014/main" id="{137458CE-A0A1-F345-8B7A-0217509922A7}"/>
                </a:ext>
              </a:extLst>
            </p:cNvPr>
            <p:cNvSpPr/>
            <p:nvPr/>
          </p:nvSpPr>
          <p:spPr>
            <a:xfrm>
              <a:off x="127254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grpSp>
      <p:sp>
        <p:nvSpPr>
          <p:cNvPr id="254" name="Rectangle 253">
            <a:extLst>
              <a:ext uri="{FF2B5EF4-FFF2-40B4-BE49-F238E27FC236}">
                <a16:creationId xmlns:a16="http://schemas.microsoft.com/office/drawing/2014/main" id="{25D2B1C4-11B0-D74B-AF63-DC3C9FD5560B}"/>
              </a:ext>
            </a:extLst>
          </p:cNvPr>
          <p:cNvSpPr/>
          <p:nvPr/>
        </p:nvSpPr>
        <p:spPr>
          <a:xfrm>
            <a:off x="1582634" y="3080551"/>
            <a:ext cx="1737159" cy="57930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5" name="Rectangle 254">
            <a:extLst>
              <a:ext uri="{FF2B5EF4-FFF2-40B4-BE49-F238E27FC236}">
                <a16:creationId xmlns:a16="http://schemas.microsoft.com/office/drawing/2014/main" id="{29A9C6DD-3F47-6A4E-BCB8-CBD8E67904EF}"/>
              </a:ext>
            </a:extLst>
          </p:cNvPr>
          <p:cNvSpPr/>
          <p:nvPr/>
        </p:nvSpPr>
        <p:spPr>
          <a:xfrm>
            <a:off x="3481371" y="3080551"/>
            <a:ext cx="1737159" cy="57930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6" name="Rectangle 255">
            <a:extLst>
              <a:ext uri="{FF2B5EF4-FFF2-40B4-BE49-F238E27FC236}">
                <a16:creationId xmlns:a16="http://schemas.microsoft.com/office/drawing/2014/main" id="{A1B5F7D4-6174-C248-8497-ECAB18CDC84B}"/>
              </a:ext>
            </a:extLst>
          </p:cNvPr>
          <p:cNvSpPr/>
          <p:nvPr/>
        </p:nvSpPr>
        <p:spPr>
          <a:xfrm>
            <a:off x="5390040" y="3080551"/>
            <a:ext cx="1737159" cy="57930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7" name="TextBox 256">
            <a:extLst>
              <a:ext uri="{FF2B5EF4-FFF2-40B4-BE49-F238E27FC236}">
                <a16:creationId xmlns:a16="http://schemas.microsoft.com/office/drawing/2014/main" id="{2F3948B0-DA42-A742-B3F7-1D04444AF507}"/>
              </a:ext>
            </a:extLst>
          </p:cNvPr>
          <p:cNvSpPr txBox="1"/>
          <p:nvPr/>
        </p:nvSpPr>
        <p:spPr>
          <a:xfrm>
            <a:off x="1635349" y="3130206"/>
            <a:ext cx="1618770" cy="488696"/>
          </a:xfrm>
          <a:prstGeom prst="rect">
            <a:avLst/>
          </a:prstGeom>
          <a:noFill/>
        </p:spPr>
        <p:txBody>
          <a:bodyPr wrap="square" rtlCol="0">
            <a:spAutoFit/>
          </a:bodyPr>
          <a:lstStyle/>
          <a:p>
            <a:pPr algn="ctr"/>
            <a:r>
              <a:rPr lang="en-GB" sz="1400" b="1" dirty="0">
                <a:solidFill>
                  <a:schemeClr val="tx1">
                    <a:lumMod val="50000"/>
                    <a:lumOff val="50000"/>
                  </a:schemeClr>
                </a:solidFill>
                <a:latin typeface="+mn-lt"/>
              </a:rPr>
              <a:t>Evidence Generation</a:t>
            </a:r>
          </a:p>
        </p:txBody>
      </p:sp>
      <p:sp>
        <p:nvSpPr>
          <p:cNvPr id="258" name="TextBox 257">
            <a:extLst>
              <a:ext uri="{FF2B5EF4-FFF2-40B4-BE49-F238E27FC236}">
                <a16:creationId xmlns:a16="http://schemas.microsoft.com/office/drawing/2014/main" id="{A5BA13C6-049F-044B-BFB5-8E6E9131FE77}"/>
              </a:ext>
            </a:extLst>
          </p:cNvPr>
          <p:cNvSpPr txBox="1"/>
          <p:nvPr/>
        </p:nvSpPr>
        <p:spPr>
          <a:xfrm>
            <a:off x="3552049" y="3130206"/>
            <a:ext cx="1618770" cy="488696"/>
          </a:xfrm>
          <a:prstGeom prst="rect">
            <a:avLst/>
          </a:prstGeom>
          <a:noFill/>
        </p:spPr>
        <p:txBody>
          <a:bodyPr wrap="square" rtlCol="0">
            <a:spAutoFit/>
          </a:bodyPr>
          <a:lstStyle/>
          <a:p>
            <a:pPr algn="ctr"/>
            <a:r>
              <a:rPr lang="en-GB" sz="1400" b="1" dirty="0">
                <a:solidFill>
                  <a:schemeClr val="tx1">
                    <a:lumMod val="50000"/>
                    <a:lumOff val="50000"/>
                  </a:schemeClr>
                </a:solidFill>
                <a:latin typeface="+mn-lt"/>
              </a:rPr>
              <a:t>Evidence Interpretation</a:t>
            </a:r>
          </a:p>
        </p:txBody>
      </p:sp>
      <p:sp>
        <p:nvSpPr>
          <p:cNvPr id="259" name="TextBox 258">
            <a:extLst>
              <a:ext uri="{FF2B5EF4-FFF2-40B4-BE49-F238E27FC236}">
                <a16:creationId xmlns:a16="http://schemas.microsoft.com/office/drawing/2014/main" id="{13A12509-58DB-5041-9972-03271D0D26F0}"/>
              </a:ext>
            </a:extLst>
          </p:cNvPr>
          <p:cNvSpPr txBox="1"/>
          <p:nvPr/>
        </p:nvSpPr>
        <p:spPr>
          <a:xfrm>
            <a:off x="5408943" y="3130206"/>
            <a:ext cx="1693604" cy="523220"/>
          </a:xfrm>
          <a:prstGeom prst="rect">
            <a:avLst/>
          </a:prstGeom>
          <a:noFill/>
        </p:spPr>
        <p:txBody>
          <a:bodyPr wrap="square" rtlCol="0">
            <a:spAutoFit/>
          </a:bodyPr>
          <a:lstStyle/>
          <a:p>
            <a:pPr algn="ctr"/>
            <a:r>
              <a:rPr lang="en-GB" sz="1400" b="1" dirty="0">
                <a:solidFill>
                  <a:schemeClr val="tx1">
                    <a:lumMod val="50000"/>
                    <a:lumOff val="50000"/>
                  </a:schemeClr>
                </a:solidFill>
                <a:latin typeface="+mn-lt"/>
              </a:rPr>
              <a:t>Evidence </a:t>
            </a:r>
          </a:p>
          <a:p>
            <a:pPr algn="ctr"/>
            <a:r>
              <a:rPr lang="en-GB" sz="1400" b="1" dirty="0">
                <a:solidFill>
                  <a:schemeClr val="tx1">
                    <a:lumMod val="50000"/>
                    <a:lumOff val="50000"/>
                  </a:schemeClr>
                </a:solidFill>
                <a:latin typeface="+mn-lt"/>
              </a:rPr>
              <a:t>Communications</a:t>
            </a:r>
          </a:p>
        </p:txBody>
      </p:sp>
      <p:sp>
        <p:nvSpPr>
          <p:cNvPr id="260" name="Triangle 259">
            <a:extLst>
              <a:ext uri="{FF2B5EF4-FFF2-40B4-BE49-F238E27FC236}">
                <a16:creationId xmlns:a16="http://schemas.microsoft.com/office/drawing/2014/main" id="{70E8FFAF-3B3E-E54B-ABC0-71F3849C4C6B}"/>
              </a:ext>
            </a:extLst>
          </p:cNvPr>
          <p:cNvSpPr/>
          <p:nvPr/>
        </p:nvSpPr>
        <p:spPr>
          <a:xfrm rot="5400000">
            <a:off x="3236818" y="3314839"/>
            <a:ext cx="278070" cy="114044"/>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1" name="Triangle 260">
            <a:extLst>
              <a:ext uri="{FF2B5EF4-FFF2-40B4-BE49-F238E27FC236}">
                <a16:creationId xmlns:a16="http://schemas.microsoft.com/office/drawing/2014/main" id="{8A860784-F594-7949-8D27-BE70E985BC55}"/>
              </a:ext>
            </a:extLst>
          </p:cNvPr>
          <p:cNvSpPr/>
          <p:nvPr/>
        </p:nvSpPr>
        <p:spPr>
          <a:xfrm rot="5400000">
            <a:off x="5138438" y="3314839"/>
            <a:ext cx="278070" cy="114044"/>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2" name="TextBox 261">
            <a:extLst>
              <a:ext uri="{FF2B5EF4-FFF2-40B4-BE49-F238E27FC236}">
                <a16:creationId xmlns:a16="http://schemas.microsoft.com/office/drawing/2014/main" id="{3FCBD896-DCDC-B54E-8B8D-2D37FFCDE701}"/>
              </a:ext>
            </a:extLst>
          </p:cNvPr>
          <p:cNvSpPr txBox="1"/>
          <p:nvPr/>
        </p:nvSpPr>
        <p:spPr>
          <a:xfrm>
            <a:off x="727585" y="4535805"/>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Clinical Trials/ Collaborations</a:t>
            </a:r>
          </a:p>
        </p:txBody>
      </p:sp>
      <p:sp>
        <p:nvSpPr>
          <p:cNvPr id="263" name="Rectangle 262">
            <a:extLst>
              <a:ext uri="{FF2B5EF4-FFF2-40B4-BE49-F238E27FC236}">
                <a16:creationId xmlns:a16="http://schemas.microsoft.com/office/drawing/2014/main" id="{FC8DC2D0-F27F-4B4C-85F6-C4568C89B049}"/>
              </a:ext>
            </a:extLst>
          </p:cNvPr>
          <p:cNvSpPr/>
          <p:nvPr/>
        </p:nvSpPr>
        <p:spPr>
          <a:xfrm>
            <a:off x="751513" y="2186764"/>
            <a:ext cx="7199957" cy="337653"/>
          </a:xfrm>
          <a:prstGeom prst="rect">
            <a:avLst/>
          </a:prstGeom>
          <a:solidFill>
            <a:schemeClr val="accent5"/>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600" b="1" dirty="0">
                <a:solidFill>
                  <a:schemeClr val="bg1"/>
                </a:solidFill>
                <a:ea typeface="ＭＳ Ｐゴシック" charset="-128"/>
              </a:rPr>
              <a:t>Strategic Direction</a:t>
            </a:r>
          </a:p>
        </p:txBody>
      </p:sp>
      <p:sp>
        <p:nvSpPr>
          <p:cNvPr id="264" name="TextBox 263">
            <a:extLst>
              <a:ext uri="{FF2B5EF4-FFF2-40B4-BE49-F238E27FC236}">
                <a16:creationId xmlns:a16="http://schemas.microsoft.com/office/drawing/2014/main" id="{7AE9E230-5470-4144-9D79-98CC8BE9A23E}"/>
              </a:ext>
            </a:extLst>
          </p:cNvPr>
          <p:cNvSpPr txBox="1"/>
          <p:nvPr/>
        </p:nvSpPr>
        <p:spPr>
          <a:xfrm>
            <a:off x="2187459" y="4535805"/>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Investigator Supported Studies</a:t>
            </a:r>
          </a:p>
        </p:txBody>
      </p:sp>
      <p:sp>
        <p:nvSpPr>
          <p:cNvPr id="265" name="TextBox 264">
            <a:extLst>
              <a:ext uri="{FF2B5EF4-FFF2-40B4-BE49-F238E27FC236}">
                <a16:creationId xmlns:a16="http://schemas.microsoft.com/office/drawing/2014/main" id="{93C80EA5-BD39-5A47-B834-9332FC9CB5B7}"/>
              </a:ext>
            </a:extLst>
          </p:cNvPr>
          <p:cNvSpPr txBox="1"/>
          <p:nvPr/>
        </p:nvSpPr>
        <p:spPr>
          <a:xfrm>
            <a:off x="3682071" y="4535805"/>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Health Outcomes Research (HEOR)</a:t>
            </a:r>
          </a:p>
        </p:txBody>
      </p:sp>
      <p:sp>
        <p:nvSpPr>
          <p:cNvPr id="266" name="TextBox 265">
            <a:extLst>
              <a:ext uri="{FF2B5EF4-FFF2-40B4-BE49-F238E27FC236}">
                <a16:creationId xmlns:a16="http://schemas.microsoft.com/office/drawing/2014/main" id="{93E64DC1-021F-DA4F-BDD4-E858E653CCCE}"/>
              </a:ext>
            </a:extLst>
          </p:cNvPr>
          <p:cNvSpPr txBox="1"/>
          <p:nvPr/>
        </p:nvSpPr>
        <p:spPr>
          <a:xfrm>
            <a:off x="5145236" y="4535805"/>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Other Data Generation</a:t>
            </a:r>
          </a:p>
        </p:txBody>
      </p:sp>
      <p:sp>
        <p:nvSpPr>
          <p:cNvPr id="267" name="TextBox 266">
            <a:extLst>
              <a:ext uri="{FF2B5EF4-FFF2-40B4-BE49-F238E27FC236}">
                <a16:creationId xmlns:a16="http://schemas.microsoft.com/office/drawing/2014/main" id="{8344AF7A-B401-1941-9E8F-B4B9EC0E3DA8}"/>
              </a:ext>
            </a:extLst>
          </p:cNvPr>
          <p:cNvSpPr txBox="1"/>
          <p:nvPr/>
        </p:nvSpPr>
        <p:spPr>
          <a:xfrm>
            <a:off x="6481874" y="4425091"/>
            <a:ext cx="1573320" cy="646331"/>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External Expert Engagement </a:t>
            </a:r>
          </a:p>
          <a:p>
            <a:pPr algn="ctr"/>
            <a:r>
              <a:rPr lang="en-GB" sz="800" dirty="0">
                <a:solidFill>
                  <a:schemeClr val="tx1">
                    <a:lumMod val="50000"/>
                    <a:lumOff val="50000"/>
                  </a:schemeClr>
                </a:solidFill>
                <a:latin typeface="+mn-lt"/>
              </a:rPr>
              <a:t>(ie, Advisory boards, scientific advice)</a:t>
            </a:r>
          </a:p>
        </p:txBody>
      </p:sp>
      <p:grpSp>
        <p:nvGrpSpPr>
          <p:cNvPr id="268" name="Group 267">
            <a:extLst>
              <a:ext uri="{FF2B5EF4-FFF2-40B4-BE49-F238E27FC236}">
                <a16:creationId xmlns:a16="http://schemas.microsoft.com/office/drawing/2014/main" id="{35BF1D6B-3B41-3E4F-98A6-276CB4913237}"/>
              </a:ext>
            </a:extLst>
          </p:cNvPr>
          <p:cNvGrpSpPr/>
          <p:nvPr/>
        </p:nvGrpSpPr>
        <p:grpSpPr>
          <a:xfrm>
            <a:off x="737535" y="5235016"/>
            <a:ext cx="7199958" cy="662067"/>
            <a:chOff x="9982201" y="5715001"/>
            <a:chExt cx="3357879" cy="259080"/>
          </a:xfrm>
        </p:grpSpPr>
        <p:sp>
          <p:nvSpPr>
            <p:cNvPr id="269" name="Rectangle 268">
              <a:extLst>
                <a:ext uri="{FF2B5EF4-FFF2-40B4-BE49-F238E27FC236}">
                  <a16:creationId xmlns:a16="http://schemas.microsoft.com/office/drawing/2014/main" id="{7F039B7C-38E4-1249-8FA7-9887A8B448B5}"/>
                </a:ext>
              </a:extLst>
            </p:cNvPr>
            <p:cNvSpPr/>
            <p:nvPr/>
          </p:nvSpPr>
          <p:spPr>
            <a:xfrm>
              <a:off x="9982201"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70" name="Rectangle 269">
              <a:extLst>
                <a:ext uri="{FF2B5EF4-FFF2-40B4-BE49-F238E27FC236}">
                  <a16:creationId xmlns:a16="http://schemas.microsoft.com/office/drawing/2014/main" id="{3CB919AB-F879-7D4A-9B7E-1C0E9711E131}"/>
                </a:ext>
              </a:extLst>
            </p:cNvPr>
            <p:cNvSpPr/>
            <p:nvPr/>
          </p:nvSpPr>
          <p:spPr>
            <a:xfrm>
              <a:off x="106680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71" name="Rectangle 270">
              <a:extLst>
                <a:ext uri="{FF2B5EF4-FFF2-40B4-BE49-F238E27FC236}">
                  <a16:creationId xmlns:a16="http://schemas.microsoft.com/office/drawing/2014/main" id="{7E4B8003-AC18-8E42-966C-BF7BDA470FBA}"/>
                </a:ext>
              </a:extLst>
            </p:cNvPr>
            <p:cNvSpPr/>
            <p:nvPr/>
          </p:nvSpPr>
          <p:spPr>
            <a:xfrm>
              <a:off x="113538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72" name="Rectangle 271">
              <a:extLst>
                <a:ext uri="{FF2B5EF4-FFF2-40B4-BE49-F238E27FC236}">
                  <a16:creationId xmlns:a16="http://schemas.microsoft.com/office/drawing/2014/main" id="{D336AC63-E388-024C-972F-364EFC7B2DAA}"/>
                </a:ext>
              </a:extLst>
            </p:cNvPr>
            <p:cNvSpPr/>
            <p:nvPr/>
          </p:nvSpPr>
          <p:spPr>
            <a:xfrm>
              <a:off x="120395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73" name="Rectangle 272">
              <a:extLst>
                <a:ext uri="{FF2B5EF4-FFF2-40B4-BE49-F238E27FC236}">
                  <a16:creationId xmlns:a16="http://schemas.microsoft.com/office/drawing/2014/main" id="{99E02867-C0B9-644C-9D86-BF5898AD80B5}"/>
                </a:ext>
              </a:extLst>
            </p:cNvPr>
            <p:cNvSpPr/>
            <p:nvPr/>
          </p:nvSpPr>
          <p:spPr>
            <a:xfrm>
              <a:off x="127254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grpSp>
      <p:sp>
        <p:nvSpPr>
          <p:cNvPr id="274" name="TextBox 273">
            <a:extLst>
              <a:ext uri="{FF2B5EF4-FFF2-40B4-BE49-F238E27FC236}">
                <a16:creationId xmlns:a16="http://schemas.microsoft.com/office/drawing/2014/main" id="{90CADFC3-1058-044B-B2FB-35315E1039DA}"/>
              </a:ext>
            </a:extLst>
          </p:cNvPr>
          <p:cNvSpPr txBox="1"/>
          <p:nvPr/>
        </p:nvSpPr>
        <p:spPr>
          <a:xfrm>
            <a:off x="727585" y="5194477"/>
            <a:ext cx="1340702" cy="707886"/>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Field Medical/External Stakeholder Engagement</a:t>
            </a:r>
          </a:p>
        </p:txBody>
      </p:sp>
      <p:sp>
        <p:nvSpPr>
          <p:cNvPr id="276" name="TextBox 275">
            <a:extLst>
              <a:ext uri="{FF2B5EF4-FFF2-40B4-BE49-F238E27FC236}">
                <a16:creationId xmlns:a16="http://schemas.microsoft.com/office/drawing/2014/main" id="{AE5A727C-C523-1D4F-BE40-7E198BF17B4B}"/>
              </a:ext>
            </a:extLst>
          </p:cNvPr>
          <p:cNvSpPr txBox="1"/>
          <p:nvPr/>
        </p:nvSpPr>
        <p:spPr>
          <a:xfrm>
            <a:off x="2187459" y="5289641"/>
            <a:ext cx="1340702" cy="553998"/>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Medical Communications (ie, Publications)</a:t>
            </a:r>
          </a:p>
        </p:txBody>
      </p:sp>
      <p:sp>
        <p:nvSpPr>
          <p:cNvPr id="277" name="TextBox 276">
            <a:extLst>
              <a:ext uri="{FF2B5EF4-FFF2-40B4-BE49-F238E27FC236}">
                <a16:creationId xmlns:a16="http://schemas.microsoft.com/office/drawing/2014/main" id="{0C79808B-E6E7-2946-8ABD-4DF59A6E98FA}"/>
              </a:ext>
            </a:extLst>
          </p:cNvPr>
          <p:cNvSpPr txBox="1"/>
          <p:nvPr/>
        </p:nvSpPr>
        <p:spPr>
          <a:xfrm>
            <a:off x="3682071" y="5352904"/>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Medical Information</a:t>
            </a:r>
          </a:p>
        </p:txBody>
      </p:sp>
      <p:sp>
        <p:nvSpPr>
          <p:cNvPr id="278" name="TextBox 277">
            <a:extLst>
              <a:ext uri="{FF2B5EF4-FFF2-40B4-BE49-F238E27FC236}">
                <a16:creationId xmlns:a16="http://schemas.microsoft.com/office/drawing/2014/main" id="{E70936D3-F1D9-DE41-8975-577DF93655DC}"/>
              </a:ext>
            </a:extLst>
          </p:cNvPr>
          <p:cNvSpPr txBox="1"/>
          <p:nvPr/>
        </p:nvSpPr>
        <p:spPr>
          <a:xfrm>
            <a:off x="5145236" y="5352904"/>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Medical</a:t>
            </a:r>
          </a:p>
          <a:p>
            <a:pPr algn="ctr"/>
            <a:r>
              <a:rPr lang="en-GB" sz="1000" dirty="0">
                <a:solidFill>
                  <a:schemeClr val="tx1">
                    <a:lumMod val="50000"/>
                    <a:lumOff val="50000"/>
                  </a:schemeClr>
                </a:solidFill>
                <a:latin typeface="+mn-lt"/>
              </a:rPr>
              <a:t>Education</a:t>
            </a:r>
          </a:p>
        </p:txBody>
      </p:sp>
      <p:sp>
        <p:nvSpPr>
          <p:cNvPr id="282" name="TextBox 281">
            <a:extLst>
              <a:ext uri="{FF2B5EF4-FFF2-40B4-BE49-F238E27FC236}">
                <a16:creationId xmlns:a16="http://schemas.microsoft.com/office/drawing/2014/main" id="{9C7F144D-6B46-D04D-B4D5-8316BF222C41}"/>
              </a:ext>
            </a:extLst>
          </p:cNvPr>
          <p:cNvSpPr txBox="1"/>
          <p:nvPr/>
        </p:nvSpPr>
        <p:spPr>
          <a:xfrm>
            <a:off x="6592214" y="5352904"/>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Internal Training and Support</a:t>
            </a:r>
          </a:p>
        </p:txBody>
      </p:sp>
      <p:sp>
        <p:nvSpPr>
          <p:cNvPr id="283" name="Rectangle 282">
            <a:extLst>
              <a:ext uri="{FF2B5EF4-FFF2-40B4-BE49-F238E27FC236}">
                <a16:creationId xmlns:a16="http://schemas.microsoft.com/office/drawing/2014/main" id="{A904ACFB-50B7-2A4D-B54E-B60A916812FE}"/>
              </a:ext>
            </a:extLst>
          </p:cNvPr>
          <p:cNvSpPr/>
          <p:nvPr/>
        </p:nvSpPr>
        <p:spPr>
          <a:xfrm>
            <a:off x="751513" y="3938125"/>
            <a:ext cx="7199957" cy="337653"/>
          </a:xfrm>
          <a:prstGeom prst="rect">
            <a:avLst/>
          </a:prstGeom>
          <a:solidFill>
            <a:schemeClr val="accent3"/>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600" b="1" dirty="0">
                <a:solidFill>
                  <a:schemeClr val="bg1"/>
                </a:solidFill>
                <a:ea typeface="ＭＳ Ｐゴシック" charset="-128"/>
              </a:rPr>
              <a:t>MA Functional Work Streams</a:t>
            </a:r>
          </a:p>
        </p:txBody>
      </p:sp>
      <p:sp>
        <p:nvSpPr>
          <p:cNvPr id="284" name="Triangle 283">
            <a:extLst>
              <a:ext uri="{FF2B5EF4-FFF2-40B4-BE49-F238E27FC236}">
                <a16:creationId xmlns:a16="http://schemas.microsoft.com/office/drawing/2014/main" id="{EF867135-0B07-6A41-AD12-40DF461C8C33}"/>
              </a:ext>
            </a:extLst>
          </p:cNvPr>
          <p:cNvSpPr/>
          <p:nvPr/>
        </p:nvSpPr>
        <p:spPr>
          <a:xfrm rot="5400000">
            <a:off x="7055852" y="3314839"/>
            <a:ext cx="278070" cy="114044"/>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E75FF72-48EA-3346-92CD-622FF5CFBB46}"/>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spTree>
    <p:extLst>
      <p:ext uri="{BB962C8B-B14F-4D97-AF65-F5344CB8AC3E}">
        <p14:creationId xmlns:p14="http://schemas.microsoft.com/office/powerpoint/2010/main" val="114952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Tactical and Operational Plan: </a:t>
            </a:r>
            <a:br>
              <a:rPr lang="en-US" dirty="0"/>
            </a:br>
            <a:r>
              <a:rPr lang="en-US" dirty="0"/>
              <a:t>Consider the Phase in Development</a:t>
            </a:r>
            <a:endParaRPr lang="en-GB" dirty="0"/>
          </a:p>
        </p:txBody>
      </p:sp>
      <p:sp>
        <p:nvSpPr>
          <p:cNvPr id="88" name="Rectangle 87">
            <a:extLst>
              <a:ext uri="{FF2B5EF4-FFF2-40B4-BE49-F238E27FC236}">
                <a16:creationId xmlns:a16="http://schemas.microsoft.com/office/drawing/2014/main" id="{9062FF65-BC2B-144A-BEE0-B1BFD1717593}"/>
              </a:ext>
            </a:extLst>
          </p:cNvPr>
          <p:cNvSpPr/>
          <p:nvPr/>
        </p:nvSpPr>
        <p:spPr>
          <a:xfrm>
            <a:off x="482157" y="1794976"/>
            <a:ext cx="7261924" cy="400110"/>
          </a:xfrm>
          <a:prstGeom prst="rect">
            <a:avLst/>
          </a:prstGeom>
        </p:spPr>
        <p:txBody>
          <a:bodyPr wrap="none">
            <a:spAutoFit/>
          </a:bodyPr>
          <a:lstStyle/>
          <a:p>
            <a:pPr algn="ctr" defTabSz="685800" fontAlgn="auto">
              <a:spcBef>
                <a:spcPts val="0"/>
              </a:spcBef>
              <a:spcAft>
                <a:spcPts val="0"/>
              </a:spcAft>
              <a:defRPr/>
            </a:pPr>
            <a:r>
              <a:rPr lang="en-US" sz="2000" b="1" dirty="0">
                <a:solidFill>
                  <a:schemeClr val="accent4">
                    <a:lumMod val="50000"/>
                  </a:schemeClr>
                </a:solidFill>
                <a:latin typeface="+mj-lt"/>
              </a:rPr>
              <a:t>Earlier involvement in the life cycle to be ready at launch</a:t>
            </a:r>
          </a:p>
        </p:txBody>
      </p:sp>
      <p:grpSp>
        <p:nvGrpSpPr>
          <p:cNvPr id="9" name="Group 8">
            <a:extLst>
              <a:ext uri="{FF2B5EF4-FFF2-40B4-BE49-F238E27FC236}">
                <a16:creationId xmlns:a16="http://schemas.microsoft.com/office/drawing/2014/main" id="{44EAECC8-0BB7-D84C-82DC-8F2707A9EAD5}"/>
              </a:ext>
            </a:extLst>
          </p:cNvPr>
          <p:cNvGrpSpPr/>
          <p:nvPr/>
        </p:nvGrpSpPr>
        <p:grpSpPr>
          <a:xfrm>
            <a:off x="706171" y="2264736"/>
            <a:ext cx="7244535" cy="3678863"/>
            <a:chOff x="306796" y="2424225"/>
            <a:chExt cx="6198165" cy="3147508"/>
          </a:xfrm>
        </p:grpSpPr>
        <p:sp>
          <p:nvSpPr>
            <p:cNvPr id="42" name="Rectangle 41">
              <a:extLst>
                <a:ext uri="{FF2B5EF4-FFF2-40B4-BE49-F238E27FC236}">
                  <a16:creationId xmlns:a16="http://schemas.microsoft.com/office/drawing/2014/main" id="{4A8BFD1C-A78A-A647-A29C-638719963301}"/>
                </a:ext>
              </a:extLst>
            </p:cNvPr>
            <p:cNvSpPr/>
            <p:nvPr/>
          </p:nvSpPr>
          <p:spPr>
            <a:xfrm>
              <a:off x="623799" y="2542265"/>
              <a:ext cx="5881162" cy="364058"/>
            </a:xfrm>
            <a:prstGeom prst="rect">
              <a:avLst/>
            </a:prstGeom>
            <a:gradFill>
              <a:gsLst>
                <a:gs pos="0">
                  <a:schemeClr val="accent1"/>
                </a:gs>
                <a:gs pos="100000">
                  <a:schemeClr val="accent2"/>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8" name="Straight Connector 227">
              <a:extLst>
                <a:ext uri="{FF2B5EF4-FFF2-40B4-BE49-F238E27FC236}">
                  <a16:creationId xmlns:a16="http://schemas.microsoft.com/office/drawing/2014/main" id="{86DC87F0-1041-F04F-8A47-90BF16F66B57}"/>
                </a:ext>
              </a:extLst>
            </p:cNvPr>
            <p:cNvCxnSpPr>
              <a:cxnSpLocks/>
            </p:cNvCxnSpPr>
            <p:nvPr/>
          </p:nvCxnSpPr>
          <p:spPr>
            <a:xfrm>
              <a:off x="5079174" y="2424225"/>
              <a:ext cx="0" cy="3051545"/>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19686920-CD1C-1746-9910-6E4AEEDA4073}"/>
                </a:ext>
              </a:extLst>
            </p:cNvPr>
            <p:cNvSpPr txBox="1"/>
            <p:nvPr/>
          </p:nvSpPr>
          <p:spPr>
            <a:xfrm>
              <a:off x="1665751" y="2566417"/>
              <a:ext cx="1062671" cy="263323"/>
            </a:xfrm>
            <a:prstGeom prst="rect">
              <a:avLst/>
            </a:prstGeom>
            <a:noFill/>
          </p:spPr>
          <p:txBody>
            <a:bodyPr wrap="square" rtlCol="0">
              <a:spAutoFit/>
            </a:bodyPr>
            <a:lstStyle/>
            <a:p>
              <a:pPr algn="ctr"/>
              <a:r>
                <a:rPr lang="en-US" sz="1400" b="1" kern="0" dirty="0">
                  <a:solidFill>
                    <a:schemeClr val="bg1"/>
                  </a:solidFill>
                </a:rPr>
                <a:t>P2b</a:t>
              </a:r>
            </a:p>
          </p:txBody>
        </p:sp>
        <p:sp>
          <p:nvSpPr>
            <p:cNvPr id="216" name="TextBox 215">
              <a:extLst>
                <a:ext uri="{FF2B5EF4-FFF2-40B4-BE49-F238E27FC236}">
                  <a16:creationId xmlns:a16="http://schemas.microsoft.com/office/drawing/2014/main" id="{53306777-4A04-EC4E-B6C6-83354B7EF282}"/>
                </a:ext>
              </a:extLst>
            </p:cNvPr>
            <p:cNvSpPr txBox="1"/>
            <p:nvPr/>
          </p:nvSpPr>
          <p:spPr>
            <a:xfrm>
              <a:off x="2859607" y="2566417"/>
              <a:ext cx="1062671" cy="263323"/>
            </a:xfrm>
            <a:prstGeom prst="rect">
              <a:avLst/>
            </a:prstGeom>
            <a:noFill/>
          </p:spPr>
          <p:txBody>
            <a:bodyPr wrap="square" rtlCol="0">
              <a:spAutoFit/>
            </a:bodyPr>
            <a:lstStyle/>
            <a:p>
              <a:pPr algn="ctr"/>
              <a:r>
                <a:rPr lang="en-US" sz="1400" b="1" kern="0" dirty="0">
                  <a:solidFill>
                    <a:schemeClr val="bg1"/>
                  </a:solidFill>
                </a:rPr>
                <a:t>P3</a:t>
              </a:r>
            </a:p>
          </p:txBody>
        </p:sp>
        <p:sp>
          <p:nvSpPr>
            <p:cNvPr id="221" name="TextBox 220">
              <a:extLst>
                <a:ext uri="{FF2B5EF4-FFF2-40B4-BE49-F238E27FC236}">
                  <a16:creationId xmlns:a16="http://schemas.microsoft.com/office/drawing/2014/main" id="{8336542A-51AB-794B-A2C4-2483B2FAEC4A}"/>
                </a:ext>
              </a:extLst>
            </p:cNvPr>
            <p:cNvSpPr txBox="1"/>
            <p:nvPr/>
          </p:nvSpPr>
          <p:spPr>
            <a:xfrm>
              <a:off x="3949516" y="2566417"/>
              <a:ext cx="1141745" cy="263323"/>
            </a:xfrm>
            <a:prstGeom prst="rect">
              <a:avLst/>
            </a:prstGeom>
            <a:noFill/>
          </p:spPr>
          <p:txBody>
            <a:bodyPr wrap="square" rtlCol="0">
              <a:spAutoFit/>
            </a:bodyPr>
            <a:lstStyle/>
            <a:p>
              <a:pPr algn="ctr"/>
              <a:r>
                <a:rPr lang="en-US" sz="1400" b="1" kern="0" dirty="0">
                  <a:solidFill>
                    <a:schemeClr val="bg1"/>
                  </a:solidFill>
                </a:rPr>
                <a:t>Submission</a:t>
              </a:r>
            </a:p>
          </p:txBody>
        </p:sp>
        <p:sp>
          <p:nvSpPr>
            <p:cNvPr id="227" name="TextBox 226">
              <a:extLst>
                <a:ext uri="{FF2B5EF4-FFF2-40B4-BE49-F238E27FC236}">
                  <a16:creationId xmlns:a16="http://schemas.microsoft.com/office/drawing/2014/main" id="{C4205965-3070-DB40-9998-3A60E7869E1F}"/>
                </a:ext>
              </a:extLst>
            </p:cNvPr>
            <p:cNvSpPr txBox="1"/>
            <p:nvPr/>
          </p:nvSpPr>
          <p:spPr>
            <a:xfrm>
              <a:off x="552557" y="2566417"/>
              <a:ext cx="1062671" cy="263323"/>
            </a:xfrm>
            <a:prstGeom prst="rect">
              <a:avLst/>
            </a:prstGeom>
            <a:noFill/>
          </p:spPr>
          <p:txBody>
            <a:bodyPr wrap="square" rtlCol="0">
              <a:spAutoFit/>
            </a:bodyPr>
            <a:lstStyle/>
            <a:p>
              <a:pPr algn="ctr"/>
              <a:r>
                <a:rPr lang="en-US" sz="1400" b="1" kern="0" dirty="0">
                  <a:solidFill>
                    <a:schemeClr val="bg1"/>
                  </a:solidFill>
                </a:rPr>
                <a:t>P1/P2a</a:t>
              </a:r>
            </a:p>
          </p:txBody>
        </p:sp>
        <p:sp>
          <p:nvSpPr>
            <p:cNvPr id="105" name="TextBox 104">
              <a:extLst>
                <a:ext uri="{FF2B5EF4-FFF2-40B4-BE49-F238E27FC236}">
                  <a16:creationId xmlns:a16="http://schemas.microsoft.com/office/drawing/2014/main" id="{9C3FF79E-903B-6E4F-BEF8-58396E764C48}"/>
                </a:ext>
              </a:extLst>
            </p:cNvPr>
            <p:cNvSpPr txBox="1"/>
            <p:nvPr/>
          </p:nvSpPr>
          <p:spPr>
            <a:xfrm>
              <a:off x="5204234" y="2566417"/>
              <a:ext cx="1232992" cy="263323"/>
            </a:xfrm>
            <a:prstGeom prst="rect">
              <a:avLst/>
            </a:prstGeom>
            <a:noFill/>
          </p:spPr>
          <p:txBody>
            <a:bodyPr wrap="square" rtlCol="0">
              <a:spAutoFit/>
            </a:bodyPr>
            <a:lstStyle/>
            <a:p>
              <a:pPr algn="ctr"/>
              <a:r>
                <a:rPr lang="en-US" sz="1400" b="1" kern="0" dirty="0">
                  <a:solidFill>
                    <a:schemeClr val="bg1"/>
                  </a:solidFill>
                </a:rPr>
                <a:t>Post-Approval</a:t>
              </a:r>
            </a:p>
          </p:txBody>
        </p:sp>
        <p:sp>
          <p:nvSpPr>
            <p:cNvPr id="109" name="Rectangle 108">
              <a:extLst>
                <a:ext uri="{FF2B5EF4-FFF2-40B4-BE49-F238E27FC236}">
                  <a16:creationId xmlns:a16="http://schemas.microsoft.com/office/drawing/2014/main" id="{924F7FBB-1872-DE4D-AB1C-F864E00F7D4A}"/>
                </a:ext>
              </a:extLst>
            </p:cNvPr>
            <p:cNvSpPr/>
            <p:nvPr/>
          </p:nvSpPr>
          <p:spPr>
            <a:xfrm rot="16200000">
              <a:off x="-469734" y="3909197"/>
              <a:ext cx="1864635" cy="311575"/>
            </a:xfrm>
            <a:prstGeom prst="rect">
              <a:avLst/>
            </a:prstGeom>
            <a:solidFill>
              <a:schemeClr val="accent3"/>
            </a:solid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chemeClr val="bg1"/>
                  </a:solidFill>
                  <a:ea typeface="ＭＳ Ｐゴシック" charset="-128"/>
                </a:rPr>
                <a:t>Timing of MA Involvement</a:t>
              </a:r>
            </a:p>
          </p:txBody>
        </p:sp>
        <p:cxnSp>
          <p:nvCxnSpPr>
            <p:cNvPr id="114" name="Straight Connector 113">
              <a:extLst>
                <a:ext uri="{FF2B5EF4-FFF2-40B4-BE49-F238E27FC236}">
                  <a16:creationId xmlns:a16="http://schemas.microsoft.com/office/drawing/2014/main" id="{FA9EA3D4-85C4-E143-97E7-DC035277F9E7}"/>
                </a:ext>
              </a:extLst>
            </p:cNvPr>
            <p:cNvCxnSpPr>
              <a:cxnSpLocks/>
            </p:cNvCxnSpPr>
            <p:nvPr/>
          </p:nvCxnSpPr>
          <p:spPr>
            <a:xfrm>
              <a:off x="3946334" y="2430712"/>
              <a:ext cx="0" cy="3126808"/>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A8FACF8-0E26-9240-8295-D8F7547428FB}"/>
                </a:ext>
              </a:extLst>
            </p:cNvPr>
            <p:cNvCxnSpPr>
              <a:cxnSpLocks/>
            </p:cNvCxnSpPr>
            <p:nvPr/>
          </p:nvCxnSpPr>
          <p:spPr>
            <a:xfrm>
              <a:off x="2803334" y="2430712"/>
              <a:ext cx="0" cy="3126808"/>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18E7F56-3B90-5242-846F-256C3777676D}"/>
                </a:ext>
              </a:extLst>
            </p:cNvPr>
            <p:cNvCxnSpPr>
              <a:cxnSpLocks/>
            </p:cNvCxnSpPr>
            <p:nvPr/>
          </p:nvCxnSpPr>
          <p:spPr>
            <a:xfrm>
              <a:off x="1584134" y="2430712"/>
              <a:ext cx="0" cy="3126808"/>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52F0CED-F5FE-7F4E-B636-D9D16AE25ABD}"/>
                </a:ext>
              </a:extLst>
            </p:cNvPr>
            <p:cNvSpPr/>
            <p:nvPr/>
          </p:nvSpPr>
          <p:spPr>
            <a:xfrm>
              <a:off x="1589215" y="3140697"/>
              <a:ext cx="440944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Medical Strategies</a:t>
              </a:r>
            </a:p>
          </p:txBody>
        </p:sp>
        <p:sp>
          <p:nvSpPr>
            <p:cNvPr id="110" name="Rectangle 109">
              <a:extLst>
                <a:ext uri="{FF2B5EF4-FFF2-40B4-BE49-F238E27FC236}">
                  <a16:creationId xmlns:a16="http://schemas.microsoft.com/office/drawing/2014/main" id="{4DF5D786-F6D8-3146-8E89-6F27AB135BBE}"/>
                </a:ext>
              </a:extLst>
            </p:cNvPr>
            <p:cNvSpPr/>
            <p:nvPr/>
          </p:nvSpPr>
          <p:spPr>
            <a:xfrm>
              <a:off x="1589215" y="3544186"/>
              <a:ext cx="440944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Gathering of External Insights</a:t>
              </a:r>
            </a:p>
          </p:txBody>
        </p:sp>
        <p:sp>
          <p:nvSpPr>
            <p:cNvPr id="111" name="Rectangle 110">
              <a:extLst>
                <a:ext uri="{FF2B5EF4-FFF2-40B4-BE49-F238E27FC236}">
                  <a16:creationId xmlns:a16="http://schemas.microsoft.com/office/drawing/2014/main" id="{A1A92259-9215-A84B-A45B-2FB710478A70}"/>
                </a:ext>
              </a:extLst>
            </p:cNvPr>
            <p:cNvSpPr/>
            <p:nvPr/>
          </p:nvSpPr>
          <p:spPr>
            <a:xfrm>
              <a:off x="2798254" y="3925186"/>
              <a:ext cx="320040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Scientific Exchange and Medical Information</a:t>
              </a:r>
            </a:p>
          </p:txBody>
        </p:sp>
        <p:sp>
          <p:nvSpPr>
            <p:cNvPr id="117" name="Rectangle 116">
              <a:extLst>
                <a:ext uri="{FF2B5EF4-FFF2-40B4-BE49-F238E27FC236}">
                  <a16:creationId xmlns:a16="http://schemas.microsoft.com/office/drawing/2014/main" id="{A3D1BC64-2A50-0849-88C1-C82BA837D012}"/>
                </a:ext>
              </a:extLst>
            </p:cNvPr>
            <p:cNvSpPr/>
            <p:nvPr/>
          </p:nvSpPr>
          <p:spPr>
            <a:xfrm>
              <a:off x="2193734" y="3925186"/>
              <a:ext cx="604520" cy="281569"/>
            </a:xfrm>
            <a:prstGeom prst="rect">
              <a:avLst/>
            </a:prstGeom>
            <a:solidFill>
              <a:schemeClr val="bg1">
                <a:lumMod val="95000"/>
              </a:schemeClr>
            </a:solidFill>
            <a:ln w="3175">
              <a:solidFill>
                <a:schemeClr val="bg1">
                  <a:lumMod val="5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endParaRPr lang="en-US" sz="1000" b="1" dirty="0">
                <a:solidFill>
                  <a:schemeClr val="accent4">
                    <a:lumMod val="50000"/>
                  </a:schemeClr>
                </a:solidFill>
                <a:ea typeface="ＭＳ Ｐゴシック" charset="-128"/>
              </a:endParaRPr>
            </a:p>
          </p:txBody>
        </p:sp>
        <p:sp>
          <p:nvSpPr>
            <p:cNvPr id="118" name="Rectangle 117">
              <a:extLst>
                <a:ext uri="{FF2B5EF4-FFF2-40B4-BE49-F238E27FC236}">
                  <a16:creationId xmlns:a16="http://schemas.microsoft.com/office/drawing/2014/main" id="{66B543F9-F9A3-A545-A159-206B968E0320}"/>
                </a:ext>
              </a:extLst>
            </p:cNvPr>
            <p:cNvSpPr/>
            <p:nvPr/>
          </p:nvSpPr>
          <p:spPr>
            <a:xfrm>
              <a:off x="3936174" y="4306186"/>
              <a:ext cx="206248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Data Generation</a:t>
              </a:r>
            </a:p>
          </p:txBody>
        </p:sp>
        <p:sp>
          <p:nvSpPr>
            <p:cNvPr id="119" name="Rectangle 118">
              <a:extLst>
                <a:ext uri="{FF2B5EF4-FFF2-40B4-BE49-F238E27FC236}">
                  <a16:creationId xmlns:a16="http://schemas.microsoft.com/office/drawing/2014/main" id="{2F9A029D-080A-B540-9968-97E756BB7F8C}"/>
                </a:ext>
              </a:extLst>
            </p:cNvPr>
            <p:cNvSpPr/>
            <p:nvPr/>
          </p:nvSpPr>
          <p:spPr>
            <a:xfrm>
              <a:off x="1589215" y="4712586"/>
              <a:ext cx="440944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Publications</a:t>
              </a:r>
            </a:p>
          </p:txBody>
        </p:sp>
        <p:sp>
          <p:nvSpPr>
            <p:cNvPr id="120" name="Rectangle 119">
              <a:extLst>
                <a:ext uri="{FF2B5EF4-FFF2-40B4-BE49-F238E27FC236}">
                  <a16:creationId xmlns:a16="http://schemas.microsoft.com/office/drawing/2014/main" id="{BD1019D4-19A8-3E44-BAFD-268E228E3B70}"/>
                </a:ext>
              </a:extLst>
            </p:cNvPr>
            <p:cNvSpPr/>
            <p:nvPr/>
          </p:nvSpPr>
          <p:spPr>
            <a:xfrm>
              <a:off x="4576254" y="5290164"/>
              <a:ext cx="1005840" cy="281569"/>
            </a:xfrm>
            <a:prstGeom prst="rect">
              <a:avLst/>
            </a:prstGeom>
            <a:solidFill>
              <a:schemeClr val="accent2"/>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400" b="1" dirty="0">
                  <a:solidFill>
                    <a:schemeClr val="bg1"/>
                  </a:solidFill>
                  <a:ea typeface="ＭＳ Ｐゴシック" charset="-128"/>
                </a:rPr>
                <a:t>Launch</a:t>
              </a:r>
            </a:p>
          </p:txBody>
        </p:sp>
      </p:grpSp>
      <p:sp>
        <p:nvSpPr>
          <p:cNvPr id="25" name="Rectangle 24">
            <a:extLst>
              <a:ext uri="{FF2B5EF4-FFF2-40B4-BE49-F238E27FC236}">
                <a16:creationId xmlns:a16="http://schemas.microsoft.com/office/drawing/2014/main" id="{2E75FF72-48EA-3346-92CD-622FF5CFBB46}"/>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spTree>
    <p:extLst>
      <p:ext uri="{BB962C8B-B14F-4D97-AF65-F5344CB8AC3E}">
        <p14:creationId xmlns:p14="http://schemas.microsoft.com/office/powerpoint/2010/main" val="236274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610752" y="2107191"/>
            <a:ext cx="4386944" cy="345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A tactical plan is focused on </a:t>
            </a:r>
            <a:br>
              <a:rPr lang="en-US" sz="1600" dirty="0"/>
            </a:br>
            <a:r>
              <a:rPr lang="en-US" sz="1600" dirty="0"/>
              <a:t>strategy but should be aligned to </a:t>
            </a:r>
            <a:br>
              <a:rPr lang="en-US" sz="1600" dirty="0"/>
            </a:br>
            <a:r>
              <a:rPr lang="en-US" sz="1600" dirty="0"/>
              <a:t>your stakeholder groups </a:t>
            </a:r>
          </a:p>
          <a:p>
            <a:pPr marL="571500" lvl="1" indent="-171450">
              <a:buFont typeface="Arial" panose="020B0604020202020204" pitchFamily="34" charset="0"/>
              <a:buChar char="•"/>
            </a:pPr>
            <a:r>
              <a:rPr lang="en-US" dirty="0">
                <a:solidFill>
                  <a:schemeClr val="bg1">
                    <a:lumMod val="65000"/>
                  </a:schemeClr>
                </a:solidFill>
              </a:rPr>
              <a:t>May be broad depending on the therapeutic area</a:t>
            </a:r>
          </a:p>
          <a:p>
            <a:pPr>
              <a:buFont typeface="Courier New" panose="02070309020205020404" pitchFamily="49" charset="0"/>
              <a:buChar char="o"/>
            </a:pPr>
            <a:r>
              <a:rPr lang="en-US" sz="1600" dirty="0"/>
              <a:t>Communication and education</a:t>
            </a:r>
          </a:p>
          <a:p>
            <a:pPr marL="571500" lvl="1" indent="-171450">
              <a:buFont typeface="Arial" panose="020B0604020202020204" pitchFamily="34" charset="0"/>
              <a:buChar char="•"/>
            </a:pPr>
            <a:r>
              <a:rPr lang="en-US" dirty="0">
                <a:solidFill>
                  <a:schemeClr val="bg1">
                    <a:lumMod val="65000"/>
                  </a:schemeClr>
                </a:solidFill>
              </a:rPr>
              <a:t>Expanding the knowledge base for </a:t>
            </a:r>
            <a:br>
              <a:rPr lang="en-US" dirty="0">
                <a:solidFill>
                  <a:schemeClr val="bg1">
                    <a:lumMod val="65000"/>
                  </a:schemeClr>
                </a:solidFill>
              </a:rPr>
            </a:br>
            <a:r>
              <a:rPr lang="en-US" dirty="0">
                <a:solidFill>
                  <a:schemeClr val="bg1">
                    <a:lumMod val="65000"/>
                  </a:schemeClr>
                </a:solidFill>
              </a:rPr>
              <a:t>your product and therapeutic area </a:t>
            </a:r>
            <a:br>
              <a:rPr lang="en-US" dirty="0">
                <a:solidFill>
                  <a:schemeClr val="bg1">
                    <a:lumMod val="65000"/>
                  </a:schemeClr>
                </a:solidFill>
              </a:rPr>
            </a:br>
            <a:r>
              <a:rPr lang="en-US" dirty="0">
                <a:solidFill>
                  <a:schemeClr val="bg1">
                    <a:lumMod val="65000"/>
                  </a:schemeClr>
                </a:solidFill>
              </a:rPr>
              <a:t>helps customers remain up-to-date </a:t>
            </a:r>
            <a:br>
              <a:rPr lang="en-US" dirty="0">
                <a:solidFill>
                  <a:schemeClr val="bg1">
                    <a:lumMod val="65000"/>
                  </a:schemeClr>
                </a:solidFill>
              </a:rPr>
            </a:br>
            <a:r>
              <a:rPr lang="en-US" dirty="0">
                <a:solidFill>
                  <a:schemeClr val="bg1">
                    <a:lumMod val="65000"/>
                  </a:schemeClr>
                </a:solidFill>
              </a:rPr>
              <a:t>and ensures the best patient care</a:t>
            </a:r>
          </a:p>
          <a:p>
            <a:pPr>
              <a:buFont typeface="Courier New" panose="02070309020205020404" pitchFamily="49" charset="0"/>
              <a:buChar char="o"/>
            </a:pPr>
            <a:r>
              <a:rPr lang="en-US" sz="1600" dirty="0"/>
              <a:t>Advocacy and knowledge exchange</a:t>
            </a:r>
          </a:p>
          <a:p>
            <a:pPr marL="571500" lvl="1" indent="-171450">
              <a:buFont typeface="Arial" panose="020B0604020202020204" pitchFamily="34" charset="0"/>
              <a:buChar char="•"/>
            </a:pPr>
            <a:r>
              <a:rPr lang="en-US" dirty="0">
                <a:solidFill>
                  <a:schemeClr val="bg1">
                    <a:lumMod val="65000"/>
                  </a:schemeClr>
                </a:solidFill>
              </a:rPr>
              <a:t>Advocates and advisors can ensure </a:t>
            </a:r>
            <a:br>
              <a:rPr lang="en-US" dirty="0">
                <a:solidFill>
                  <a:schemeClr val="bg1">
                    <a:lumMod val="65000"/>
                  </a:schemeClr>
                </a:solidFill>
              </a:rPr>
            </a:br>
            <a:r>
              <a:rPr lang="en-US" dirty="0">
                <a:solidFill>
                  <a:schemeClr val="bg1">
                    <a:lumMod val="65000"/>
                  </a:schemeClr>
                </a:solidFill>
              </a:rPr>
              <a:t>your data is put fully into context and provide guidance or answers to key questions</a:t>
            </a:r>
          </a:p>
          <a:p>
            <a:pPr>
              <a:buFont typeface="Courier New" panose="02070309020205020404" pitchFamily="49" charset="0"/>
              <a:buChar char="o"/>
            </a:pPr>
            <a:endParaRPr lang="en-US" dirty="0"/>
          </a:p>
        </p:txBody>
      </p:sp>
      <p:sp>
        <p:nvSpPr>
          <p:cNvPr id="50" name="AutoShape 43">
            <a:extLst>
              <a:ext uri="{FF2B5EF4-FFF2-40B4-BE49-F238E27FC236}">
                <a16:creationId xmlns:a16="http://schemas.microsoft.com/office/drawing/2014/main" id="{43905E17-712C-D04E-A459-FD93E065C956}"/>
              </a:ext>
            </a:extLst>
          </p:cNvPr>
          <p:cNvSpPr>
            <a:spLocks noChangeArrowheads="1"/>
          </p:cNvSpPr>
          <p:nvPr/>
        </p:nvSpPr>
        <p:spPr bwMode="auto">
          <a:xfrm>
            <a:off x="8057236" y="494491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4" name="Oval 3">
            <a:extLst>
              <a:ext uri="{FF2B5EF4-FFF2-40B4-BE49-F238E27FC236}">
                <a16:creationId xmlns:a16="http://schemas.microsoft.com/office/drawing/2014/main" id="{B9165D31-CC25-F841-AA6A-98376A75A6A3}"/>
              </a:ext>
            </a:extLst>
          </p:cNvPr>
          <p:cNvSpPr/>
          <p:nvPr/>
        </p:nvSpPr>
        <p:spPr>
          <a:xfrm>
            <a:off x="831633" y="2478193"/>
            <a:ext cx="3029375" cy="3029375"/>
          </a:xfrm>
          <a:prstGeom prst="ellipse">
            <a:avLst/>
          </a:prstGeom>
          <a:no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4" name="TextBox 43">
            <a:extLst>
              <a:ext uri="{FF2B5EF4-FFF2-40B4-BE49-F238E27FC236}">
                <a16:creationId xmlns:a16="http://schemas.microsoft.com/office/drawing/2014/main" id="{36D570DA-BE78-6B47-8004-C60EF9937211}"/>
              </a:ext>
            </a:extLst>
          </p:cNvPr>
          <p:cNvSpPr txBox="1"/>
          <p:nvPr/>
        </p:nvSpPr>
        <p:spPr>
          <a:xfrm>
            <a:off x="820275" y="2971640"/>
            <a:ext cx="3099605"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766">
              <a:buClr>
                <a:schemeClr val="tx2"/>
              </a:buClr>
            </a:pPr>
            <a:r>
              <a:rPr lang="en-US" sz="1200" dirty="0">
                <a:solidFill>
                  <a:schemeClr val="tx1">
                    <a:lumMod val="50000"/>
                    <a:lumOff val="50000"/>
                  </a:schemeClr>
                </a:solidFill>
                <a:latin typeface="+mj-lt"/>
                <a:ea typeface="Calibri" charset="0"/>
                <a:cs typeface="Calibri" charset="0"/>
              </a:rPr>
              <a:t>External experts</a:t>
            </a:r>
          </a:p>
          <a:p>
            <a:pPr algn="ctr" defTabSz="685766">
              <a:buClr>
                <a:schemeClr val="tx2"/>
              </a:buClr>
            </a:pPr>
            <a:r>
              <a:rPr lang="en-US" sz="1200" dirty="0">
                <a:solidFill>
                  <a:schemeClr val="accent3"/>
                </a:solidFill>
                <a:latin typeface="+mj-lt"/>
                <a:ea typeface="Calibri" charset="0"/>
                <a:cs typeface="Calibri" charset="0"/>
              </a:rPr>
              <a:t>Allied health professionals</a:t>
            </a:r>
          </a:p>
          <a:p>
            <a:pPr algn="ctr" defTabSz="685766">
              <a:buClr>
                <a:schemeClr val="tx2"/>
              </a:buClr>
            </a:pPr>
            <a:r>
              <a:rPr lang="en-US" sz="1200" dirty="0">
                <a:solidFill>
                  <a:schemeClr val="tx1">
                    <a:lumMod val="50000"/>
                    <a:lumOff val="50000"/>
                  </a:schemeClr>
                </a:solidFill>
                <a:latin typeface="+mj-lt"/>
                <a:ea typeface="Calibri" charset="0"/>
                <a:cs typeface="Calibri" charset="0"/>
              </a:rPr>
              <a:t>Hospital/Group administrators </a:t>
            </a:r>
            <a:br>
              <a:rPr lang="en-US" sz="1200" dirty="0">
                <a:solidFill>
                  <a:schemeClr val="tx1">
                    <a:lumMod val="50000"/>
                    <a:lumOff val="50000"/>
                  </a:schemeClr>
                </a:solidFill>
                <a:latin typeface="+mj-lt"/>
                <a:ea typeface="Calibri" charset="0"/>
                <a:cs typeface="Calibri" charset="0"/>
              </a:rPr>
            </a:br>
            <a:r>
              <a:rPr lang="en-US" sz="1200" dirty="0">
                <a:solidFill>
                  <a:schemeClr val="tx1">
                    <a:lumMod val="50000"/>
                    <a:lumOff val="50000"/>
                  </a:schemeClr>
                </a:solidFill>
                <a:latin typeface="+mj-lt"/>
                <a:ea typeface="Calibri" charset="0"/>
                <a:cs typeface="Calibri" charset="0"/>
              </a:rPr>
              <a:t>(ie, P&amp;T committee members)</a:t>
            </a:r>
          </a:p>
          <a:p>
            <a:pPr algn="ctr" defTabSz="685766">
              <a:buClr>
                <a:schemeClr val="tx2"/>
              </a:buClr>
            </a:pPr>
            <a:r>
              <a:rPr lang="en-US" sz="1200" dirty="0">
                <a:solidFill>
                  <a:schemeClr val="accent3"/>
                </a:solidFill>
                <a:latin typeface="+mj-lt"/>
                <a:ea typeface="Calibri" charset="0"/>
                <a:cs typeface="Calibri" charset="0"/>
              </a:rPr>
              <a:t>Key opinion leaders</a:t>
            </a:r>
          </a:p>
          <a:p>
            <a:pPr algn="ctr" defTabSz="685766">
              <a:buClr>
                <a:schemeClr val="tx2"/>
              </a:buClr>
            </a:pPr>
            <a:r>
              <a:rPr lang="en-US" sz="1200" dirty="0">
                <a:solidFill>
                  <a:schemeClr val="tx1">
                    <a:lumMod val="50000"/>
                    <a:lumOff val="50000"/>
                  </a:schemeClr>
                </a:solidFill>
                <a:latin typeface="+mj-lt"/>
                <a:ea typeface="Calibri" charset="0"/>
                <a:cs typeface="Calibri" charset="0"/>
              </a:rPr>
              <a:t>Patients</a:t>
            </a:r>
          </a:p>
          <a:p>
            <a:pPr algn="ctr" defTabSz="685766">
              <a:buClr>
                <a:schemeClr val="tx2"/>
              </a:buClr>
            </a:pPr>
            <a:r>
              <a:rPr lang="en-US" sz="1200" dirty="0">
                <a:solidFill>
                  <a:schemeClr val="accent3"/>
                </a:solidFill>
                <a:latin typeface="+mj-lt"/>
                <a:ea typeface="Calibri" charset="0"/>
                <a:cs typeface="Calibri" charset="0"/>
              </a:rPr>
              <a:t>Patient advocates</a:t>
            </a:r>
          </a:p>
          <a:p>
            <a:pPr algn="ctr" defTabSz="685766">
              <a:buClr>
                <a:schemeClr val="tx2"/>
              </a:buClr>
            </a:pPr>
            <a:r>
              <a:rPr lang="en-US" sz="1200" dirty="0">
                <a:solidFill>
                  <a:schemeClr val="tx1">
                    <a:lumMod val="50000"/>
                    <a:lumOff val="50000"/>
                  </a:schemeClr>
                </a:solidFill>
                <a:latin typeface="+mj-lt"/>
                <a:ea typeface="Calibri" charset="0"/>
                <a:cs typeface="Calibri" charset="0"/>
              </a:rPr>
              <a:t>Payers</a:t>
            </a:r>
          </a:p>
          <a:p>
            <a:pPr algn="ctr" defTabSz="685766">
              <a:buClr>
                <a:schemeClr val="tx2"/>
              </a:buClr>
            </a:pPr>
            <a:r>
              <a:rPr lang="en-US" sz="1200" dirty="0">
                <a:solidFill>
                  <a:schemeClr val="accent3"/>
                </a:solidFill>
                <a:latin typeface="+mj-lt"/>
                <a:ea typeface="Calibri" charset="0"/>
                <a:cs typeface="Calibri" charset="0"/>
              </a:rPr>
              <a:t>Reimbursement authorities</a:t>
            </a:r>
          </a:p>
          <a:p>
            <a:pPr algn="ctr" defTabSz="685766">
              <a:buClr>
                <a:schemeClr val="tx2"/>
              </a:buClr>
            </a:pPr>
            <a:r>
              <a:rPr lang="en-US" sz="1200" dirty="0">
                <a:solidFill>
                  <a:schemeClr val="tx1">
                    <a:lumMod val="50000"/>
                    <a:lumOff val="50000"/>
                  </a:schemeClr>
                </a:solidFill>
                <a:latin typeface="+mj-lt"/>
                <a:ea typeface="Calibri" charset="0"/>
                <a:cs typeface="Calibri" charset="0"/>
              </a:rPr>
              <a:t>Pharmacists</a:t>
            </a:r>
          </a:p>
          <a:p>
            <a:pPr algn="ctr" defTabSz="685766">
              <a:buClr>
                <a:schemeClr val="tx2"/>
              </a:buClr>
            </a:pPr>
            <a:r>
              <a:rPr lang="en-US" sz="1200" dirty="0">
                <a:solidFill>
                  <a:schemeClr val="accent3"/>
                </a:solidFill>
                <a:latin typeface="+mj-lt"/>
                <a:ea typeface="Calibri" charset="0"/>
                <a:cs typeface="Calibri" charset="0"/>
              </a:rPr>
              <a:t>Physicians</a:t>
            </a:r>
          </a:p>
          <a:p>
            <a:pPr algn="ctr" defTabSz="685766">
              <a:buClr>
                <a:schemeClr val="tx2"/>
              </a:buClr>
            </a:pPr>
            <a:r>
              <a:rPr lang="en-US" sz="1200" dirty="0">
                <a:solidFill>
                  <a:schemeClr val="tx1">
                    <a:lumMod val="50000"/>
                    <a:lumOff val="50000"/>
                  </a:schemeClr>
                </a:solidFill>
                <a:latin typeface="+mj-lt"/>
                <a:ea typeface="Calibri" charset="0"/>
                <a:cs typeface="Calibri" charset="0"/>
              </a:rPr>
              <a:t>Others</a:t>
            </a:r>
          </a:p>
        </p:txBody>
      </p:sp>
      <p:sp>
        <p:nvSpPr>
          <p:cNvPr id="46" name="Oval 45">
            <a:extLst>
              <a:ext uri="{FF2B5EF4-FFF2-40B4-BE49-F238E27FC236}">
                <a16:creationId xmlns:a16="http://schemas.microsoft.com/office/drawing/2014/main" id="{78A830AF-51CA-F24E-A788-32B7999BE215}"/>
              </a:ext>
            </a:extLst>
          </p:cNvPr>
          <p:cNvSpPr/>
          <p:nvPr/>
        </p:nvSpPr>
        <p:spPr>
          <a:xfrm>
            <a:off x="2831220" y="4860687"/>
            <a:ext cx="749676" cy="749676"/>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627EC8CF-01CA-114B-85EE-F0E4F45FA0B9}"/>
              </a:ext>
            </a:extLst>
          </p:cNvPr>
          <p:cNvSpPr/>
          <p:nvPr/>
        </p:nvSpPr>
        <p:spPr>
          <a:xfrm>
            <a:off x="2933448" y="4962915"/>
            <a:ext cx="545219" cy="545219"/>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0FC2029D-29C0-4147-9352-7E5934B6D21F}"/>
              </a:ext>
            </a:extLst>
          </p:cNvPr>
          <p:cNvSpPr/>
          <p:nvPr/>
        </p:nvSpPr>
        <p:spPr>
          <a:xfrm>
            <a:off x="1201370" y="4860687"/>
            <a:ext cx="749676" cy="749676"/>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750E1304-6D96-DB49-ADB6-4A8C326CCFB0}"/>
              </a:ext>
            </a:extLst>
          </p:cNvPr>
          <p:cNvSpPr/>
          <p:nvPr/>
        </p:nvSpPr>
        <p:spPr>
          <a:xfrm>
            <a:off x="1303598" y="4962915"/>
            <a:ext cx="545219" cy="545219"/>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9E73A73D-D7BA-B340-BE9F-51DE14DFE656}"/>
              </a:ext>
            </a:extLst>
          </p:cNvPr>
          <p:cNvGrpSpPr/>
          <p:nvPr/>
        </p:nvGrpSpPr>
        <p:grpSpPr>
          <a:xfrm>
            <a:off x="3517525" y="3379659"/>
            <a:ext cx="749676" cy="749676"/>
            <a:chOff x="668216" y="2184400"/>
            <a:chExt cx="816708" cy="816708"/>
          </a:xfrm>
        </p:grpSpPr>
        <p:sp>
          <p:nvSpPr>
            <p:cNvPr id="54" name="Oval 53">
              <a:extLst>
                <a:ext uri="{FF2B5EF4-FFF2-40B4-BE49-F238E27FC236}">
                  <a16:creationId xmlns:a16="http://schemas.microsoft.com/office/drawing/2014/main" id="{ED8989F7-FF23-2045-BC69-1E716701DCF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311BCEE0-5299-AD47-9490-E0FF26208E8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57" name="Picture 56">
            <a:extLst>
              <a:ext uri="{FF2B5EF4-FFF2-40B4-BE49-F238E27FC236}">
                <a16:creationId xmlns:a16="http://schemas.microsoft.com/office/drawing/2014/main" id="{EED0A1FF-629E-BC47-A5E7-4D7DEB751D3B}"/>
              </a:ext>
            </a:extLst>
          </p:cNvPr>
          <p:cNvPicPr>
            <a:picLocks noChangeAspect="1"/>
          </p:cNvPicPr>
          <p:nvPr/>
        </p:nvPicPr>
        <p:blipFill>
          <a:blip r:embed="rId3"/>
          <a:stretch>
            <a:fillRect/>
          </a:stretch>
        </p:blipFill>
        <p:spPr>
          <a:xfrm>
            <a:off x="3664333" y="3552092"/>
            <a:ext cx="456435" cy="397157"/>
          </a:xfrm>
          <a:prstGeom prst="rect">
            <a:avLst/>
          </a:prstGeom>
        </p:spPr>
      </p:pic>
      <p:grpSp>
        <p:nvGrpSpPr>
          <p:cNvPr id="58" name="Group 57">
            <a:extLst>
              <a:ext uri="{FF2B5EF4-FFF2-40B4-BE49-F238E27FC236}">
                <a16:creationId xmlns:a16="http://schemas.microsoft.com/office/drawing/2014/main" id="{1798075A-8F69-9940-96B0-3B9F3E80BCA4}"/>
              </a:ext>
            </a:extLst>
          </p:cNvPr>
          <p:cNvGrpSpPr/>
          <p:nvPr/>
        </p:nvGrpSpPr>
        <p:grpSpPr>
          <a:xfrm>
            <a:off x="1976063" y="2095411"/>
            <a:ext cx="749676" cy="749676"/>
            <a:chOff x="668216" y="2184400"/>
            <a:chExt cx="816708" cy="816708"/>
          </a:xfrm>
          <a:solidFill>
            <a:schemeClr val="accent3"/>
          </a:solidFill>
        </p:grpSpPr>
        <p:sp>
          <p:nvSpPr>
            <p:cNvPr id="59" name="Oval 58">
              <a:extLst>
                <a:ext uri="{FF2B5EF4-FFF2-40B4-BE49-F238E27FC236}">
                  <a16:creationId xmlns:a16="http://schemas.microsoft.com/office/drawing/2014/main" id="{78373B21-BDA6-244C-BBDA-FDD544C5886A}"/>
                </a:ext>
              </a:extLst>
            </p:cNvPr>
            <p:cNvSpPr/>
            <p:nvPr/>
          </p:nvSpPr>
          <p:spPr>
            <a:xfrm>
              <a:off x="668216" y="2184400"/>
              <a:ext cx="816708" cy="816708"/>
            </a:xfrm>
            <a:prstGeom prst="ellipse">
              <a:avLst/>
            </a:prstGeom>
            <a:grp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7C303EBA-95B5-8943-88C4-0159F4BD3E85}"/>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F4A92A27-3583-BB45-B561-969D6AB43FC0}"/>
              </a:ext>
            </a:extLst>
          </p:cNvPr>
          <p:cNvGrpSpPr/>
          <p:nvPr/>
        </p:nvGrpSpPr>
        <p:grpSpPr>
          <a:xfrm>
            <a:off x="489857" y="3394773"/>
            <a:ext cx="749676" cy="749676"/>
            <a:chOff x="668216" y="2184400"/>
            <a:chExt cx="816708" cy="816708"/>
          </a:xfrm>
          <a:solidFill>
            <a:schemeClr val="accent3"/>
          </a:solidFill>
        </p:grpSpPr>
        <p:sp>
          <p:nvSpPr>
            <p:cNvPr id="64" name="Oval 63">
              <a:extLst>
                <a:ext uri="{FF2B5EF4-FFF2-40B4-BE49-F238E27FC236}">
                  <a16:creationId xmlns:a16="http://schemas.microsoft.com/office/drawing/2014/main" id="{118C9E37-E084-E142-B357-D3FCEF12DEEC}"/>
                </a:ext>
              </a:extLst>
            </p:cNvPr>
            <p:cNvSpPr/>
            <p:nvPr/>
          </p:nvSpPr>
          <p:spPr>
            <a:xfrm>
              <a:off x="668216" y="2184400"/>
              <a:ext cx="816708" cy="816708"/>
            </a:xfrm>
            <a:prstGeom prst="ellipse">
              <a:avLst/>
            </a:prstGeom>
            <a:grp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B49A55A1-50F1-AE4F-9147-FAAC089AB99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31" name="Title 3">
            <a:extLst>
              <a:ext uri="{FF2B5EF4-FFF2-40B4-BE49-F238E27FC236}">
                <a16:creationId xmlns:a16="http://schemas.microsoft.com/office/drawing/2014/main" id="{30EEB225-658B-E944-8C43-8BAA5A3F46DA}"/>
              </a:ext>
            </a:extLst>
          </p:cNvPr>
          <p:cNvSpPr>
            <a:spLocks noGrp="1"/>
          </p:cNvSpPr>
          <p:nvPr>
            <p:ph type="title"/>
          </p:nvPr>
        </p:nvSpPr>
        <p:spPr>
          <a:xfrm>
            <a:off x="447262" y="0"/>
            <a:ext cx="6858000" cy="1399830"/>
          </a:xfrm>
        </p:spPr>
        <p:txBody>
          <a:bodyPr/>
          <a:lstStyle/>
          <a:p>
            <a:r>
              <a:rPr lang="en-US" dirty="0"/>
              <a:t>Tactical and Operational Plan: Consider the Key External Stakeholders</a:t>
            </a:r>
          </a:p>
        </p:txBody>
      </p:sp>
      <p:cxnSp>
        <p:nvCxnSpPr>
          <p:cNvPr id="32" name="Straight Connector 31">
            <a:extLst>
              <a:ext uri="{FF2B5EF4-FFF2-40B4-BE49-F238E27FC236}">
                <a16:creationId xmlns:a16="http://schemas.microsoft.com/office/drawing/2014/main" id="{4995950F-6804-D148-815F-23CECC0D9DE1}"/>
              </a:ext>
            </a:extLst>
          </p:cNvPr>
          <p:cNvCxnSpPr>
            <a:cxnSpLocks/>
          </p:cNvCxnSpPr>
          <p:nvPr/>
        </p:nvCxnSpPr>
        <p:spPr>
          <a:xfrm flipV="1">
            <a:off x="4559808" y="2210154"/>
            <a:ext cx="0" cy="3340608"/>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E75FF72-48EA-3346-92CD-622FF5CFBB46}"/>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grpSp>
        <p:nvGrpSpPr>
          <p:cNvPr id="5" name="Group 4"/>
          <p:cNvGrpSpPr>
            <a:grpSpLocks noChangeAspect="1"/>
          </p:cNvGrpSpPr>
          <p:nvPr/>
        </p:nvGrpSpPr>
        <p:grpSpPr bwMode="auto">
          <a:xfrm>
            <a:off x="2189163" y="2265365"/>
            <a:ext cx="342900" cy="444501"/>
            <a:chOff x="1379" y="1427"/>
            <a:chExt cx="216" cy="280"/>
          </a:xfrm>
        </p:grpSpPr>
        <p:sp>
          <p:nvSpPr>
            <p:cNvPr id="7" name="Freeform 5"/>
            <p:cNvSpPr>
              <a:spLocks noEditPoints="1"/>
            </p:cNvSpPr>
            <p:nvPr/>
          </p:nvSpPr>
          <p:spPr bwMode="auto">
            <a:xfrm>
              <a:off x="1379" y="1427"/>
              <a:ext cx="216" cy="238"/>
            </a:xfrm>
            <a:custGeom>
              <a:avLst/>
              <a:gdLst>
                <a:gd name="T0" fmla="*/ 251 w 693"/>
                <a:gd name="T1" fmla="*/ 242 h 782"/>
                <a:gd name="T2" fmla="*/ 251 w 693"/>
                <a:gd name="T3" fmla="*/ 242 h 782"/>
                <a:gd name="T4" fmla="*/ 332 w 693"/>
                <a:gd name="T5" fmla="*/ 222 h 782"/>
                <a:gd name="T6" fmla="*/ 348 w 693"/>
                <a:gd name="T7" fmla="*/ 222 h 782"/>
                <a:gd name="T8" fmla="*/ 443 w 693"/>
                <a:gd name="T9" fmla="*/ 200 h 782"/>
                <a:gd name="T10" fmla="*/ 446 w 693"/>
                <a:gd name="T11" fmla="*/ 214 h 782"/>
                <a:gd name="T12" fmla="*/ 467 w 693"/>
                <a:gd name="T13" fmla="*/ 225 h 782"/>
                <a:gd name="T14" fmla="*/ 460 w 693"/>
                <a:gd name="T15" fmla="*/ 337 h 782"/>
                <a:gd name="T16" fmla="*/ 347 w 693"/>
                <a:gd name="T17" fmla="*/ 449 h 782"/>
                <a:gd name="T18" fmla="*/ 251 w 693"/>
                <a:gd name="T19" fmla="*/ 242 h 782"/>
                <a:gd name="T20" fmla="*/ 349 w 693"/>
                <a:gd name="T21" fmla="*/ 571 h 782"/>
                <a:gd name="T22" fmla="*/ 349 w 693"/>
                <a:gd name="T23" fmla="*/ 571 h 782"/>
                <a:gd name="T24" fmla="*/ 243 w 693"/>
                <a:gd name="T25" fmla="*/ 475 h 782"/>
                <a:gd name="T26" fmla="*/ 274 w 693"/>
                <a:gd name="T27" fmla="*/ 437 h 782"/>
                <a:gd name="T28" fmla="*/ 422 w 693"/>
                <a:gd name="T29" fmla="*/ 437 h 782"/>
                <a:gd name="T30" fmla="*/ 451 w 693"/>
                <a:gd name="T31" fmla="*/ 475 h 782"/>
                <a:gd name="T32" fmla="*/ 349 w 693"/>
                <a:gd name="T33" fmla="*/ 571 h 782"/>
                <a:gd name="T34" fmla="*/ 257 w 693"/>
                <a:gd name="T35" fmla="*/ 693 h 782"/>
                <a:gd name="T36" fmla="*/ 257 w 693"/>
                <a:gd name="T37" fmla="*/ 693 h 782"/>
                <a:gd name="T38" fmla="*/ 346 w 693"/>
                <a:gd name="T39" fmla="*/ 607 h 782"/>
                <a:gd name="T40" fmla="*/ 436 w 693"/>
                <a:gd name="T41" fmla="*/ 693 h 782"/>
                <a:gd name="T42" fmla="*/ 521 w 693"/>
                <a:gd name="T43" fmla="*/ 782 h 782"/>
                <a:gd name="T44" fmla="*/ 693 w 693"/>
                <a:gd name="T45" fmla="*/ 782 h 782"/>
                <a:gd name="T46" fmla="*/ 656 w 693"/>
                <a:gd name="T47" fmla="*/ 586 h 782"/>
                <a:gd name="T48" fmla="*/ 567 w 693"/>
                <a:gd name="T49" fmla="*/ 493 h 782"/>
                <a:gd name="T50" fmla="*/ 461 w 693"/>
                <a:gd name="T51" fmla="*/ 443 h 782"/>
                <a:gd name="T52" fmla="*/ 590 w 693"/>
                <a:gd name="T53" fmla="*/ 402 h 782"/>
                <a:gd name="T54" fmla="*/ 502 w 693"/>
                <a:gd name="T55" fmla="*/ 76 h 782"/>
                <a:gd name="T56" fmla="*/ 348 w 693"/>
                <a:gd name="T57" fmla="*/ 0 h 782"/>
                <a:gd name="T58" fmla="*/ 199 w 693"/>
                <a:gd name="T59" fmla="*/ 74 h 782"/>
                <a:gd name="T60" fmla="*/ 104 w 693"/>
                <a:gd name="T61" fmla="*/ 406 h 782"/>
                <a:gd name="T62" fmla="*/ 218 w 693"/>
                <a:gd name="T63" fmla="*/ 449 h 782"/>
                <a:gd name="T64" fmla="*/ 188 w 693"/>
                <a:gd name="T65" fmla="*/ 478 h 782"/>
                <a:gd name="T66" fmla="*/ 39 w 693"/>
                <a:gd name="T67" fmla="*/ 575 h 782"/>
                <a:gd name="T68" fmla="*/ 0 w 693"/>
                <a:gd name="T69" fmla="*/ 780 h 782"/>
                <a:gd name="T70" fmla="*/ 171 w 693"/>
                <a:gd name="T71" fmla="*/ 781 h 782"/>
                <a:gd name="T72" fmla="*/ 257 w 693"/>
                <a:gd name="T73" fmla="*/ 693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3" h="782">
                  <a:moveTo>
                    <a:pt x="251" y="242"/>
                  </a:moveTo>
                  <a:lnTo>
                    <a:pt x="251" y="242"/>
                  </a:lnTo>
                  <a:cubicBezTo>
                    <a:pt x="276" y="235"/>
                    <a:pt x="302" y="231"/>
                    <a:pt x="332" y="222"/>
                  </a:cubicBezTo>
                  <a:cubicBezTo>
                    <a:pt x="337" y="222"/>
                    <a:pt x="343" y="222"/>
                    <a:pt x="348" y="222"/>
                  </a:cubicBezTo>
                  <a:cubicBezTo>
                    <a:pt x="384" y="222"/>
                    <a:pt x="417" y="214"/>
                    <a:pt x="443" y="200"/>
                  </a:cubicBezTo>
                  <a:cubicBezTo>
                    <a:pt x="444" y="204"/>
                    <a:pt x="445" y="209"/>
                    <a:pt x="446" y="214"/>
                  </a:cubicBezTo>
                  <a:cubicBezTo>
                    <a:pt x="451" y="238"/>
                    <a:pt x="460" y="234"/>
                    <a:pt x="467" y="225"/>
                  </a:cubicBezTo>
                  <a:cubicBezTo>
                    <a:pt x="496" y="172"/>
                    <a:pt x="513" y="290"/>
                    <a:pt x="460" y="337"/>
                  </a:cubicBezTo>
                  <a:cubicBezTo>
                    <a:pt x="459" y="391"/>
                    <a:pt x="381" y="456"/>
                    <a:pt x="347" y="449"/>
                  </a:cubicBezTo>
                  <a:cubicBezTo>
                    <a:pt x="248" y="439"/>
                    <a:pt x="176" y="268"/>
                    <a:pt x="251" y="242"/>
                  </a:cubicBezTo>
                  <a:close/>
                  <a:moveTo>
                    <a:pt x="349" y="571"/>
                  </a:moveTo>
                  <a:lnTo>
                    <a:pt x="349" y="571"/>
                  </a:lnTo>
                  <a:cubicBezTo>
                    <a:pt x="270" y="571"/>
                    <a:pt x="243" y="475"/>
                    <a:pt x="243" y="475"/>
                  </a:cubicBezTo>
                  <a:lnTo>
                    <a:pt x="274" y="437"/>
                  </a:lnTo>
                  <a:cubicBezTo>
                    <a:pt x="340" y="481"/>
                    <a:pt x="361" y="475"/>
                    <a:pt x="422" y="437"/>
                  </a:cubicBezTo>
                  <a:cubicBezTo>
                    <a:pt x="433" y="450"/>
                    <a:pt x="440" y="463"/>
                    <a:pt x="451" y="475"/>
                  </a:cubicBezTo>
                  <a:cubicBezTo>
                    <a:pt x="451" y="475"/>
                    <a:pt x="429" y="571"/>
                    <a:pt x="349" y="571"/>
                  </a:cubicBezTo>
                  <a:close/>
                  <a:moveTo>
                    <a:pt x="257" y="693"/>
                  </a:moveTo>
                  <a:lnTo>
                    <a:pt x="257" y="693"/>
                  </a:lnTo>
                  <a:cubicBezTo>
                    <a:pt x="259" y="645"/>
                    <a:pt x="298" y="607"/>
                    <a:pt x="346" y="607"/>
                  </a:cubicBezTo>
                  <a:cubicBezTo>
                    <a:pt x="394" y="607"/>
                    <a:pt x="434" y="645"/>
                    <a:pt x="436" y="693"/>
                  </a:cubicBezTo>
                  <a:cubicBezTo>
                    <a:pt x="483" y="695"/>
                    <a:pt x="521" y="734"/>
                    <a:pt x="521" y="782"/>
                  </a:cubicBezTo>
                  <a:lnTo>
                    <a:pt x="693" y="782"/>
                  </a:lnTo>
                  <a:lnTo>
                    <a:pt x="656" y="586"/>
                  </a:lnTo>
                  <a:cubicBezTo>
                    <a:pt x="644" y="527"/>
                    <a:pt x="625" y="514"/>
                    <a:pt x="567" y="493"/>
                  </a:cubicBezTo>
                  <a:cubicBezTo>
                    <a:pt x="492" y="474"/>
                    <a:pt x="502" y="474"/>
                    <a:pt x="461" y="443"/>
                  </a:cubicBezTo>
                  <a:cubicBezTo>
                    <a:pt x="537" y="465"/>
                    <a:pt x="580" y="449"/>
                    <a:pt x="590" y="402"/>
                  </a:cubicBezTo>
                  <a:cubicBezTo>
                    <a:pt x="484" y="350"/>
                    <a:pt x="552" y="153"/>
                    <a:pt x="502" y="76"/>
                  </a:cubicBezTo>
                  <a:cubicBezTo>
                    <a:pt x="472" y="33"/>
                    <a:pt x="422" y="0"/>
                    <a:pt x="348" y="0"/>
                  </a:cubicBezTo>
                  <a:cubicBezTo>
                    <a:pt x="279" y="0"/>
                    <a:pt x="221" y="30"/>
                    <a:pt x="199" y="74"/>
                  </a:cubicBezTo>
                  <a:cubicBezTo>
                    <a:pt x="138" y="174"/>
                    <a:pt x="212" y="374"/>
                    <a:pt x="104" y="406"/>
                  </a:cubicBezTo>
                  <a:cubicBezTo>
                    <a:pt x="129" y="452"/>
                    <a:pt x="167" y="452"/>
                    <a:pt x="218" y="449"/>
                  </a:cubicBezTo>
                  <a:cubicBezTo>
                    <a:pt x="232" y="461"/>
                    <a:pt x="204" y="472"/>
                    <a:pt x="188" y="478"/>
                  </a:cubicBezTo>
                  <a:cubicBezTo>
                    <a:pt x="111" y="502"/>
                    <a:pt x="53" y="514"/>
                    <a:pt x="39" y="575"/>
                  </a:cubicBezTo>
                  <a:lnTo>
                    <a:pt x="0" y="780"/>
                  </a:lnTo>
                  <a:lnTo>
                    <a:pt x="171" y="781"/>
                  </a:lnTo>
                  <a:cubicBezTo>
                    <a:pt x="172" y="733"/>
                    <a:pt x="210" y="695"/>
                    <a:pt x="257" y="69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p:nvSpPr>
          <p:spPr bwMode="auto">
            <a:xfrm>
              <a:off x="1444" y="1623"/>
              <a:ext cx="85" cy="84"/>
            </a:xfrm>
            <a:custGeom>
              <a:avLst/>
              <a:gdLst>
                <a:gd name="T0" fmla="*/ 223 w 274"/>
                <a:gd name="T1" fmla="*/ 86 h 275"/>
                <a:gd name="T2" fmla="*/ 223 w 274"/>
                <a:gd name="T3" fmla="*/ 86 h 275"/>
                <a:gd name="T4" fmla="*/ 189 w 274"/>
                <a:gd name="T5" fmla="*/ 86 h 275"/>
                <a:gd name="T6" fmla="*/ 189 w 274"/>
                <a:gd name="T7" fmla="*/ 52 h 275"/>
                <a:gd name="T8" fmla="*/ 137 w 274"/>
                <a:gd name="T9" fmla="*/ 0 h 275"/>
                <a:gd name="T10" fmla="*/ 86 w 274"/>
                <a:gd name="T11" fmla="*/ 52 h 275"/>
                <a:gd name="T12" fmla="*/ 86 w 274"/>
                <a:gd name="T13" fmla="*/ 86 h 275"/>
                <a:gd name="T14" fmla="*/ 52 w 274"/>
                <a:gd name="T15" fmla="*/ 86 h 275"/>
                <a:gd name="T16" fmla="*/ 0 w 274"/>
                <a:gd name="T17" fmla="*/ 137 h 275"/>
                <a:gd name="T18" fmla="*/ 52 w 274"/>
                <a:gd name="T19" fmla="*/ 189 h 275"/>
                <a:gd name="T20" fmla="*/ 86 w 274"/>
                <a:gd name="T21" fmla="*/ 189 h 275"/>
                <a:gd name="T22" fmla="*/ 86 w 274"/>
                <a:gd name="T23" fmla="*/ 223 h 275"/>
                <a:gd name="T24" fmla="*/ 137 w 274"/>
                <a:gd name="T25" fmla="*/ 275 h 275"/>
                <a:gd name="T26" fmla="*/ 189 w 274"/>
                <a:gd name="T27" fmla="*/ 223 h 275"/>
                <a:gd name="T28" fmla="*/ 189 w 274"/>
                <a:gd name="T29" fmla="*/ 189 h 275"/>
                <a:gd name="T30" fmla="*/ 223 w 274"/>
                <a:gd name="T31" fmla="*/ 189 h 275"/>
                <a:gd name="T32" fmla="*/ 274 w 274"/>
                <a:gd name="T33" fmla="*/ 137 h 275"/>
                <a:gd name="T34" fmla="*/ 223 w 274"/>
                <a:gd name="T35" fmla="*/ 8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75">
                  <a:moveTo>
                    <a:pt x="223" y="86"/>
                  </a:moveTo>
                  <a:lnTo>
                    <a:pt x="223" y="86"/>
                  </a:lnTo>
                  <a:lnTo>
                    <a:pt x="189" y="86"/>
                  </a:lnTo>
                  <a:lnTo>
                    <a:pt x="189" y="52"/>
                  </a:lnTo>
                  <a:cubicBezTo>
                    <a:pt x="189" y="23"/>
                    <a:pt x="166" y="0"/>
                    <a:pt x="137" y="0"/>
                  </a:cubicBezTo>
                  <a:cubicBezTo>
                    <a:pt x="109" y="0"/>
                    <a:pt x="86" y="23"/>
                    <a:pt x="86" y="52"/>
                  </a:cubicBezTo>
                  <a:lnTo>
                    <a:pt x="86" y="86"/>
                  </a:lnTo>
                  <a:lnTo>
                    <a:pt x="52" y="86"/>
                  </a:lnTo>
                  <a:cubicBezTo>
                    <a:pt x="23" y="86"/>
                    <a:pt x="0" y="109"/>
                    <a:pt x="0" y="137"/>
                  </a:cubicBezTo>
                  <a:cubicBezTo>
                    <a:pt x="0" y="166"/>
                    <a:pt x="23" y="189"/>
                    <a:pt x="52" y="189"/>
                  </a:cubicBezTo>
                  <a:lnTo>
                    <a:pt x="86" y="189"/>
                  </a:lnTo>
                  <a:lnTo>
                    <a:pt x="86" y="223"/>
                  </a:lnTo>
                  <a:cubicBezTo>
                    <a:pt x="86" y="251"/>
                    <a:pt x="109" y="275"/>
                    <a:pt x="137" y="275"/>
                  </a:cubicBezTo>
                  <a:cubicBezTo>
                    <a:pt x="166" y="275"/>
                    <a:pt x="189" y="251"/>
                    <a:pt x="189" y="223"/>
                  </a:cubicBezTo>
                  <a:lnTo>
                    <a:pt x="189" y="189"/>
                  </a:lnTo>
                  <a:lnTo>
                    <a:pt x="223" y="189"/>
                  </a:lnTo>
                  <a:cubicBezTo>
                    <a:pt x="251" y="189"/>
                    <a:pt x="274" y="166"/>
                    <a:pt x="274" y="137"/>
                  </a:cubicBezTo>
                  <a:cubicBezTo>
                    <a:pt x="274" y="109"/>
                    <a:pt x="251" y="86"/>
                    <a:pt x="223" y="8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9"/>
          <p:cNvGrpSpPr>
            <a:grpSpLocks noChangeAspect="1"/>
          </p:cNvGrpSpPr>
          <p:nvPr/>
        </p:nvGrpSpPr>
        <p:grpSpPr bwMode="auto">
          <a:xfrm>
            <a:off x="631826" y="3576637"/>
            <a:ext cx="481013" cy="395288"/>
            <a:chOff x="398" y="2253"/>
            <a:chExt cx="303" cy="249"/>
          </a:xfrm>
        </p:grpSpPr>
        <p:sp>
          <p:nvSpPr>
            <p:cNvPr id="11" name="Freeform 10"/>
            <p:cNvSpPr>
              <a:spLocks/>
            </p:cNvSpPr>
            <p:nvPr/>
          </p:nvSpPr>
          <p:spPr bwMode="auto">
            <a:xfrm>
              <a:off x="464" y="2401"/>
              <a:ext cx="168" cy="101"/>
            </a:xfrm>
            <a:custGeom>
              <a:avLst/>
              <a:gdLst>
                <a:gd name="T0" fmla="*/ 576 w 577"/>
                <a:gd name="T1" fmla="*/ 103 h 343"/>
                <a:gd name="T2" fmla="*/ 576 w 577"/>
                <a:gd name="T3" fmla="*/ 103 h 343"/>
                <a:gd name="T4" fmla="*/ 476 w 577"/>
                <a:gd name="T5" fmla="*/ 34 h 343"/>
                <a:gd name="T6" fmla="*/ 407 w 577"/>
                <a:gd name="T7" fmla="*/ 9 h 343"/>
                <a:gd name="T8" fmla="*/ 388 w 577"/>
                <a:gd name="T9" fmla="*/ 11 h 343"/>
                <a:gd name="T10" fmla="*/ 386 w 577"/>
                <a:gd name="T11" fmla="*/ 13 h 343"/>
                <a:gd name="T12" fmla="*/ 320 w 577"/>
                <a:gd name="T13" fmla="*/ 52 h 343"/>
                <a:gd name="T14" fmla="*/ 244 w 577"/>
                <a:gd name="T15" fmla="*/ 43 h 343"/>
                <a:gd name="T16" fmla="*/ 243 w 577"/>
                <a:gd name="T17" fmla="*/ 43 h 343"/>
                <a:gd name="T18" fmla="*/ 243 w 577"/>
                <a:gd name="T19" fmla="*/ 43 h 343"/>
                <a:gd name="T20" fmla="*/ 190 w 577"/>
                <a:gd name="T21" fmla="*/ 6 h 343"/>
                <a:gd name="T22" fmla="*/ 172 w 577"/>
                <a:gd name="T23" fmla="*/ 4 h 343"/>
                <a:gd name="T24" fmla="*/ 107 w 577"/>
                <a:gd name="T25" fmla="*/ 28 h 343"/>
                <a:gd name="T26" fmla="*/ 3 w 577"/>
                <a:gd name="T27" fmla="*/ 97 h 343"/>
                <a:gd name="T28" fmla="*/ 0 w 577"/>
                <a:gd name="T29" fmla="*/ 125 h 343"/>
                <a:gd name="T30" fmla="*/ 288 w 577"/>
                <a:gd name="T31" fmla="*/ 343 h 343"/>
                <a:gd name="T32" fmla="*/ 577 w 577"/>
                <a:gd name="T33" fmla="*/ 125 h 343"/>
                <a:gd name="T34" fmla="*/ 576 w 577"/>
                <a:gd name="T35" fmla="*/ 10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7" h="343">
                  <a:moveTo>
                    <a:pt x="576" y="103"/>
                  </a:moveTo>
                  <a:lnTo>
                    <a:pt x="576" y="103"/>
                  </a:lnTo>
                  <a:cubicBezTo>
                    <a:pt x="575" y="84"/>
                    <a:pt x="557" y="62"/>
                    <a:pt x="476" y="34"/>
                  </a:cubicBezTo>
                  <a:cubicBezTo>
                    <a:pt x="453" y="27"/>
                    <a:pt x="409" y="10"/>
                    <a:pt x="407" y="9"/>
                  </a:cubicBezTo>
                  <a:cubicBezTo>
                    <a:pt x="398" y="5"/>
                    <a:pt x="390" y="8"/>
                    <a:pt x="388" y="11"/>
                  </a:cubicBezTo>
                  <a:cubicBezTo>
                    <a:pt x="387" y="12"/>
                    <a:pt x="386" y="12"/>
                    <a:pt x="386" y="13"/>
                  </a:cubicBezTo>
                  <a:cubicBezTo>
                    <a:pt x="373" y="28"/>
                    <a:pt x="337" y="44"/>
                    <a:pt x="320" y="52"/>
                  </a:cubicBezTo>
                  <a:cubicBezTo>
                    <a:pt x="285" y="63"/>
                    <a:pt x="251" y="47"/>
                    <a:pt x="244" y="43"/>
                  </a:cubicBezTo>
                  <a:cubicBezTo>
                    <a:pt x="244" y="43"/>
                    <a:pt x="243" y="43"/>
                    <a:pt x="243" y="43"/>
                  </a:cubicBezTo>
                  <a:lnTo>
                    <a:pt x="243" y="43"/>
                  </a:lnTo>
                  <a:lnTo>
                    <a:pt x="190" y="6"/>
                  </a:lnTo>
                  <a:cubicBezTo>
                    <a:pt x="188" y="3"/>
                    <a:pt x="180" y="0"/>
                    <a:pt x="172" y="4"/>
                  </a:cubicBezTo>
                  <a:cubicBezTo>
                    <a:pt x="159" y="10"/>
                    <a:pt x="136" y="16"/>
                    <a:pt x="107" y="28"/>
                  </a:cubicBezTo>
                  <a:cubicBezTo>
                    <a:pt x="36" y="57"/>
                    <a:pt x="12" y="74"/>
                    <a:pt x="3" y="97"/>
                  </a:cubicBezTo>
                  <a:cubicBezTo>
                    <a:pt x="0" y="108"/>
                    <a:pt x="0" y="117"/>
                    <a:pt x="0" y="125"/>
                  </a:cubicBezTo>
                  <a:cubicBezTo>
                    <a:pt x="0" y="275"/>
                    <a:pt x="129" y="343"/>
                    <a:pt x="288" y="343"/>
                  </a:cubicBezTo>
                  <a:cubicBezTo>
                    <a:pt x="448" y="343"/>
                    <a:pt x="577" y="275"/>
                    <a:pt x="577" y="125"/>
                  </a:cubicBezTo>
                  <a:cubicBezTo>
                    <a:pt x="577" y="113"/>
                    <a:pt x="576" y="111"/>
                    <a:pt x="576" y="10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p:cNvSpPr>
            <p:nvPr/>
          </p:nvSpPr>
          <p:spPr bwMode="auto">
            <a:xfrm>
              <a:off x="505" y="2299"/>
              <a:ext cx="87" cy="108"/>
            </a:xfrm>
            <a:custGeom>
              <a:avLst/>
              <a:gdLst>
                <a:gd name="T0" fmla="*/ 265 w 298"/>
                <a:gd name="T1" fmla="*/ 172 h 370"/>
                <a:gd name="T2" fmla="*/ 265 w 298"/>
                <a:gd name="T3" fmla="*/ 172 h 370"/>
                <a:gd name="T4" fmla="*/ 298 w 298"/>
                <a:gd name="T5" fmla="*/ 115 h 370"/>
                <a:gd name="T6" fmla="*/ 285 w 298"/>
                <a:gd name="T7" fmla="*/ 87 h 370"/>
                <a:gd name="T8" fmla="*/ 294 w 298"/>
                <a:gd name="T9" fmla="*/ 29 h 370"/>
                <a:gd name="T10" fmla="*/ 294 w 298"/>
                <a:gd name="T11" fmla="*/ 26 h 370"/>
                <a:gd name="T12" fmla="*/ 297 w 298"/>
                <a:gd name="T13" fmla="*/ 21 h 370"/>
                <a:gd name="T14" fmla="*/ 292 w 298"/>
                <a:gd name="T15" fmla="*/ 23 h 370"/>
                <a:gd name="T16" fmla="*/ 111 w 298"/>
                <a:gd name="T17" fmla="*/ 50 h 370"/>
                <a:gd name="T18" fmla="*/ 81 w 298"/>
                <a:gd name="T19" fmla="*/ 36 h 370"/>
                <a:gd name="T20" fmla="*/ 81 w 298"/>
                <a:gd name="T21" fmla="*/ 28 h 370"/>
                <a:gd name="T22" fmla="*/ 91 w 298"/>
                <a:gd name="T23" fmla="*/ 15 h 370"/>
                <a:gd name="T24" fmla="*/ 91 w 298"/>
                <a:gd name="T25" fmla="*/ 4 h 370"/>
                <a:gd name="T26" fmla="*/ 80 w 298"/>
                <a:gd name="T27" fmla="*/ 1 h 370"/>
                <a:gd name="T28" fmla="*/ 5 w 298"/>
                <a:gd name="T29" fmla="*/ 62 h 370"/>
                <a:gd name="T30" fmla="*/ 13 w 298"/>
                <a:gd name="T31" fmla="*/ 87 h 370"/>
                <a:gd name="T32" fmla="*/ 0 w 298"/>
                <a:gd name="T33" fmla="*/ 115 h 370"/>
                <a:gd name="T34" fmla="*/ 33 w 298"/>
                <a:gd name="T35" fmla="*/ 172 h 370"/>
                <a:gd name="T36" fmla="*/ 70 w 298"/>
                <a:gd name="T37" fmla="*/ 238 h 370"/>
                <a:gd name="T38" fmla="*/ 72 w 298"/>
                <a:gd name="T39" fmla="*/ 266 h 370"/>
                <a:gd name="T40" fmla="*/ 63 w 298"/>
                <a:gd name="T41" fmla="*/ 307 h 370"/>
                <a:gd name="T42" fmla="*/ 62 w 298"/>
                <a:gd name="T43" fmla="*/ 322 h 370"/>
                <a:gd name="T44" fmla="*/ 149 w 298"/>
                <a:gd name="T45" fmla="*/ 370 h 370"/>
                <a:gd name="T46" fmla="*/ 236 w 298"/>
                <a:gd name="T47" fmla="*/ 322 h 370"/>
                <a:gd name="T48" fmla="*/ 235 w 298"/>
                <a:gd name="T49" fmla="*/ 307 h 370"/>
                <a:gd name="T50" fmla="*/ 226 w 298"/>
                <a:gd name="T51" fmla="*/ 266 h 370"/>
                <a:gd name="T52" fmla="*/ 228 w 298"/>
                <a:gd name="T53" fmla="*/ 238 h 370"/>
                <a:gd name="T54" fmla="*/ 265 w 298"/>
                <a:gd name="T55" fmla="*/ 17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8" h="370">
                  <a:moveTo>
                    <a:pt x="265" y="172"/>
                  </a:moveTo>
                  <a:lnTo>
                    <a:pt x="265" y="172"/>
                  </a:lnTo>
                  <a:cubicBezTo>
                    <a:pt x="269" y="147"/>
                    <a:pt x="293" y="171"/>
                    <a:pt x="298" y="115"/>
                  </a:cubicBezTo>
                  <a:cubicBezTo>
                    <a:pt x="298" y="93"/>
                    <a:pt x="285" y="87"/>
                    <a:pt x="285" y="87"/>
                  </a:cubicBezTo>
                  <a:cubicBezTo>
                    <a:pt x="285" y="87"/>
                    <a:pt x="291" y="54"/>
                    <a:pt x="294" y="29"/>
                  </a:cubicBezTo>
                  <a:cubicBezTo>
                    <a:pt x="294" y="28"/>
                    <a:pt x="294" y="27"/>
                    <a:pt x="294" y="26"/>
                  </a:cubicBezTo>
                  <a:lnTo>
                    <a:pt x="297" y="21"/>
                  </a:lnTo>
                  <a:cubicBezTo>
                    <a:pt x="295" y="22"/>
                    <a:pt x="294" y="22"/>
                    <a:pt x="292" y="23"/>
                  </a:cubicBezTo>
                  <a:cubicBezTo>
                    <a:pt x="257" y="43"/>
                    <a:pt x="190" y="72"/>
                    <a:pt x="111" y="50"/>
                  </a:cubicBezTo>
                  <a:cubicBezTo>
                    <a:pt x="95" y="45"/>
                    <a:pt x="81" y="40"/>
                    <a:pt x="81" y="36"/>
                  </a:cubicBezTo>
                  <a:cubicBezTo>
                    <a:pt x="79" y="34"/>
                    <a:pt x="79" y="30"/>
                    <a:pt x="81" y="28"/>
                  </a:cubicBezTo>
                  <a:cubicBezTo>
                    <a:pt x="85" y="24"/>
                    <a:pt x="88" y="20"/>
                    <a:pt x="91" y="15"/>
                  </a:cubicBezTo>
                  <a:cubicBezTo>
                    <a:pt x="94" y="12"/>
                    <a:pt x="93" y="8"/>
                    <a:pt x="91" y="4"/>
                  </a:cubicBezTo>
                  <a:cubicBezTo>
                    <a:pt x="88" y="1"/>
                    <a:pt x="84" y="0"/>
                    <a:pt x="80" y="1"/>
                  </a:cubicBezTo>
                  <a:cubicBezTo>
                    <a:pt x="58" y="6"/>
                    <a:pt x="21" y="24"/>
                    <a:pt x="5" y="62"/>
                  </a:cubicBezTo>
                  <a:lnTo>
                    <a:pt x="13" y="87"/>
                  </a:lnTo>
                  <a:cubicBezTo>
                    <a:pt x="13" y="87"/>
                    <a:pt x="0" y="93"/>
                    <a:pt x="0" y="115"/>
                  </a:cubicBezTo>
                  <a:cubicBezTo>
                    <a:pt x="5" y="171"/>
                    <a:pt x="29" y="147"/>
                    <a:pt x="33" y="172"/>
                  </a:cubicBezTo>
                  <a:cubicBezTo>
                    <a:pt x="43" y="220"/>
                    <a:pt x="63" y="222"/>
                    <a:pt x="70" y="238"/>
                  </a:cubicBezTo>
                  <a:cubicBezTo>
                    <a:pt x="71" y="242"/>
                    <a:pt x="72" y="260"/>
                    <a:pt x="72" y="266"/>
                  </a:cubicBezTo>
                  <a:cubicBezTo>
                    <a:pt x="72" y="286"/>
                    <a:pt x="71" y="296"/>
                    <a:pt x="63" y="307"/>
                  </a:cubicBezTo>
                  <a:cubicBezTo>
                    <a:pt x="61" y="309"/>
                    <a:pt x="58" y="316"/>
                    <a:pt x="62" y="322"/>
                  </a:cubicBezTo>
                  <a:cubicBezTo>
                    <a:pt x="80" y="348"/>
                    <a:pt x="116" y="369"/>
                    <a:pt x="149" y="370"/>
                  </a:cubicBezTo>
                  <a:cubicBezTo>
                    <a:pt x="182" y="369"/>
                    <a:pt x="218" y="348"/>
                    <a:pt x="236" y="322"/>
                  </a:cubicBezTo>
                  <a:cubicBezTo>
                    <a:pt x="240" y="316"/>
                    <a:pt x="237" y="309"/>
                    <a:pt x="235" y="307"/>
                  </a:cubicBezTo>
                  <a:cubicBezTo>
                    <a:pt x="227" y="296"/>
                    <a:pt x="226" y="286"/>
                    <a:pt x="226" y="266"/>
                  </a:cubicBezTo>
                  <a:cubicBezTo>
                    <a:pt x="226" y="260"/>
                    <a:pt x="227" y="242"/>
                    <a:pt x="228" y="238"/>
                  </a:cubicBezTo>
                  <a:cubicBezTo>
                    <a:pt x="235" y="222"/>
                    <a:pt x="255" y="220"/>
                    <a:pt x="265" y="17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2"/>
            <p:cNvSpPr>
              <a:spLocks noEditPoints="1"/>
            </p:cNvSpPr>
            <p:nvPr/>
          </p:nvSpPr>
          <p:spPr bwMode="auto">
            <a:xfrm>
              <a:off x="495" y="2253"/>
              <a:ext cx="106" cy="53"/>
            </a:xfrm>
            <a:custGeom>
              <a:avLst/>
              <a:gdLst>
                <a:gd name="T0" fmla="*/ 150 w 364"/>
                <a:gd name="T1" fmla="*/ 42 h 181"/>
                <a:gd name="T2" fmla="*/ 150 w 364"/>
                <a:gd name="T3" fmla="*/ 42 h 181"/>
                <a:gd name="T4" fmla="*/ 170 w 364"/>
                <a:gd name="T5" fmla="*/ 42 h 181"/>
                <a:gd name="T6" fmla="*/ 170 w 364"/>
                <a:gd name="T7" fmla="*/ 24 h 181"/>
                <a:gd name="T8" fmla="*/ 195 w 364"/>
                <a:gd name="T9" fmla="*/ 24 h 181"/>
                <a:gd name="T10" fmla="*/ 195 w 364"/>
                <a:gd name="T11" fmla="*/ 42 h 181"/>
                <a:gd name="T12" fmla="*/ 214 w 364"/>
                <a:gd name="T13" fmla="*/ 42 h 181"/>
                <a:gd name="T14" fmla="*/ 214 w 364"/>
                <a:gd name="T15" fmla="*/ 67 h 181"/>
                <a:gd name="T16" fmla="*/ 195 w 364"/>
                <a:gd name="T17" fmla="*/ 67 h 181"/>
                <a:gd name="T18" fmla="*/ 195 w 364"/>
                <a:gd name="T19" fmla="*/ 85 h 181"/>
                <a:gd name="T20" fmla="*/ 170 w 364"/>
                <a:gd name="T21" fmla="*/ 85 h 181"/>
                <a:gd name="T22" fmla="*/ 170 w 364"/>
                <a:gd name="T23" fmla="*/ 67 h 181"/>
                <a:gd name="T24" fmla="*/ 150 w 364"/>
                <a:gd name="T25" fmla="*/ 67 h 181"/>
                <a:gd name="T26" fmla="*/ 150 w 364"/>
                <a:gd name="T27" fmla="*/ 42 h 181"/>
                <a:gd name="T28" fmla="*/ 28 w 364"/>
                <a:gd name="T29" fmla="*/ 181 h 181"/>
                <a:gd name="T30" fmla="*/ 28 w 364"/>
                <a:gd name="T31" fmla="*/ 181 h 181"/>
                <a:gd name="T32" fmla="*/ 35 w 364"/>
                <a:gd name="T33" fmla="*/ 163 h 181"/>
                <a:gd name="T34" fmla="*/ 276 w 364"/>
                <a:gd name="T35" fmla="*/ 113 h 181"/>
                <a:gd name="T36" fmla="*/ 283 w 364"/>
                <a:gd name="T37" fmla="*/ 116 h 181"/>
                <a:gd name="T38" fmla="*/ 342 w 364"/>
                <a:gd name="T39" fmla="*/ 154 h 181"/>
                <a:gd name="T40" fmla="*/ 353 w 364"/>
                <a:gd name="T41" fmla="*/ 128 h 181"/>
                <a:gd name="T42" fmla="*/ 335 w 364"/>
                <a:gd name="T43" fmla="*/ 57 h 181"/>
                <a:gd name="T44" fmla="*/ 180 w 364"/>
                <a:gd name="T45" fmla="*/ 0 h 181"/>
                <a:gd name="T46" fmla="*/ 29 w 364"/>
                <a:gd name="T47" fmla="*/ 57 h 181"/>
                <a:gd name="T48" fmla="*/ 11 w 364"/>
                <a:gd name="T49" fmla="*/ 128 h 181"/>
                <a:gd name="T50" fmla="*/ 28 w 364"/>
                <a:gd name="T51"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4" h="181">
                  <a:moveTo>
                    <a:pt x="150" y="42"/>
                  </a:moveTo>
                  <a:lnTo>
                    <a:pt x="150" y="42"/>
                  </a:lnTo>
                  <a:lnTo>
                    <a:pt x="170" y="42"/>
                  </a:lnTo>
                  <a:lnTo>
                    <a:pt x="170" y="24"/>
                  </a:lnTo>
                  <a:lnTo>
                    <a:pt x="195" y="24"/>
                  </a:lnTo>
                  <a:lnTo>
                    <a:pt x="195" y="42"/>
                  </a:lnTo>
                  <a:lnTo>
                    <a:pt x="214" y="42"/>
                  </a:lnTo>
                  <a:lnTo>
                    <a:pt x="214" y="67"/>
                  </a:lnTo>
                  <a:lnTo>
                    <a:pt x="195" y="67"/>
                  </a:lnTo>
                  <a:lnTo>
                    <a:pt x="195" y="85"/>
                  </a:lnTo>
                  <a:lnTo>
                    <a:pt x="170" y="85"/>
                  </a:lnTo>
                  <a:lnTo>
                    <a:pt x="170" y="67"/>
                  </a:lnTo>
                  <a:lnTo>
                    <a:pt x="150" y="67"/>
                  </a:lnTo>
                  <a:lnTo>
                    <a:pt x="150" y="42"/>
                  </a:lnTo>
                  <a:close/>
                  <a:moveTo>
                    <a:pt x="28" y="181"/>
                  </a:moveTo>
                  <a:lnTo>
                    <a:pt x="28" y="181"/>
                  </a:lnTo>
                  <a:lnTo>
                    <a:pt x="35" y="163"/>
                  </a:lnTo>
                  <a:cubicBezTo>
                    <a:pt x="52" y="124"/>
                    <a:pt x="133" y="41"/>
                    <a:pt x="276" y="113"/>
                  </a:cubicBezTo>
                  <a:lnTo>
                    <a:pt x="283" y="116"/>
                  </a:lnTo>
                  <a:cubicBezTo>
                    <a:pt x="308" y="129"/>
                    <a:pt x="326" y="140"/>
                    <a:pt x="342" y="154"/>
                  </a:cubicBezTo>
                  <a:lnTo>
                    <a:pt x="353" y="128"/>
                  </a:lnTo>
                  <a:cubicBezTo>
                    <a:pt x="364" y="103"/>
                    <a:pt x="357" y="75"/>
                    <a:pt x="335" y="57"/>
                  </a:cubicBezTo>
                  <a:cubicBezTo>
                    <a:pt x="292" y="22"/>
                    <a:pt x="238" y="0"/>
                    <a:pt x="180" y="0"/>
                  </a:cubicBezTo>
                  <a:cubicBezTo>
                    <a:pt x="124" y="0"/>
                    <a:pt x="71" y="23"/>
                    <a:pt x="29" y="57"/>
                  </a:cubicBezTo>
                  <a:cubicBezTo>
                    <a:pt x="7" y="74"/>
                    <a:pt x="0" y="103"/>
                    <a:pt x="11" y="128"/>
                  </a:cubicBezTo>
                  <a:lnTo>
                    <a:pt x="28" y="18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p:cNvSpPr>
            <p:nvPr/>
          </p:nvSpPr>
          <p:spPr bwMode="auto">
            <a:xfrm>
              <a:off x="398" y="2384"/>
              <a:ext cx="110" cy="69"/>
            </a:xfrm>
            <a:custGeom>
              <a:avLst/>
              <a:gdLst>
                <a:gd name="T0" fmla="*/ 376 w 376"/>
                <a:gd name="T1" fmla="*/ 48 h 234"/>
                <a:gd name="T2" fmla="*/ 376 w 376"/>
                <a:gd name="T3" fmla="*/ 48 h 234"/>
                <a:gd name="T4" fmla="*/ 322 w 376"/>
                <a:gd name="T5" fmla="*/ 25 h 234"/>
                <a:gd name="T6" fmla="*/ 283 w 376"/>
                <a:gd name="T7" fmla="*/ 8 h 234"/>
                <a:gd name="T8" fmla="*/ 279 w 376"/>
                <a:gd name="T9" fmla="*/ 6 h 234"/>
                <a:gd name="T10" fmla="*/ 266 w 376"/>
                <a:gd name="T11" fmla="*/ 8 h 234"/>
                <a:gd name="T12" fmla="*/ 265 w 376"/>
                <a:gd name="T13" fmla="*/ 9 h 234"/>
                <a:gd name="T14" fmla="*/ 220 w 376"/>
                <a:gd name="T15" fmla="*/ 35 h 234"/>
                <a:gd name="T16" fmla="*/ 168 w 376"/>
                <a:gd name="T17" fmla="*/ 30 h 234"/>
                <a:gd name="T18" fmla="*/ 167 w 376"/>
                <a:gd name="T19" fmla="*/ 29 h 234"/>
                <a:gd name="T20" fmla="*/ 167 w 376"/>
                <a:gd name="T21" fmla="*/ 29 h 234"/>
                <a:gd name="T22" fmla="*/ 132 w 376"/>
                <a:gd name="T23" fmla="*/ 4 h 234"/>
                <a:gd name="T24" fmla="*/ 119 w 376"/>
                <a:gd name="T25" fmla="*/ 3 h 234"/>
                <a:gd name="T26" fmla="*/ 75 w 376"/>
                <a:gd name="T27" fmla="*/ 19 h 234"/>
                <a:gd name="T28" fmla="*/ 3 w 376"/>
                <a:gd name="T29" fmla="*/ 66 h 234"/>
                <a:gd name="T30" fmla="*/ 1 w 376"/>
                <a:gd name="T31" fmla="*/ 86 h 234"/>
                <a:gd name="T32" fmla="*/ 198 w 376"/>
                <a:gd name="T33" fmla="*/ 234 h 234"/>
                <a:gd name="T34" fmla="*/ 205 w 376"/>
                <a:gd name="T35" fmla="*/ 234 h 234"/>
                <a:gd name="T36" fmla="*/ 201 w 376"/>
                <a:gd name="T37" fmla="*/ 175 h 234"/>
                <a:gd name="T38" fmla="*/ 218 w 376"/>
                <a:gd name="T39" fmla="*/ 123 h 234"/>
                <a:gd name="T40" fmla="*/ 376 w 376"/>
                <a:gd name="T41" fmla="*/ 4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234">
                  <a:moveTo>
                    <a:pt x="376" y="48"/>
                  </a:moveTo>
                  <a:lnTo>
                    <a:pt x="376" y="48"/>
                  </a:lnTo>
                  <a:cubicBezTo>
                    <a:pt x="364" y="41"/>
                    <a:pt x="347" y="34"/>
                    <a:pt x="322" y="25"/>
                  </a:cubicBezTo>
                  <a:cubicBezTo>
                    <a:pt x="306" y="20"/>
                    <a:pt x="293" y="14"/>
                    <a:pt x="283" y="8"/>
                  </a:cubicBezTo>
                  <a:cubicBezTo>
                    <a:pt x="281" y="7"/>
                    <a:pt x="281" y="7"/>
                    <a:pt x="279" y="6"/>
                  </a:cubicBezTo>
                  <a:cubicBezTo>
                    <a:pt x="273" y="3"/>
                    <a:pt x="268" y="6"/>
                    <a:pt x="266" y="8"/>
                  </a:cubicBezTo>
                  <a:cubicBezTo>
                    <a:pt x="266" y="8"/>
                    <a:pt x="265" y="9"/>
                    <a:pt x="265" y="9"/>
                  </a:cubicBezTo>
                  <a:cubicBezTo>
                    <a:pt x="256" y="19"/>
                    <a:pt x="232" y="30"/>
                    <a:pt x="220" y="35"/>
                  </a:cubicBezTo>
                  <a:cubicBezTo>
                    <a:pt x="196" y="43"/>
                    <a:pt x="173" y="32"/>
                    <a:pt x="168" y="30"/>
                  </a:cubicBezTo>
                  <a:cubicBezTo>
                    <a:pt x="168" y="30"/>
                    <a:pt x="168" y="29"/>
                    <a:pt x="167" y="29"/>
                  </a:cubicBezTo>
                  <a:lnTo>
                    <a:pt x="167" y="29"/>
                  </a:lnTo>
                  <a:lnTo>
                    <a:pt x="132" y="4"/>
                  </a:lnTo>
                  <a:cubicBezTo>
                    <a:pt x="130" y="2"/>
                    <a:pt x="125" y="0"/>
                    <a:pt x="119" y="3"/>
                  </a:cubicBezTo>
                  <a:cubicBezTo>
                    <a:pt x="108" y="8"/>
                    <a:pt x="93" y="13"/>
                    <a:pt x="75" y="19"/>
                  </a:cubicBezTo>
                  <a:cubicBezTo>
                    <a:pt x="25" y="36"/>
                    <a:pt x="7" y="53"/>
                    <a:pt x="3" y="66"/>
                  </a:cubicBezTo>
                  <a:cubicBezTo>
                    <a:pt x="1" y="73"/>
                    <a:pt x="0" y="80"/>
                    <a:pt x="1" y="86"/>
                  </a:cubicBezTo>
                  <a:cubicBezTo>
                    <a:pt x="42" y="185"/>
                    <a:pt x="84" y="204"/>
                    <a:pt x="198" y="234"/>
                  </a:cubicBezTo>
                  <a:cubicBezTo>
                    <a:pt x="200" y="234"/>
                    <a:pt x="203" y="234"/>
                    <a:pt x="205" y="234"/>
                  </a:cubicBezTo>
                  <a:cubicBezTo>
                    <a:pt x="205" y="234"/>
                    <a:pt x="199" y="196"/>
                    <a:pt x="201" y="175"/>
                  </a:cubicBezTo>
                  <a:cubicBezTo>
                    <a:pt x="202" y="162"/>
                    <a:pt x="202" y="140"/>
                    <a:pt x="218" y="123"/>
                  </a:cubicBezTo>
                  <a:cubicBezTo>
                    <a:pt x="255" y="82"/>
                    <a:pt x="376" y="48"/>
                    <a:pt x="376" y="4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p:cNvSpPr>
            <p:nvPr/>
          </p:nvSpPr>
          <p:spPr bwMode="auto">
            <a:xfrm>
              <a:off x="590" y="2384"/>
              <a:ext cx="111" cy="69"/>
            </a:xfrm>
            <a:custGeom>
              <a:avLst/>
              <a:gdLst>
                <a:gd name="T0" fmla="*/ 0 w 381"/>
                <a:gd name="T1" fmla="*/ 50 h 234"/>
                <a:gd name="T2" fmla="*/ 0 w 381"/>
                <a:gd name="T3" fmla="*/ 50 h 234"/>
                <a:gd name="T4" fmla="*/ 58 w 381"/>
                <a:gd name="T5" fmla="*/ 25 h 234"/>
                <a:gd name="T6" fmla="*/ 97 w 381"/>
                <a:gd name="T7" fmla="*/ 8 h 234"/>
                <a:gd name="T8" fmla="*/ 101 w 381"/>
                <a:gd name="T9" fmla="*/ 6 h 234"/>
                <a:gd name="T10" fmla="*/ 113 w 381"/>
                <a:gd name="T11" fmla="*/ 8 h 234"/>
                <a:gd name="T12" fmla="*/ 115 w 381"/>
                <a:gd name="T13" fmla="*/ 9 h 234"/>
                <a:gd name="T14" fmla="*/ 160 w 381"/>
                <a:gd name="T15" fmla="*/ 35 h 234"/>
                <a:gd name="T16" fmla="*/ 211 w 381"/>
                <a:gd name="T17" fmla="*/ 30 h 234"/>
                <a:gd name="T18" fmla="*/ 212 w 381"/>
                <a:gd name="T19" fmla="*/ 29 h 234"/>
                <a:gd name="T20" fmla="*/ 212 w 381"/>
                <a:gd name="T21" fmla="*/ 29 h 234"/>
                <a:gd name="T22" fmla="*/ 248 w 381"/>
                <a:gd name="T23" fmla="*/ 4 h 234"/>
                <a:gd name="T24" fmla="*/ 261 w 381"/>
                <a:gd name="T25" fmla="*/ 3 h 234"/>
                <a:gd name="T26" fmla="*/ 305 w 381"/>
                <a:gd name="T27" fmla="*/ 19 h 234"/>
                <a:gd name="T28" fmla="*/ 377 w 381"/>
                <a:gd name="T29" fmla="*/ 66 h 234"/>
                <a:gd name="T30" fmla="*/ 378 w 381"/>
                <a:gd name="T31" fmla="*/ 86 h 234"/>
                <a:gd name="T32" fmla="*/ 181 w 381"/>
                <a:gd name="T33" fmla="*/ 234 h 234"/>
                <a:gd name="T34" fmla="*/ 172 w 381"/>
                <a:gd name="T35" fmla="*/ 234 h 234"/>
                <a:gd name="T36" fmla="*/ 177 w 381"/>
                <a:gd name="T37" fmla="*/ 184 h 234"/>
                <a:gd name="T38" fmla="*/ 162 w 381"/>
                <a:gd name="T39" fmla="*/ 123 h 234"/>
                <a:gd name="T40" fmla="*/ 0 w 381"/>
                <a:gd name="T41"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 h="234">
                  <a:moveTo>
                    <a:pt x="0" y="50"/>
                  </a:moveTo>
                  <a:lnTo>
                    <a:pt x="0" y="50"/>
                  </a:lnTo>
                  <a:cubicBezTo>
                    <a:pt x="11" y="44"/>
                    <a:pt x="33" y="34"/>
                    <a:pt x="58" y="25"/>
                  </a:cubicBezTo>
                  <a:cubicBezTo>
                    <a:pt x="74" y="20"/>
                    <a:pt x="86" y="14"/>
                    <a:pt x="97" y="8"/>
                  </a:cubicBezTo>
                  <a:cubicBezTo>
                    <a:pt x="98" y="7"/>
                    <a:pt x="99" y="7"/>
                    <a:pt x="101" y="6"/>
                  </a:cubicBezTo>
                  <a:cubicBezTo>
                    <a:pt x="106" y="3"/>
                    <a:pt x="112" y="6"/>
                    <a:pt x="113" y="8"/>
                  </a:cubicBezTo>
                  <a:cubicBezTo>
                    <a:pt x="114" y="8"/>
                    <a:pt x="114" y="9"/>
                    <a:pt x="115" y="9"/>
                  </a:cubicBezTo>
                  <a:cubicBezTo>
                    <a:pt x="124" y="19"/>
                    <a:pt x="148" y="30"/>
                    <a:pt x="160" y="35"/>
                  </a:cubicBezTo>
                  <a:cubicBezTo>
                    <a:pt x="184" y="43"/>
                    <a:pt x="207" y="32"/>
                    <a:pt x="211" y="30"/>
                  </a:cubicBezTo>
                  <a:cubicBezTo>
                    <a:pt x="212" y="30"/>
                    <a:pt x="212" y="29"/>
                    <a:pt x="212" y="29"/>
                  </a:cubicBezTo>
                  <a:lnTo>
                    <a:pt x="212" y="29"/>
                  </a:lnTo>
                  <a:lnTo>
                    <a:pt x="248" y="4"/>
                  </a:lnTo>
                  <a:cubicBezTo>
                    <a:pt x="250" y="2"/>
                    <a:pt x="255" y="0"/>
                    <a:pt x="261" y="3"/>
                  </a:cubicBezTo>
                  <a:cubicBezTo>
                    <a:pt x="272" y="8"/>
                    <a:pt x="286" y="13"/>
                    <a:pt x="305" y="19"/>
                  </a:cubicBezTo>
                  <a:cubicBezTo>
                    <a:pt x="354" y="36"/>
                    <a:pt x="373" y="53"/>
                    <a:pt x="377" y="66"/>
                  </a:cubicBezTo>
                  <a:cubicBezTo>
                    <a:pt x="378" y="73"/>
                    <a:pt x="381" y="80"/>
                    <a:pt x="378" y="86"/>
                  </a:cubicBezTo>
                  <a:cubicBezTo>
                    <a:pt x="335" y="187"/>
                    <a:pt x="260" y="222"/>
                    <a:pt x="181" y="234"/>
                  </a:cubicBezTo>
                  <a:cubicBezTo>
                    <a:pt x="179" y="234"/>
                    <a:pt x="174" y="234"/>
                    <a:pt x="172" y="234"/>
                  </a:cubicBezTo>
                  <a:cubicBezTo>
                    <a:pt x="172" y="234"/>
                    <a:pt x="176" y="202"/>
                    <a:pt x="177" y="184"/>
                  </a:cubicBezTo>
                  <a:cubicBezTo>
                    <a:pt x="177" y="174"/>
                    <a:pt x="180" y="138"/>
                    <a:pt x="162" y="123"/>
                  </a:cubicBezTo>
                  <a:cubicBezTo>
                    <a:pt x="124" y="90"/>
                    <a:pt x="0" y="50"/>
                    <a:pt x="0" y="5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5"/>
            <p:cNvSpPr>
              <a:spLocks/>
            </p:cNvSpPr>
            <p:nvPr/>
          </p:nvSpPr>
          <p:spPr bwMode="auto">
            <a:xfrm>
              <a:off x="428" y="2319"/>
              <a:ext cx="56" cy="70"/>
            </a:xfrm>
            <a:custGeom>
              <a:avLst/>
              <a:gdLst>
                <a:gd name="T0" fmla="*/ 169 w 191"/>
                <a:gd name="T1" fmla="*/ 111 h 238"/>
                <a:gd name="T2" fmla="*/ 169 w 191"/>
                <a:gd name="T3" fmla="*/ 111 h 238"/>
                <a:gd name="T4" fmla="*/ 191 w 191"/>
                <a:gd name="T5" fmla="*/ 74 h 238"/>
                <a:gd name="T6" fmla="*/ 182 w 191"/>
                <a:gd name="T7" fmla="*/ 56 h 238"/>
                <a:gd name="T8" fmla="*/ 188 w 191"/>
                <a:gd name="T9" fmla="*/ 19 h 238"/>
                <a:gd name="T10" fmla="*/ 188 w 191"/>
                <a:gd name="T11" fmla="*/ 17 h 238"/>
                <a:gd name="T12" fmla="*/ 190 w 191"/>
                <a:gd name="T13" fmla="*/ 14 h 238"/>
                <a:gd name="T14" fmla="*/ 187 w 191"/>
                <a:gd name="T15" fmla="*/ 15 h 238"/>
                <a:gd name="T16" fmla="*/ 71 w 191"/>
                <a:gd name="T17" fmla="*/ 32 h 238"/>
                <a:gd name="T18" fmla="*/ 51 w 191"/>
                <a:gd name="T19" fmla="*/ 24 h 238"/>
                <a:gd name="T20" fmla="*/ 52 w 191"/>
                <a:gd name="T21" fmla="*/ 18 h 238"/>
                <a:gd name="T22" fmla="*/ 58 w 191"/>
                <a:gd name="T23" fmla="*/ 10 h 238"/>
                <a:gd name="T24" fmla="*/ 58 w 191"/>
                <a:gd name="T25" fmla="*/ 3 h 238"/>
                <a:gd name="T26" fmla="*/ 51 w 191"/>
                <a:gd name="T27" fmla="*/ 1 h 238"/>
                <a:gd name="T28" fmla="*/ 3 w 191"/>
                <a:gd name="T29" fmla="*/ 40 h 238"/>
                <a:gd name="T30" fmla="*/ 8 w 191"/>
                <a:gd name="T31" fmla="*/ 56 h 238"/>
                <a:gd name="T32" fmla="*/ 0 w 191"/>
                <a:gd name="T33" fmla="*/ 74 h 238"/>
                <a:gd name="T34" fmla="*/ 21 w 191"/>
                <a:gd name="T35" fmla="*/ 111 h 238"/>
                <a:gd name="T36" fmla="*/ 44 w 191"/>
                <a:gd name="T37" fmla="*/ 154 h 238"/>
                <a:gd name="T38" fmla="*/ 46 w 191"/>
                <a:gd name="T39" fmla="*/ 171 h 238"/>
                <a:gd name="T40" fmla="*/ 40 w 191"/>
                <a:gd name="T41" fmla="*/ 197 h 238"/>
                <a:gd name="T42" fmla="*/ 39 w 191"/>
                <a:gd name="T43" fmla="*/ 207 h 238"/>
                <a:gd name="T44" fmla="*/ 95 w 191"/>
                <a:gd name="T45" fmla="*/ 238 h 238"/>
                <a:gd name="T46" fmla="*/ 151 w 191"/>
                <a:gd name="T47" fmla="*/ 207 h 238"/>
                <a:gd name="T48" fmla="*/ 151 w 191"/>
                <a:gd name="T49" fmla="*/ 197 h 238"/>
                <a:gd name="T50" fmla="*/ 145 w 191"/>
                <a:gd name="T51" fmla="*/ 171 h 238"/>
                <a:gd name="T52" fmla="*/ 146 w 191"/>
                <a:gd name="T53" fmla="*/ 154 h 238"/>
                <a:gd name="T54" fmla="*/ 169 w 191"/>
                <a:gd name="T55" fmla="*/ 11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1" h="238">
                  <a:moveTo>
                    <a:pt x="169" y="111"/>
                  </a:moveTo>
                  <a:lnTo>
                    <a:pt x="169" y="111"/>
                  </a:lnTo>
                  <a:cubicBezTo>
                    <a:pt x="173" y="95"/>
                    <a:pt x="188" y="110"/>
                    <a:pt x="191" y="74"/>
                  </a:cubicBezTo>
                  <a:cubicBezTo>
                    <a:pt x="191" y="60"/>
                    <a:pt x="182" y="56"/>
                    <a:pt x="182" y="56"/>
                  </a:cubicBezTo>
                  <a:cubicBezTo>
                    <a:pt x="182" y="56"/>
                    <a:pt x="187" y="35"/>
                    <a:pt x="188" y="19"/>
                  </a:cubicBezTo>
                  <a:cubicBezTo>
                    <a:pt x="188" y="18"/>
                    <a:pt x="188" y="18"/>
                    <a:pt x="188" y="17"/>
                  </a:cubicBezTo>
                  <a:lnTo>
                    <a:pt x="190" y="14"/>
                  </a:lnTo>
                  <a:cubicBezTo>
                    <a:pt x="189" y="14"/>
                    <a:pt x="188" y="15"/>
                    <a:pt x="187" y="15"/>
                  </a:cubicBezTo>
                  <a:cubicBezTo>
                    <a:pt x="165" y="28"/>
                    <a:pt x="122" y="46"/>
                    <a:pt x="71" y="32"/>
                  </a:cubicBezTo>
                  <a:cubicBezTo>
                    <a:pt x="61" y="30"/>
                    <a:pt x="52" y="26"/>
                    <a:pt x="51" y="24"/>
                  </a:cubicBezTo>
                  <a:cubicBezTo>
                    <a:pt x="50" y="22"/>
                    <a:pt x="50" y="20"/>
                    <a:pt x="52" y="18"/>
                  </a:cubicBezTo>
                  <a:cubicBezTo>
                    <a:pt x="54" y="16"/>
                    <a:pt x="56" y="13"/>
                    <a:pt x="58" y="10"/>
                  </a:cubicBezTo>
                  <a:cubicBezTo>
                    <a:pt x="60" y="8"/>
                    <a:pt x="60" y="5"/>
                    <a:pt x="58" y="3"/>
                  </a:cubicBezTo>
                  <a:cubicBezTo>
                    <a:pt x="56" y="1"/>
                    <a:pt x="54" y="0"/>
                    <a:pt x="51" y="1"/>
                  </a:cubicBezTo>
                  <a:cubicBezTo>
                    <a:pt x="37" y="5"/>
                    <a:pt x="13" y="16"/>
                    <a:pt x="3" y="40"/>
                  </a:cubicBezTo>
                  <a:lnTo>
                    <a:pt x="8" y="56"/>
                  </a:lnTo>
                  <a:cubicBezTo>
                    <a:pt x="8" y="56"/>
                    <a:pt x="0" y="60"/>
                    <a:pt x="0" y="74"/>
                  </a:cubicBezTo>
                  <a:cubicBezTo>
                    <a:pt x="3" y="110"/>
                    <a:pt x="18" y="95"/>
                    <a:pt x="21" y="111"/>
                  </a:cubicBezTo>
                  <a:cubicBezTo>
                    <a:pt x="27" y="142"/>
                    <a:pt x="40" y="143"/>
                    <a:pt x="44" y="154"/>
                  </a:cubicBezTo>
                  <a:cubicBezTo>
                    <a:pt x="45" y="156"/>
                    <a:pt x="46" y="167"/>
                    <a:pt x="46" y="171"/>
                  </a:cubicBezTo>
                  <a:cubicBezTo>
                    <a:pt x="46" y="184"/>
                    <a:pt x="45" y="191"/>
                    <a:pt x="40" y="197"/>
                  </a:cubicBezTo>
                  <a:cubicBezTo>
                    <a:pt x="39" y="199"/>
                    <a:pt x="37" y="204"/>
                    <a:pt x="39" y="207"/>
                  </a:cubicBezTo>
                  <a:cubicBezTo>
                    <a:pt x="51" y="224"/>
                    <a:pt x="74" y="238"/>
                    <a:pt x="95" y="238"/>
                  </a:cubicBezTo>
                  <a:cubicBezTo>
                    <a:pt x="117" y="238"/>
                    <a:pt x="139" y="224"/>
                    <a:pt x="151" y="207"/>
                  </a:cubicBezTo>
                  <a:cubicBezTo>
                    <a:pt x="154" y="204"/>
                    <a:pt x="152" y="199"/>
                    <a:pt x="151" y="197"/>
                  </a:cubicBezTo>
                  <a:cubicBezTo>
                    <a:pt x="145" y="191"/>
                    <a:pt x="145" y="184"/>
                    <a:pt x="145" y="171"/>
                  </a:cubicBezTo>
                  <a:cubicBezTo>
                    <a:pt x="145" y="167"/>
                    <a:pt x="145" y="156"/>
                    <a:pt x="146" y="154"/>
                  </a:cubicBezTo>
                  <a:cubicBezTo>
                    <a:pt x="151" y="143"/>
                    <a:pt x="163" y="142"/>
                    <a:pt x="169" y="11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noEditPoints="1"/>
            </p:cNvSpPr>
            <p:nvPr/>
          </p:nvSpPr>
          <p:spPr bwMode="auto">
            <a:xfrm>
              <a:off x="421" y="2290"/>
              <a:ext cx="68" cy="34"/>
            </a:xfrm>
            <a:custGeom>
              <a:avLst/>
              <a:gdLst>
                <a:gd name="T0" fmla="*/ 97 w 234"/>
                <a:gd name="T1" fmla="*/ 28 h 117"/>
                <a:gd name="T2" fmla="*/ 97 w 234"/>
                <a:gd name="T3" fmla="*/ 28 h 117"/>
                <a:gd name="T4" fmla="*/ 109 w 234"/>
                <a:gd name="T5" fmla="*/ 28 h 117"/>
                <a:gd name="T6" fmla="*/ 109 w 234"/>
                <a:gd name="T7" fmla="*/ 16 h 117"/>
                <a:gd name="T8" fmla="*/ 126 w 234"/>
                <a:gd name="T9" fmla="*/ 16 h 117"/>
                <a:gd name="T10" fmla="*/ 126 w 234"/>
                <a:gd name="T11" fmla="*/ 28 h 117"/>
                <a:gd name="T12" fmla="*/ 137 w 234"/>
                <a:gd name="T13" fmla="*/ 28 h 117"/>
                <a:gd name="T14" fmla="*/ 137 w 234"/>
                <a:gd name="T15" fmla="*/ 44 h 117"/>
                <a:gd name="T16" fmla="*/ 126 w 234"/>
                <a:gd name="T17" fmla="*/ 44 h 117"/>
                <a:gd name="T18" fmla="*/ 126 w 234"/>
                <a:gd name="T19" fmla="*/ 55 h 117"/>
                <a:gd name="T20" fmla="*/ 109 w 234"/>
                <a:gd name="T21" fmla="*/ 55 h 117"/>
                <a:gd name="T22" fmla="*/ 109 w 234"/>
                <a:gd name="T23" fmla="*/ 44 h 117"/>
                <a:gd name="T24" fmla="*/ 97 w 234"/>
                <a:gd name="T25" fmla="*/ 44 h 117"/>
                <a:gd name="T26" fmla="*/ 97 w 234"/>
                <a:gd name="T27" fmla="*/ 28 h 117"/>
                <a:gd name="T28" fmla="*/ 18 w 234"/>
                <a:gd name="T29" fmla="*/ 117 h 117"/>
                <a:gd name="T30" fmla="*/ 18 w 234"/>
                <a:gd name="T31" fmla="*/ 117 h 117"/>
                <a:gd name="T32" fmla="*/ 22 w 234"/>
                <a:gd name="T33" fmla="*/ 105 h 117"/>
                <a:gd name="T34" fmla="*/ 178 w 234"/>
                <a:gd name="T35" fmla="*/ 73 h 117"/>
                <a:gd name="T36" fmla="*/ 182 w 234"/>
                <a:gd name="T37" fmla="*/ 75 h 117"/>
                <a:gd name="T38" fmla="*/ 219 w 234"/>
                <a:gd name="T39" fmla="*/ 100 h 117"/>
                <a:gd name="T40" fmla="*/ 227 w 234"/>
                <a:gd name="T41" fmla="*/ 83 h 117"/>
                <a:gd name="T42" fmla="*/ 215 w 234"/>
                <a:gd name="T43" fmla="*/ 37 h 117"/>
                <a:gd name="T44" fmla="*/ 116 w 234"/>
                <a:gd name="T45" fmla="*/ 0 h 117"/>
                <a:gd name="T46" fmla="*/ 19 w 234"/>
                <a:gd name="T47" fmla="*/ 37 h 117"/>
                <a:gd name="T48" fmla="*/ 7 w 234"/>
                <a:gd name="T49" fmla="*/ 83 h 117"/>
                <a:gd name="T50" fmla="*/ 18 w 234"/>
                <a:gd name="T5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4" h="117">
                  <a:moveTo>
                    <a:pt x="97" y="28"/>
                  </a:moveTo>
                  <a:lnTo>
                    <a:pt x="97" y="28"/>
                  </a:lnTo>
                  <a:lnTo>
                    <a:pt x="109" y="28"/>
                  </a:lnTo>
                  <a:lnTo>
                    <a:pt x="109" y="16"/>
                  </a:lnTo>
                  <a:lnTo>
                    <a:pt x="126" y="16"/>
                  </a:lnTo>
                  <a:lnTo>
                    <a:pt x="126" y="28"/>
                  </a:lnTo>
                  <a:lnTo>
                    <a:pt x="137" y="28"/>
                  </a:lnTo>
                  <a:lnTo>
                    <a:pt x="137" y="44"/>
                  </a:lnTo>
                  <a:lnTo>
                    <a:pt x="126" y="44"/>
                  </a:lnTo>
                  <a:lnTo>
                    <a:pt x="126" y="55"/>
                  </a:lnTo>
                  <a:lnTo>
                    <a:pt x="109" y="55"/>
                  </a:lnTo>
                  <a:lnTo>
                    <a:pt x="109" y="44"/>
                  </a:lnTo>
                  <a:lnTo>
                    <a:pt x="97" y="44"/>
                  </a:lnTo>
                  <a:lnTo>
                    <a:pt x="97" y="28"/>
                  </a:lnTo>
                  <a:close/>
                  <a:moveTo>
                    <a:pt x="18" y="117"/>
                  </a:moveTo>
                  <a:lnTo>
                    <a:pt x="18" y="117"/>
                  </a:lnTo>
                  <a:lnTo>
                    <a:pt x="22" y="105"/>
                  </a:lnTo>
                  <a:cubicBezTo>
                    <a:pt x="34" y="80"/>
                    <a:pt x="86" y="27"/>
                    <a:pt x="178" y="73"/>
                  </a:cubicBezTo>
                  <a:lnTo>
                    <a:pt x="182" y="75"/>
                  </a:lnTo>
                  <a:cubicBezTo>
                    <a:pt x="198" y="83"/>
                    <a:pt x="210" y="91"/>
                    <a:pt x="219" y="100"/>
                  </a:cubicBezTo>
                  <a:lnTo>
                    <a:pt x="227" y="83"/>
                  </a:lnTo>
                  <a:cubicBezTo>
                    <a:pt x="234" y="67"/>
                    <a:pt x="229" y="49"/>
                    <a:pt x="215" y="37"/>
                  </a:cubicBezTo>
                  <a:cubicBezTo>
                    <a:pt x="188" y="15"/>
                    <a:pt x="153" y="0"/>
                    <a:pt x="116" y="0"/>
                  </a:cubicBezTo>
                  <a:cubicBezTo>
                    <a:pt x="80" y="0"/>
                    <a:pt x="46" y="15"/>
                    <a:pt x="19" y="37"/>
                  </a:cubicBezTo>
                  <a:cubicBezTo>
                    <a:pt x="5" y="49"/>
                    <a:pt x="0" y="67"/>
                    <a:pt x="7" y="83"/>
                  </a:cubicBezTo>
                  <a:lnTo>
                    <a:pt x="18" y="11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7"/>
            <p:cNvSpPr>
              <a:spLocks/>
            </p:cNvSpPr>
            <p:nvPr/>
          </p:nvSpPr>
          <p:spPr bwMode="auto">
            <a:xfrm>
              <a:off x="613" y="2319"/>
              <a:ext cx="56" cy="70"/>
            </a:xfrm>
            <a:custGeom>
              <a:avLst/>
              <a:gdLst>
                <a:gd name="T0" fmla="*/ 170 w 191"/>
                <a:gd name="T1" fmla="*/ 111 h 238"/>
                <a:gd name="T2" fmla="*/ 170 w 191"/>
                <a:gd name="T3" fmla="*/ 111 h 238"/>
                <a:gd name="T4" fmla="*/ 191 w 191"/>
                <a:gd name="T5" fmla="*/ 74 h 238"/>
                <a:gd name="T6" fmla="*/ 183 w 191"/>
                <a:gd name="T7" fmla="*/ 56 h 238"/>
                <a:gd name="T8" fmla="*/ 189 w 191"/>
                <a:gd name="T9" fmla="*/ 19 h 238"/>
                <a:gd name="T10" fmla="*/ 189 w 191"/>
                <a:gd name="T11" fmla="*/ 17 h 238"/>
                <a:gd name="T12" fmla="*/ 190 w 191"/>
                <a:gd name="T13" fmla="*/ 14 h 238"/>
                <a:gd name="T14" fmla="*/ 188 w 191"/>
                <a:gd name="T15" fmla="*/ 15 h 238"/>
                <a:gd name="T16" fmla="*/ 71 w 191"/>
                <a:gd name="T17" fmla="*/ 32 h 238"/>
                <a:gd name="T18" fmla="*/ 52 w 191"/>
                <a:gd name="T19" fmla="*/ 24 h 238"/>
                <a:gd name="T20" fmla="*/ 52 w 191"/>
                <a:gd name="T21" fmla="*/ 18 h 238"/>
                <a:gd name="T22" fmla="*/ 59 w 191"/>
                <a:gd name="T23" fmla="*/ 10 h 238"/>
                <a:gd name="T24" fmla="*/ 58 w 191"/>
                <a:gd name="T25" fmla="*/ 3 h 238"/>
                <a:gd name="T26" fmla="*/ 51 w 191"/>
                <a:gd name="T27" fmla="*/ 1 h 238"/>
                <a:gd name="T28" fmla="*/ 3 w 191"/>
                <a:gd name="T29" fmla="*/ 40 h 238"/>
                <a:gd name="T30" fmla="*/ 9 w 191"/>
                <a:gd name="T31" fmla="*/ 56 h 238"/>
                <a:gd name="T32" fmla="*/ 0 w 191"/>
                <a:gd name="T33" fmla="*/ 74 h 238"/>
                <a:gd name="T34" fmla="*/ 22 w 191"/>
                <a:gd name="T35" fmla="*/ 111 h 238"/>
                <a:gd name="T36" fmla="*/ 45 w 191"/>
                <a:gd name="T37" fmla="*/ 154 h 238"/>
                <a:gd name="T38" fmla="*/ 46 w 191"/>
                <a:gd name="T39" fmla="*/ 171 h 238"/>
                <a:gd name="T40" fmla="*/ 40 w 191"/>
                <a:gd name="T41" fmla="*/ 197 h 238"/>
                <a:gd name="T42" fmla="*/ 40 w 191"/>
                <a:gd name="T43" fmla="*/ 207 h 238"/>
                <a:gd name="T44" fmla="*/ 96 w 191"/>
                <a:gd name="T45" fmla="*/ 238 h 238"/>
                <a:gd name="T46" fmla="*/ 152 w 191"/>
                <a:gd name="T47" fmla="*/ 207 h 238"/>
                <a:gd name="T48" fmla="*/ 151 w 191"/>
                <a:gd name="T49" fmla="*/ 197 h 238"/>
                <a:gd name="T50" fmla="*/ 145 w 191"/>
                <a:gd name="T51" fmla="*/ 171 h 238"/>
                <a:gd name="T52" fmla="*/ 147 w 191"/>
                <a:gd name="T53" fmla="*/ 154 h 238"/>
                <a:gd name="T54" fmla="*/ 170 w 191"/>
                <a:gd name="T55" fmla="*/ 11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1" h="238">
                  <a:moveTo>
                    <a:pt x="170" y="111"/>
                  </a:moveTo>
                  <a:lnTo>
                    <a:pt x="170" y="111"/>
                  </a:lnTo>
                  <a:cubicBezTo>
                    <a:pt x="173" y="95"/>
                    <a:pt x="188" y="110"/>
                    <a:pt x="191" y="74"/>
                  </a:cubicBezTo>
                  <a:cubicBezTo>
                    <a:pt x="191" y="60"/>
                    <a:pt x="183" y="56"/>
                    <a:pt x="183" y="56"/>
                  </a:cubicBezTo>
                  <a:cubicBezTo>
                    <a:pt x="183" y="56"/>
                    <a:pt x="187" y="35"/>
                    <a:pt x="189" y="19"/>
                  </a:cubicBezTo>
                  <a:cubicBezTo>
                    <a:pt x="189" y="18"/>
                    <a:pt x="189" y="18"/>
                    <a:pt x="189" y="17"/>
                  </a:cubicBezTo>
                  <a:lnTo>
                    <a:pt x="190" y="14"/>
                  </a:lnTo>
                  <a:cubicBezTo>
                    <a:pt x="190" y="14"/>
                    <a:pt x="189" y="15"/>
                    <a:pt x="188" y="15"/>
                  </a:cubicBezTo>
                  <a:cubicBezTo>
                    <a:pt x="165" y="28"/>
                    <a:pt x="122" y="46"/>
                    <a:pt x="71" y="32"/>
                  </a:cubicBezTo>
                  <a:cubicBezTo>
                    <a:pt x="61" y="30"/>
                    <a:pt x="52" y="26"/>
                    <a:pt x="52" y="24"/>
                  </a:cubicBezTo>
                  <a:cubicBezTo>
                    <a:pt x="51" y="22"/>
                    <a:pt x="51" y="20"/>
                    <a:pt x="52" y="18"/>
                  </a:cubicBezTo>
                  <a:cubicBezTo>
                    <a:pt x="54" y="16"/>
                    <a:pt x="57" y="13"/>
                    <a:pt x="59" y="10"/>
                  </a:cubicBezTo>
                  <a:cubicBezTo>
                    <a:pt x="60" y="8"/>
                    <a:pt x="60" y="5"/>
                    <a:pt x="58" y="3"/>
                  </a:cubicBezTo>
                  <a:cubicBezTo>
                    <a:pt x="57" y="1"/>
                    <a:pt x="54" y="0"/>
                    <a:pt x="51" y="1"/>
                  </a:cubicBezTo>
                  <a:cubicBezTo>
                    <a:pt x="37" y="5"/>
                    <a:pt x="13" y="16"/>
                    <a:pt x="3" y="40"/>
                  </a:cubicBezTo>
                  <a:lnTo>
                    <a:pt x="9" y="56"/>
                  </a:lnTo>
                  <a:cubicBezTo>
                    <a:pt x="9" y="56"/>
                    <a:pt x="0" y="60"/>
                    <a:pt x="0" y="74"/>
                  </a:cubicBezTo>
                  <a:cubicBezTo>
                    <a:pt x="3" y="110"/>
                    <a:pt x="18" y="95"/>
                    <a:pt x="22" y="111"/>
                  </a:cubicBezTo>
                  <a:cubicBezTo>
                    <a:pt x="28" y="142"/>
                    <a:pt x="40" y="143"/>
                    <a:pt x="45" y="154"/>
                  </a:cubicBezTo>
                  <a:cubicBezTo>
                    <a:pt x="46" y="156"/>
                    <a:pt x="46" y="167"/>
                    <a:pt x="46" y="171"/>
                  </a:cubicBezTo>
                  <a:cubicBezTo>
                    <a:pt x="46" y="184"/>
                    <a:pt x="46" y="191"/>
                    <a:pt x="40" y="197"/>
                  </a:cubicBezTo>
                  <a:cubicBezTo>
                    <a:pt x="39" y="199"/>
                    <a:pt x="37" y="204"/>
                    <a:pt x="40" y="207"/>
                  </a:cubicBezTo>
                  <a:cubicBezTo>
                    <a:pt x="52" y="224"/>
                    <a:pt x="74" y="238"/>
                    <a:pt x="96" y="238"/>
                  </a:cubicBezTo>
                  <a:cubicBezTo>
                    <a:pt x="117" y="238"/>
                    <a:pt x="140" y="224"/>
                    <a:pt x="152" y="207"/>
                  </a:cubicBezTo>
                  <a:cubicBezTo>
                    <a:pt x="154" y="204"/>
                    <a:pt x="152" y="199"/>
                    <a:pt x="151" y="197"/>
                  </a:cubicBezTo>
                  <a:cubicBezTo>
                    <a:pt x="146" y="191"/>
                    <a:pt x="145" y="184"/>
                    <a:pt x="145" y="171"/>
                  </a:cubicBezTo>
                  <a:cubicBezTo>
                    <a:pt x="145" y="167"/>
                    <a:pt x="146" y="156"/>
                    <a:pt x="147" y="154"/>
                  </a:cubicBezTo>
                  <a:cubicBezTo>
                    <a:pt x="151" y="143"/>
                    <a:pt x="164" y="142"/>
                    <a:pt x="170" y="11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8"/>
            <p:cNvSpPr>
              <a:spLocks noEditPoints="1"/>
            </p:cNvSpPr>
            <p:nvPr/>
          </p:nvSpPr>
          <p:spPr bwMode="auto">
            <a:xfrm>
              <a:off x="606" y="2290"/>
              <a:ext cx="69" cy="34"/>
            </a:xfrm>
            <a:custGeom>
              <a:avLst/>
              <a:gdLst>
                <a:gd name="T0" fmla="*/ 97 w 234"/>
                <a:gd name="T1" fmla="*/ 28 h 117"/>
                <a:gd name="T2" fmla="*/ 97 w 234"/>
                <a:gd name="T3" fmla="*/ 28 h 117"/>
                <a:gd name="T4" fmla="*/ 110 w 234"/>
                <a:gd name="T5" fmla="*/ 28 h 117"/>
                <a:gd name="T6" fmla="*/ 110 w 234"/>
                <a:gd name="T7" fmla="*/ 16 h 117"/>
                <a:gd name="T8" fmla="*/ 126 w 234"/>
                <a:gd name="T9" fmla="*/ 16 h 117"/>
                <a:gd name="T10" fmla="*/ 126 w 234"/>
                <a:gd name="T11" fmla="*/ 28 h 117"/>
                <a:gd name="T12" fmla="*/ 138 w 234"/>
                <a:gd name="T13" fmla="*/ 28 h 117"/>
                <a:gd name="T14" fmla="*/ 138 w 234"/>
                <a:gd name="T15" fmla="*/ 44 h 117"/>
                <a:gd name="T16" fmla="*/ 126 w 234"/>
                <a:gd name="T17" fmla="*/ 44 h 117"/>
                <a:gd name="T18" fmla="*/ 126 w 234"/>
                <a:gd name="T19" fmla="*/ 55 h 117"/>
                <a:gd name="T20" fmla="*/ 110 w 234"/>
                <a:gd name="T21" fmla="*/ 55 h 117"/>
                <a:gd name="T22" fmla="*/ 110 w 234"/>
                <a:gd name="T23" fmla="*/ 44 h 117"/>
                <a:gd name="T24" fmla="*/ 97 w 234"/>
                <a:gd name="T25" fmla="*/ 44 h 117"/>
                <a:gd name="T26" fmla="*/ 97 w 234"/>
                <a:gd name="T27" fmla="*/ 28 h 117"/>
                <a:gd name="T28" fmla="*/ 18 w 234"/>
                <a:gd name="T29" fmla="*/ 117 h 117"/>
                <a:gd name="T30" fmla="*/ 18 w 234"/>
                <a:gd name="T31" fmla="*/ 117 h 117"/>
                <a:gd name="T32" fmla="*/ 23 w 234"/>
                <a:gd name="T33" fmla="*/ 105 h 117"/>
                <a:gd name="T34" fmla="*/ 178 w 234"/>
                <a:gd name="T35" fmla="*/ 73 h 117"/>
                <a:gd name="T36" fmla="*/ 182 w 234"/>
                <a:gd name="T37" fmla="*/ 75 h 117"/>
                <a:gd name="T38" fmla="*/ 220 w 234"/>
                <a:gd name="T39" fmla="*/ 100 h 117"/>
                <a:gd name="T40" fmla="*/ 227 w 234"/>
                <a:gd name="T41" fmla="*/ 83 h 117"/>
                <a:gd name="T42" fmla="*/ 216 w 234"/>
                <a:gd name="T43" fmla="*/ 37 h 117"/>
                <a:gd name="T44" fmla="*/ 116 w 234"/>
                <a:gd name="T45" fmla="*/ 0 h 117"/>
                <a:gd name="T46" fmla="*/ 19 w 234"/>
                <a:gd name="T47" fmla="*/ 37 h 117"/>
                <a:gd name="T48" fmla="*/ 7 w 234"/>
                <a:gd name="T49" fmla="*/ 83 h 117"/>
                <a:gd name="T50" fmla="*/ 18 w 234"/>
                <a:gd name="T5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4" h="117">
                  <a:moveTo>
                    <a:pt x="97" y="28"/>
                  </a:moveTo>
                  <a:lnTo>
                    <a:pt x="97" y="28"/>
                  </a:lnTo>
                  <a:lnTo>
                    <a:pt x="110" y="28"/>
                  </a:lnTo>
                  <a:lnTo>
                    <a:pt x="110" y="16"/>
                  </a:lnTo>
                  <a:lnTo>
                    <a:pt x="126" y="16"/>
                  </a:lnTo>
                  <a:lnTo>
                    <a:pt x="126" y="28"/>
                  </a:lnTo>
                  <a:lnTo>
                    <a:pt x="138" y="28"/>
                  </a:lnTo>
                  <a:lnTo>
                    <a:pt x="138" y="44"/>
                  </a:lnTo>
                  <a:lnTo>
                    <a:pt x="126" y="44"/>
                  </a:lnTo>
                  <a:lnTo>
                    <a:pt x="126" y="55"/>
                  </a:lnTo>
                  <a:lnTo>
                    <a:pt x="110" y="55"/>
                  </a:lnTo>
                  <a:lnTo>
                    <a:pt x="110" y="44"/>
                  </a:lnTo>
                  <a:lnTo>
                    <a:pt x="97" y="44"/>
                  </a:lnTo>
                  <a:lnTo>
                    <a:pt x="97" y="28"/>
                  </a:lnTo>
                  <a:close/>
                  <a:moveTo>
                    <a:pt x="18" y="117"/>
                  </a:moveTo>
                  <a:lnTo>
                    <a:pt x="18" y="117"/>
                  </a:lnTo>
                  <a:lnTo>
                    <a:pt x="23" y="105"/>
                  </a:lnTo>
                  <a:cubicBezTo>
                    <a:pt x="34" y="80"/>
                    <a:pt x="86" y="27"/>
                    <a:pt x="178" y="73"/>
                  </a:cubicBezTo>
                  <a:lnTo>
                    <a:pt x="182" y="75"/>
                  </a:lnTo>
                  <a:cubicBezTo>
                    <a:pt x="198" y="83"/>
                    <a:pt x="210" y="91"/>
                    <a:pt x="220" y="100"/>
                  </a:cubicBezTo>
                  <a:lnTo>
                    <a:pt x="227" y="83"/>
                  </a:lnTo>
                  <a:cubicBezTo>
                    <a:pt x="234" y="67"/>
                    <a:pt x="230" y="49"/>
                    <a:pt x="216" y="37"/>
                  </a:cubicBezTo>
                  <a:cubicBezTo>
                    <a:pt x="188" y="15"/>
                    <a:pt x="154" y="0"/>
                    <a:pt x="116" y="0"/>
                  </a:cubicBezTo>
                  <a:cubicBezTo>
                    <a:pt x="80" y="0"/>
                    <a:pt x="46" y="15"/>
                    <a:pt x="19" y="37"/>
                  </a:cubicBezTo>
                  <a:cubicBezTo>
                    <a:pt x="5" y="49"/>
                    <a:pt x="0" y="67"/>
                    <a:pt x="7" y="83"/>
                  </a:cubicBezTo>
                  <a:lnTo>
                    <a:pt x="18" y="11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0" name="Group 21"/>
          <p:cNvGrpSpPr>
            <a:grpSpLocks noChangeAspect="1"/>
          </p:cNvGrpSpPr>
          <p:nvPr/>
        </p:nvGrpSpPr>
        <p:grpSpPr bwMode="auto">
          <a:xfrm>
            <a:off x="1433513" y="5032381"/>
            <a:ext cx="314325" cy="425451"/>
            <a:chOff x="903" y="3170"/>
            <a:chExt cx="198" cy="268"/>
          </a:xfrm>
        </p:grpSpPr>
        <p:sp>
          <p:nvSpPr>
            <p:cNvPr id="22" name="Freeform 22"/>
            <p:cNvSpPr>
              <a:spLocks/>
            </p:cNvSpPr>
            <p:nvPr/>
          </p:nvSpPr>
          <p:spPr bwMode="auto">
            <a:xfrm>
              <a:off x="951" y="3332"/>
              <a:ext cx="13" cy="13"/>
            </a:xfrm>
            <a:custGeom>
              <a:avLst/>
              <a:gdLst>
                <a:gd name="T0" fmla="*/ 26 w 51"/>
                <a:gd name="T1" fmla="*/ 0 h 51"/>
                <a:gd name="T2" fmla="*/ 26 w 51"/>
                <a:gd name="T3" fmla="*/ 0 h 51"/>
                <a:gd name="T4" fmla="*/ 0 w 51"/>
                <a:gd name="T5" fmla="*/ 25 h 51"/>
                <a:gd name="T6" fmla="*/ 26 w 51"/>
                <a:gd name="T7" fmla="*/ 51 h 51"/>
                <a:gd name="T8" fmla="*/ 51 w 51"/>
                <a:gd name="T9" fmla="*/ 25 h 51"/>
                <a:gd name="T10" fmla="*/ 26 w 51"/>
                <a:gd name="T11" fmla="*/ 0 h 51"/>
              </a:gdLst>
              <a:ahLst/>
              <a:cxnLst>
                <a:cxn ang="0">
                  <a:pos x="T0" y="T1"/>
                </a:cxn>
                <a:cxn ang="0">
                  <a:pos x="T2" y="T3"/>
                </a:cxn>
                <a:cxn ang="0">
                  <a:pos x="T4" y="T5"/>
                </a:cxn>
                <a:cxn ang="0">
                  <a:pos x="T6" y="T7"/>
                </a:cxn>
                <a:cxn ang="0">
                  <a:pos x="T8" y="T9"/>
                </a:cxn>
                <a:cxn ang="0">
                  <a:pos x="T10" y="T11"/>
                </a:cxn>
              </a:cxnLst>
              <a:rect l="0" t="0" r="r" b="b"/>
              <a:pathLst>
                <a:path w="51" h="51">
                  <a:moveTo>
                    <a:pt x="26" y="0"/>
                  </a:moveTo>
                  <a:lnTo>
                    <a:pt x="26" y="0"/>
                  </a:lnTo>
                  <a:cubicBezTo>
                    <a:pt x="12" y="0"/>
                    <a:pt x="0" y="11"/>
                    <a:pt x="0" y="25"/>
                  </a:cubicBezTo>
                  <a:cubicBezTo>
                    <a:pt x="0" y="39"/>
                    <a:pt x="12" y="51"/>
                    <a:pt x="26" y="51"/>
                  </a:cubicBezTo>
                  <a:cubicBezTo>
                    <a:pt x="40" y="51"/>
                    <a:pt x="51" y="39"/>
                    <a:pt x="51" y="25"/>
                  </a:cubicBezTo>
                  <a:cubicBezTo>
                    <a:pt x="51" y="11"/>
                    <a:pt x="40" y="0"/>
                    <a:pt x="26"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23"/>
            <p:cNvSpPr>
              <a:spLocks/>
            </p:cNvSpPr>
            <p:nvPr/>
          </p:nvSpPr>
          <p:spPr bwMode="auto">
            <a:xfrm>
              <a:off x="903" y="3312"/>
              <a:ext cx="198" cy="126"/>
            </a:xfrm>
            <a:custGeom>
              <a:avLst/>
              <a:gdLst>
                <a:gd name="T0" fmla="*/ 756 w 757"/>
                <a:gd name="T1" fmla="*/ 144 h 480"/>
                <a:gd name="T2" fmla="*/ 756 w 757"/>
                <a:gd name="T3" fmla="*/ 144 h 480"/>
                <a:gd name="T4" fmla="*/ 615 w 757"/>
                <a:gd name="T5" fmla="*/ 51 h 480"/>
                <a:gd name="T6" fmla="*/ 541 w 757"/>
                <a:gd name="T7" fmla="*/ 17 h 480"/>
                <a:gd name="T8" fmla="*/ 534 w 757"/>
                <a:gd name="T9" fmla="*/ 13 h 480"/>
                <a:gd name="T10" fmla="*/ 509 w 757"/>
                <a:gd name="T11" fmla="*/ 15 h 480"/>
                <a:gd name="T12" fmla="*/ 506 w 757"/>
                <a:gd name="T13" fmla="*/ 19 h 480"/>
                <a:gd name="T14" fmla="*/ 408 w 757"/>
                <a:gd name="T15" fmla="*/ 78 h 480"/>
                <a:gd name="T16" fmla="*/ 397 w 757"/>
                <a:gd name="T17" fmla="*/ 91 h 480"/>
                <a:gd name="T18" fmla="*/ 397 w 757"/>
                <a:gd name="T19" fmla="*/ 92 h 480"/>
                <a:gd name="T20" fmla="*/ 397 w 757"/>
                <a:gd name="T21" fmla="*/ 92 h 480"/>
                <a:gd name="T22" fmla="*/ 398 w 757"/>
                <a:gd name="T23" fmla="*/ 185 h 480"/>
                <a:gd name="T24" fmla="*/ 294 w 757"/>
                <a:gd name="T25" fmla="*/ 289 h 480"/>
                <a:gd name="T26" fmla="*/ 191 w 757"/>
                <a:gd name="T27" fmla="*/ 185 h 480"/>
                <a:gd name="T28" fmla="*/ 191 w 757"/>
                <a:gd name="T29" fmla="*/ 146 h 480"/>
                <a:gd name="T30" fmla="*/ 157 w 757"/>
                <a:gd name="T31" fmla="*/ 98 h 480"/>
                <a:gd name="T32" fmla="*/ 208 w 757"/>
                <a:gd name="T33" fmla="*/ 48 h 480"/>
                <a:gd name="T34" fmla="*/ 258 w 757"/>
                <a:gd name="T35" fmla="*/ 98 h 480"/>
                <a:gd name="T36" fmla="*/ 225 w 757"/>
                <a:gd name="T37" fmla="*/ 145 h 480"/>
                <a:gd name="T38" fmla="*/ 225 w 757"/>
                <a:gd name="T39" fmla="*/ 183 h 480"/>
                <a:gd name="T40" fmla="*/ 294 w 757"/>
                <a:gd name="T41" fmla="*/ 257 h 480"/>
                <a:gd name="T42" fmla="*/ 363 w 757"/>
                <a:gd name="T43" fmla="*/ 183 h 480"/>
                <a:gd name="T44" fmla="*/ 364 w 757"/>
                <a:gd name="T45" fmla="*/ 92 h 480"/>
                <a:gd name="T46" fmla="*/ 364 w 757"/>
                <a:gd name="T47" fmla="*/ 92 h 480"/>
                <a:gd name="T48" fmla="*/ 364 w 757"/>
                <a:gd name="T49" fmla="*/ 92 h 480"/>
                <a:gd name="T50" fmla="*/ 364 w 757"/>
                <a:gd name="T51" fmla="*/ 91 h 480"/>
                <a:gd name="T52" fmla="*/ 364 w 757"/>
                <a:gd name="T53" fmla="*/ 91 h 480"/>
                <a:gd name="T54" fmla="*/ 354 w 757"/>
                <a:gd name="T55" fmla="*/ 79 h 480"/>
                <a:gd name="T56" fmla="*/ 250 w 757"/>
                <a:gd name="T57" fmla="*/ 9 h 480"/>
                <a:gd name="T58" fmla="*/ 225 w 757"/>
                <a:gd name="T59" fmla="*/ 6 h 480"/>
                <a:gd name="T60" fmla="*/ 141 w 757"/>
                <a:gd name="T61" fmla="*/ 39 h 480"/>
                <a:gd name="T62" fmla="*/ 2 w 757"/>
                <a:gd name="T63" fmla="*/ 135 h 480"/>
                <a:gd name="T64" fmla="*/ 0 w 757"/>
                <a:gd name="T65" fmla="*/ 176 h 480"/>
                <a:gd name="T66" fmla="*/ 378 w 757"/>
                <a:gd name="T67" fmla="*/ 480 h 480"/>
                <a:gd name="T68" fmla="*/ 757 w 757"/>
                <a:gd name="T69" fmla="*/ 176 h 480"/>
                <a:gd name="T70" fmla="*/ 756 w 757"/>
                <a:gd name="T71" fmla="*/ 14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 h="480">
                  <a:moveTo>
                    <a:pt x="756" y="144"/>
                  </a:moveTo>
                  <a:lnTo>
                    <a:pt x="756" y="144"/>
                  </a:lnTo>
                  <a:cubicBezTo>
                    <a:pt x="754" y="117"/>
                    <a:pt x="722" y="89"/>
                    <a:pt x="615" y="51"/>
                  </a:cubicBezTo>
                  <a:cubicBezTo>
                    <a:pt x="585" y="40"/>
                    <a:pt x="561" y="29"/>
                    <a:pt x="541" y="17"/>
                  </a:cubicBezTo>
                  <a:cubicBezTo>
                    <a:pt x="538" y="14"/>
                    <a:pt x="537" y="14"/>
                    <a:pt x="534" y="13"/>
                  </a:cubicBezTo>
                  <a:cubicBezTo>
                    <a:pt x="523" y="6"/>
                    <a:pt x="512" y="11"/>
                    <a:pt x="509" y="15"/>
                  </a:cubicBezTo>
                  <a:cubicBezTo>
                    <a:pt x="508" y="16"/>
                    <a:pt x="507" y="17"/>
                    <a:pt x="506" y="19"/>
                  </a:cubicBezTo>
                  <a:cubicBezTo>
                    <a:pt x="483" y="45"/>
                    <a:pt x="408" y="78"/>
                    <a:pt x="408" y="78"/>
                  </a:cubicBezTo>
                  <a:cubicBezTo>
                    <a:pt x="402" y="80"/>
                    <a:pt x="397" y="85"/>
                    <a:pt x="397" y="91"/>
                  </a:cubicBezTo>
                  <a:lnTo>
                    <a:pt x="397" y="92"/>
                  </a:lnTo>
                  <a:lnTo>
                    <a:pt x="397" y="92"/>
                  </a:lnTo>
                  <a:lnTo>
                    <a:pt x="398" y="185"/>
                  </a:lnTo>
                  <a:cubicBezTo>
                    <a:pt x="398" y="242"/>
                    <a:pt x="351" y="289"/>
                    <a:pt x="294" y="289"/>
                  </a:cubicBezTo>
                  <a:cubicBezTo>
                    <a:pt x="238" y="289"/>
                    <a:pt x="191" y="242"/>
                    <a:pt x="191" y="185"/>
                  </a:cubicBezTo>
                  <a:lnTo>
                    <a:pt x="191" y="146"/>
                  </a:lnTo>
                  <a:cubicBezTo>
                    <a:pt x="172" y="139"/>
                    <a:pt x="157" y="120"/>
                    <a:pt x="157" y="98"/>
                  </a:cubicBezTo>
                  <a:cubicBezTo>
                    <a:pt x="157" y="71"/>
                    <a:pt x="180" y="48"/>
                    <a:pt x="208" y="48"/>
                  </a:cubicBezTo>
                  <a:cubicBezTo>
                    <a:pt x="235" y="48"/>
                    <a:pt x="258" y="71"/>
                    <a:pt x="258" y="98"/>
                  </a:cubicBezTo>
                  <a:cubicBezTo>
                    <a:pt x="258" y="120"/>
                    <a:pt x="244" y="138"/>
                    <a:pt x="225" y="145"/>
                  </a:cubicBezTo>
                  <a:lnTo>
                    <a:pt x="225" y="183"/>
                  </a:lnTo>
                  <a:cubicBezTo>
                    <a:pt x="225" y="223"/>
                    <a:pt x="256" y="257"/>
                    <a:pt x="294" y="257"/>
                  </a:cubicBezTo>
                  <a:cubicBezTo>
                    <a:pt x="332" y="257"/>
                    <a:pt x="363" y="223"/>
                    <a:pt x="363" y="183"/>
                  </a:cubicBezTo>
                  <a:lnTo>
                    <a:pt x="364" y="92"/>
                  </a:lnTo>
                  <a:lnTo>
                    <a:pt x="364" y="92"/>
                  </a:lnTo>
                  <a:cubicBezTo>
                    <a:pt x="364" y="92"/>
                    <a:pt x="364" y="92"/>
                    <a:pt x="364" y="92"/>
                  </a:cubicBezTo>
                  <a:lnTo>
                    <a:pt x="364" y="91"/>
                  </a:lnTo>
                  <a:cubicBezTo>
                    <a:pt x="364" y="91"/>
                    <a:pt x="364" y="91"/>
                    <a:pt x="364" y="91"/>
                  </a:cubicBezTo>
                  <a:cubicBezTo>
                    <a:pt x="363" y="86"/>
                    <a:pt x="359" y="81"/>
                    <a:pt x="354" y="79"/>
                  </a:cubicBezTo>
                  <a:cubicBezTo>
                    <a:pt x="354" y="79"/>
                    <a:pt x="274" y="39"/>
                    <a:pt x="250" y="9"/>
                  </a:cubicBezTo>
                  <a:cubicBezTo>
                    <a:pt x="247" y="5"/>
                    <a:pt x="236" y="0"/>
                    <a:pt x="225" y="6"/>
                  </a:cubicBezTo>
                  <a:cubicBezTo>
                    <a:pt x="205" y="17"/>
                    <a:pt x="177" y="27"/>
                    <a:pt x="141" y="39"/>
                  </a:cubicBezTo>
                  <a:cubicBezTo>
                    <a:pt x="45" y="74"/>
                    <a:pt x="9" y="109"/>
                    <a:pt x="2" y="135"/>
                  </a:cubicBezTo>
                  <a:cubicBezTo>
                    <a:pt x="0" y="149"/>
                    <a:pt x="0" y="164"/>
                    <a:pt x="0" y="176"/>
                  </a:cubicBezTo>
                  <a:cubicBezTo>
                    <a:pt x="0" y="385"/>
                    <a:pt x="169" y="480"/>
                    <a:pt x="378" y="480"/>
                  </a:cubicBezTo>
                  <a:cubicBezTo>
                    <a:pt x="587" y="480"/>
                    <a:pt x="757" y="385"/>
                    <a:pt x="757" y="176"/>
                  </a:cubicBezTo>
                  <a:cubicBezTo>
                    <a:pt x="757" y="158"/>
                    <a:pt x="756" y="156"/>
                    <a:pt x="756" y="1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4"/>
            <p:cNvSpPr>
              <a:spLocks/>
            </p:cNvSpPr>
            <p:nvPr/>
          </p:nvSpPr>
          <p:spPr bwMode="auto">
            <a:xfrm>
              <a:off x="954" y="3170"/>
              <a:ext cx="96" cy="156"/>
            </a:xfrm>
            <a:custGeom>
              <a:avLst/>
              <a:gdLst>
                <a:gd name="T0" fmla="*/ 0 w 368"/>
                <a:gd name="T1" fmla="*/ 262 h 598"/>
                <a:gd name="T2" fmla="*/ 0 w 368"/>
                <a:gd name="T3" fmla="*/ 262 h 598"/>
                <a:gd name="T4" fmla="*/ 42 w 368"/>
                <a:gd name="T5" fmla="*/ 337 h 598"/>
                <a:gd name="T6" fmla="*/ 86 w 368"/>
                <a:gd name="T7" fmla="*/ 425 h 598"/>
                <a:gd name="T8" fmla="*/ 89 w 368"/>
                <a:gd name="T9" fmla="*/ 461 h 598"/>
                <a:gd name="T10" fmla="*/ 78 w 368"/>
                <a:gd name="T11" fmla="*/ 515 h 598"/>
                <a:gd name="T12" fmla="*/ 76 w 368"/>
                <a:gd name="T13" fmla="*/ 535 h 598"/>
                <a:gd name="T14" fmla="*/ 184 w 368"/>
                <a:gd name="T15" fmla="*/ 598 h 598"/>
                <a:gd name="T16" fmla="*/ 292 w 368"/>
                <a:gd name="T17" fmla="*/ 535 h 598"/>
                <a:gd name="T18" fmla="*/ 291 w 368"/>
                <a:gd name="T19" fmla="*/ 515 h 598"/>
                <a:gd name="T20" fmla="*/ 279 w 368"/>
                <a:gd name="T21" fmla="*/ 461 h 598"/>
                <a:gd name="T22" fmla="*/ 282 w 368"/>
                <a:gd name="T23" fmla="*/ 425 h 598"/>
                <a:gd name="T24" fmla="*/ 327 w 368"/>
                <a:gd name="T25" fmla="*/ 337 h 598"/>
                <a:gd name="T26" fmla="*/ 368 w 368"/>
                <a:gd name="T27" fmla="*/ 262 h 598"/>
                <a:gd name="T28" fmla="*/ 352 w 368"/>
                <a:gd name="T29" fmla="*/ 226 h 598"/>
                <a:gd name="T30" fmla="*/ 363 w 368"/>
                <a:gd name="T31" fmla="*/ 149 h 598"/>
                <a:gd name="T32" fmla="*/ 188 w 368"/>
                <a:gd name="T33" fmla="*/ 0 h 598"/>
                <a:gd name="T34" fmla="*/ 181 w 368"/>
                <a:gd name="T35" fmla="*/ 0 h 598"/>
                <a:gd name="T36" fmla="*/ 5 w 368"/>
                <a:gd name="T37" fmla="*/ 149 h 598"/>
                <a:gd name="T38" fmla="*/ 17 w 368"/>
                <a:gd name="T39" fmla="*/ 226 h 598"/>
                <a:gd name="T40" fmla="*/ 0 w 368"/>
                <a:gd name="T41" fmla="*/ 26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8" h="598">
                  <a:moveTo>
                    <a:pt x="0" y="262"/>
                  </a:moveTo>
                  <a:lnTo>
                    <a:pt x="0" y="262"/>
                  </a:lnTo>
                  <a:cubicBezTo>
                    <a:pt x="6" y="336"/>
                    <a:pt x="35" y="305"/>
                    <a:pt x="42" y="337"/>
                  </a:cubicBezTo>
                  <a:cubicBezTo>
                    <a:pt x="53" y="401"/>
                    <a:pt x="78" y="403"/>
                    <a:pt x="86" y="425"/>
                  </a:cubicBezTo>
                  <a:cubicBezTo>
                    <a:pt x="88" y="430"/>
                    <a:pt x="89" y="453"/>
                    <a:pt x="89" y="461"/>
                  </a:cubicBezTo>
                  <a:cubicBezTo>
                    <a:pt x="89" y="488"/>
                    <a:pt x="88" y="501"/>
                    <a:pt x="78" y="515"/>
                  </a:cubicBezTo>
                  <a:cubicBezTo>
                    <a:pt x="75" y="518"/>
                    <a:pt x="71" y="528"/>
                    <a:pt x="76" y="535"/>
                  </a:cubicBezTo>
                  <a:cubicBezTo>
                    <a:pt x="99" y="569"/>
                    <a:pt x="143" y="597"/>
                    <a:pt x="184" y="598"/>
                  </a:cubicBezTo>
                  <a:cubicBezTo>
                    <a:pt x="225" y="597"/>
                    <a:pt x="269" y="569"/>
                    <a:pt x="292" y="535"/>
                  </a:cubicBezTo>
                  <a:cubicBezTo>
                    <a:pt x="297" y="528"/>
                    <a:pt x="293" y="518"/>
                    <a:pt x="291" y="515"/>
                  </a:cubicBezTo>
                  <a:cubicBezTo>
                    <a:pt x="280" y="501"/>
                    <a:pt x="279" y="488"/>
                    <a:pt x="279" y="461"/>
                  </a:cubicBezTo>
                  <a:cubicBezTo>
                    <a:pt x="279" y="453"/>
                    <a:pt x="280" y="430"/>
                    <a:pt x="282" y="425"/>
                  </a:cubicBezTo>
                  <a:cubicBezTo>
                    <a:pt x="291" y="403"/>
                    <a:pt x="315" y="401"/>
                    <a:pt x="327" y="337"/>
                  </a:cubicBezTo>
                  <a:cubicBezTo>
                    <a:pt x="333" y="305"/>
                    <a:pt x="362" y="336"/>
                    <a:pt x="368" y="262"/>
                  </a:cubicBezTo>
                  <a:cubicBezTo>
                    <a:pt x="368" y="233"/>
                    <a:pt x="352" y="226"/>
                    <a:pt x="352" y="226"/>
                  </a:cubicBezTo>
                  <a:cubicBezTo>
                    <a:pt x="352" y="226"/>
                    <a:pt x="360" y="182"/>
                    <a:pt x="363" y="149"/>
                  </a:cubicBezTo>
                  <a:cubicBezTo>
                    <a:pt x="367" y="107"/>
                    <a:pt x="339" y="0"/>
                    <a:pt x="188" y="0"/>
                  </a:cubicBezTo>
                  <a:lnTo>
                    <a:pt x="181" y="0"/>
                  </a:lnTo>
                  <a:cubicBezTo>
                    <a:pt x="30" y="0"/>
                    <a:pt x="1" y="107"/>
                    <a:pt x="5" y="149"/>
                  </a:cubicBezTo>
                  <a:cubicBezTo>
                    <a:pt x="8" y="182"/>
                    <a:pt x="17" y="226"/>
                    <a:pt x="17" y="226"/>
                  </a:cubicBezTo>
                  <a:cubicBezTo>
                    <a:pt x="17" y="226"/>
                    <a:pt x="0" y="233"/>
                    <a:pt x="0" y="26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27"/>
          <p:cNvGrpSpPr>
            <a:grpSpLocks noChangeAspect="1"/>
          </p:cNvGrpSpPr>
          <p:nvPr/>
        </p:nvGrpSpPr>
        <p:grpSpPr bwMode="auto">
          <a:xfrm>
            <a:off x="3060705" y="5035550"/>
            <a:ext cx="304801" cy="412750"/>
            <a:chOff x="1928" y="3172"/>
            <a:chExt cx="192" cy="260"/>
          </a:xfrm>
        </p:grpSpPr>
        <p:sp>
          <p:nvSpPr>
            <p:cNvPr id="27" name="Freeform 28"/>
            <p:cNvSpPr>
              <a:spLocks/>
            </p:cNvSpPr>
            <p:nvPr/>
          </p:nvSpPr>
          <p:spPr bwMode="auto">
            <a:xfrm>
              <a:off x="1974" y="3338"/>
              <a:ext cx="13" cy="12"/>
            </a:xfrm>
            <a:custGeom>
              <a:avLst/>
              <a:gdLst>
                <a:gd name="T0" fmla="*/ 23 w 46"/>
                <a:gd name="T1" fmla="*/ 0 h 47"/>
                <a:gd name="T2" fmla="*/ 23 w 46"/>
                <a:gd name="T3" fmla="*/ 0 h 47"/>
                <a:gd name="T4" fmla="*/ 0 w 46"/>
                <a:gd name="T5" fmla="*/ 24 h 47"/>
                <a:gd name="T6" fmla="*/ 23 w 46"/>
                <a:gd name="T7" fmla="*/ 47 h 47"/>
                <a:gd name="T8" fmla="*/ 46 w 46"/>
                <a:gd name="T9" fmla="*/ 24 h 47"/>
                <a:gd name="T10" fmla="*/ 23 w 46"/>
                <a:gd name="T11" fmla="*/ 0 h 47"/>
              </a:gdLst>
              <a:ahLst/>
              <a:cxnLst>
                <a:cxn ang="0">
                  <a:pos x="T0" y="T1"/>
                </a:cxn>
                <a:cxn ang="0">
                  <a:pos x="T2" y="T3"/>
                </a:cxn>
                <a:cxn ang="0">
                  <a:pos x="T4" y="T5"/>
                </a:cxn>
                <a:cxn ang="0">
                  <a:pos x="T6" y="T7"/>
                </a:cxn>
                <a:cxn ang="0">
                  <a:pos x="T8" y="T9"/>
                </a:cxn>
                <a:cxn ang="0">
                  <a:pos x="T10" y="T11"/>
                </a:cxn>
              </a:cxnLst>
              <a:rect l="0" t="0" r="r" b="b"/>
              <a:pathLst>
                <a:path w="46" h="47">
                  <a:moveTo>
                    <a:pt x="23" y="0"/>
                  </a:moveTo>
                  <a:lnTo>
                    <a:pt x="23" y="0"/>
                  </a:lnTo>
                  <a:cubicBezTo>
                    <a:pt x="10" y="0"/>
                    <a:pt x="0" y="11"/>
                    <a:pt x="0" y="24"/>
                  </a:cubicBezTo>
                  <a:cubicBezTo>
                    <a:pt x="0" y="37"/>
                    <a:pt x="10" y="47"/>
                    <a:pt x="23" y="47"/>
                  </a:cubicBezTo>
                  <a:cubicBezTo>
                    <a:pt x="36" y="47"/>
                    <a:pt x="46" y="37"/>
                    <a:pt x="46" y="24"/>
                  </a:cubicBezTo>
                  <a:cubicBezTo>
                    <a:pt x="46" y="11"/>
                    <a:pt x="36" y="0"/>
                    <a:pt x="23"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p:nvSpPr>
          <p:spPr bwMode="auto">
            <a:xfrm>
              <a:off x="1928" y="3321"/>
              <a:ext cx="192" cy="111"/>
            </a:xfrm>
            <a:custGeom>
              <a:avLst/>
              <a:gdLst>
                <a:gd name="T0" fmla="*/ 691 w 692"/>
                <a:gd name="T1" fmla="*/ 132 h 439"/>
                <a:gd name="T2" fmla="*/ 691 w 692"/>
                <a:gd name="T3" fmla="*/ 132 h 439"/>
                <a:gd name="T4" fmla="*/ 563 w 692"/>
                <a:gd name="T5" fmla="*/ 47 h 439"/>
                <a:gd name="T6" fmla="*/ 495 w 692"/>
                <a:gd name="T7" fmla="*/ 15 h 439"/>
                <a:gd name="T8" fmla="*/ 488 w 692"/>
                <a:gd name="T9" fmla="*/ 12 h 439"/>
                <a:gd name="T10" fmla="*/ 465 w 692"/>
                <a:gd name="T11" fmla="*/ 14 h 439"/>
                <a:gd name="T12" fmla="*/ 463 w 692"/>
                <a:gd name="T13" fmla="*/ 17 h 439"/>
                <a:gd name="T14" fmla="*/ 373 w 692"/>
                <a:gd name="T15" fmla="*/ 71 h 439"/>
                <a:gd name="T16" fmla="*/ 363 w 692"/>
                <a:gd name="T17" fmla="*/ 84 h 439"/>
                <a:gd name="T18" fmla="*/ 363 w 692"/>
                <a:gd name="T19" fmla="*/ 84 h 439"/>
                <a:gd name="T20" fmla="*/ 363 w 692"/>
                <a:gd name="T21" fmla="*/ 84 h 439"/>
                <a:gd name="T22" fmla="*/ 363 w 692"/>
                <a:gd name="T23" fmla="*/ 169 h 439"/>
                <a:gd name="T24" fmla="*/ 269 w 692"/>
                <a:gd name="T25" fmla="*/ 264 h 439"/>
                <a:gd name="T26" fmla="*/ 175 w 692"/>
                <a:gd name="T27" fmla="*/ 169 h 439"/>
                <a:gd name="T28" fmla="*/ 175 w 692"/>
                <a:gd name="T29" fmla="*/ 133 h 439"/>
                <a:gd name="T30" fmla="*/ 144 w 692"/>
                <a:gd name="T31" fmla="*/ 90 h 439"/>
                <a:gd name="T32" fmla="*/ 190 w 692"/>
                <a:gd name="T33" fmla="*/ 44 h 439"/>
                <a:gd name="T34" fmla="*/ 236 w 692"/>
                <a:gd name="T35" fmla="*/ 90 h 439"/>
                <a:gd name="T36" fmla="*/ 206 w 692"/>
                <a:gd name="T37" fmla="*/ 133 h 439"/>
                <a:gd name="T38" fmla="*/ 206 w 692"/>
                <a:gd name="T39" fmla="*/ 167 h 439"/>
                <a:gd name="T40" fmla="*/ 269 w 692"/>
                <a:gd name="T41" fmla="*/ 235 h 439"/>
                <a:gd name="T42" fmla="*/ 332 w 692"/>
                <a:gd name="T43" fmla="*/ 167 h 439"/>
                <a:gd name="T44" fmla="*/ 332 w 692"/>
                <a:gd name="T45" fmla="*/ 84 h 439"/>
                <a:gd name="T46" fmla="*/ 332 w 692"/>
                <a:gd name="T47" fmla="*/ 84 h 439"/>
                <a:gd name="T48" fmla="*/ 332 w 692"/>
                <a:gd name="T49" fmla="*/ 84 h 439"/>
                <a:gd name="T50" fmla="*/ 332 w 692"/>
                <a:gd name="T51" fmla="*/ 84 h 439"/>
                <a:gd name="T52" fmla="*/ 332 w 692"/>
                <a:gd name="T53" fmla="*/ 84 h 439"/>
                <a:gd name="T54" fmla="*/ 324 w 692"/>
                <a:gd name="T55" fmla="*/ 72 h 439"/>
                <a:gd name="T56" fmla="*/ 228 w 692"/>
                <a:gd name="T57" fmla="*/ 8 h 439"/>
                <a:gd name="T58" fmla="*/ 206 w 692"/>
                <a:gd name="T59" fmla="*/ 5 h 439"/>
                <a:gd name="T60" fmla="*/ 129 w 692"/>
                <a:gd name="T61" fmla="*/ 36 h 439"/>
                <a:gd name="T62" fmla="*/ 2 w 692"/>
                <a:gd name="T63" fmla="*/ 124 h 439"/>
                <a:gd name="T64" fmla="*/ 0 w 692"/>
                <a:gd name="T65" fmla="*/ 161 h 439"/>
                <a:gd name="T66" fmla="*/ 346 w 692"/>
                <a:gd name="T67" fmla="*/ 439 h 439"/>
                <a:gd name="T68" fmla="*/ 692 w 692"/>
                <a:gd name="T69" fmla="*/ 161 h 439"/>
                <a:gd name="T70" fmla="*/ 691 w 692"/>
                <a:gd name="T71" fmla="*/ 13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2" h="439">
                  <a:moveTo>
                    <a:pt x="691" y="132"/>
                  </a:moveTo>
                  <a:lnTo>
                    <a:pt x="691" y="132"/>
                  </a:lnTo>
                  <a:cubicBezTo>
                    <a:pt x="690" y="107"/>
                    <a:pt x="660" y="82"/>
                    <a:pt x="563" y="47"/>
                  </a:cubicBezTo>
                  <a:cubicBezTo>
                    <a:pt x="535" y="37"/>
                    <a:pt x="513" y="27"/>
                    <a:pt x="495" y="15"/>
                  </a:cubicBezTo>
                  <a:cubicBezTo>
                    <a:pt x="492" y="13"/>
                    <a:pt x="491" y="13"/>
                    <a:pt x="488" y="12"/>
                  </a:cubicBezTo>
                  <a:cubicBezTo>
                    <a:pt x="478" y="6"/>
                    <a:pt x="468" y="11"/>
                    <a:pt x="465" y="14"/>
                  </a:cubicBezTo>
                  <a:cubicBezTo>
                    <a:pt x="464" y="15"/>
                    <a:pt x="464" y="16"/>
                    <a:pt x="463" y="17"/>
                  </a:cubicBezTo>
                  <a:cubicBezTo>
                    <a:pt x="442" y="42"/>
                    <a:pt x="373" y="71"/>
                    <a:pt x="373" y="71"/>
                  </a:cubicBezTo>
                  <a:cubicBezTo>
                    <a:pt x="367" y="73"/>
                    <a:pt x="363" y="78"/>
                    <a:pt x="363" y="84"/>
                  </a:cubicBezTo>
                  <a:lnTo>
                    <a:pt x="363" y="84"/>
                  </a:lnTo>
                  <a:lnTo>
                    <a:pt x="363" y="84"/>
                  </a:lnTo>
                  <a:lnTo>
                    <a:pt x="363" y="169"/>
                  </a:lnTo>
                  <a:cubicBezTo>
                    <a:pt x="363" y="221"/>
                    <a:pt x="321" y="264"/>
                    <a:pt x="269" y="264"/>
                  </a:cubicBezTo>
                  <a:cubicBezTo>
                    <a:pt x="217" y="264"/>
                    <a:pt x="175" y="221"/>
                    <a:pt x="175" y="169"/>
                  </a:cubicBezTo>
                  <a:lnTo>
                    <a:pt x="175" y="133"/>
                  </a:lnTo>
                  <a:cubicBezTo>
                    <a:pt x="157" y="127"/>
                    <a:pt x="144" y="110"/>
                    <a:pt x="144" y="90"/>
                  </a:cubicBezTo>
                  <a:cubicBezTo>
                    <a:pt x="144" y="65"/>
                    <a:pt x="164" y="44"/>
                    <a:pt x="190" y="44"/>
                  </a:cubicBezTo>
                  <a:cubicBezTo>
                    <a:pt x="215" y="44"/>
                    <a:pt x="236" y="65"/>
                    <a:pt x="236" y="90"/>
                  </a:cubicBezTo>
                  <a:cubicBezTo>
                    <a:pt x="236" y="110"/>
                    <a:pt x="223" y="126"/>
                    <a:pt x="206" y="133"/>
                  </a:cubicBezTo>
                  <a:lnTo>
                    <a:pt x="206" y="167"/>
                  </a:lnTo>
                  <a:cubicBezTo>
                    <a:pt x="206" y="204"/>
                    <a:pt x="234" y="235"/>
                    <a:pt x="269" y="235"/>
                  </a:cubicBezTo>
                  <a:cubicBezTo>
                    <a:pt x="304" y="235"/>
                    <a:pt x="332" y="204"/>
                    <a:pt x="332" y="167"/>
                  </a:cubicBezTo>
                  <a:lnTo>
                    <a:pt x="332" y="84"/>
                  </a:lnTo>
                  <a:lnTo>
                    <a:pt x="332" y="84"/>
                  </a:lnTo>
                  <a:cubicBezTo>
                    <a:pt x="332" y="84"/>
                    <a:pt x="332" y="84"/>
                    <a:pt x="332" y="84"/>
                  </a:cubicBezTo>
                  <a:lnTo>
                    <a:pt x="332" y="84"/>
                  </a:lnTo>
                  <a:cubicBezTo>
                    <a:pt x="332" y="84"/>
                    <a:pt x="332" y="84"/>
                    <a:pt x="332" y="84"/>
                  </a:cubicBezTo>
                  <a:cubicBezTo>
                    <a:pt x="332" y="78"/>
                    <a:pt x="328" y="74"/>
                    <a:pt x="324" y="72"/>
                  </a:cubicBezTo>
                  <a:cubicBezTo>
                    <a:pt x="324" y="72"/>
                    <a:pt x="250" y="35"/>
                    <a:pt x="228" y="8"/>
                  </a:cubicBezTo>
                  <a:cubicBezTo>
                    <a:pt x="226" y="4"/>
                    <a:pt x="216" y="0"/>
                    <a:pt x="206" y="5"/>
                  </a:cubicBezTo>
                  <a:cubicBezTo>
                    <a:pt x="187" y="16"/>
                    <a:pt x="161" y="24"/>
                    <a:pt x="129" y="36"/>
                  </a:cubicBezTo>
                  <a:cubicBezTo>
                    <a:pt x="41" y="68"/>
                    <a:pt x="8" y="100"/>
                    <a:pt x="2" y="124"/>
                  </a:cubicBezTo>
                  <a:cubicBezTo>
                    <a:pt x="0" y="137"/>
                    <a:pt x="0" y="150"/>
                    <a:pt x="0" y="161"/>
                  </a:cubicBezTo>
                  <a:cubicBezTo>
                    <a:pt x="0" y="352"/>
                    <a:pt x="155" y="439"/>
                    <a:pt x="346" y="439"/>
                  </a:cubicBezTo>
                  <a:cubicBezTo>
                    <a:pt x="537" y="439"/>
                    <a:pt x="692" y="352"/>
                    <a:pt x="692" y="161"/>
                  </a:cubicBezTo>
                  <a:cubicBezTo>
                    <a:pt x="692" y="145"/>
                    <a:pt x="691" y="142"/>
                    <a:pt x="691" y="13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p:cNvSpPr>
            <p:nvPr/>
          </p:nvSpPr>
          <p:spPr bwMode="auto">
            <a:xfrm>
              <a:off x="1977" y="3220"/>
              <a:ext cx="94" cy="113"/>
            </a:xfrm>
            <a:custGeom>
              <a:avLst/>
              <a:gdLst>
                <a:gd name="T0" fmla="*/ 321 w 336"/>
                <a:gd name="T1" fmla="*/ 105 h 446"/>
                <a:gd name="T2" fmla="*/ 321 w 336"/>
                <a:gd name="T3" fmla="*/ 105 h 446"/>
                <a:gd name="T4" fmla="*/ 331 w 336"/>
                <a:gd name="T5" fmla="*/ 35 h 446"/>
                <a:gd name="T6" fmla="*/ 332 w 336"/>
                <a:gd name="T7" fmla="*/ 32 h 446"/>
                <a:gd name="T8" fmla="*/ 334 w 336"/>
                <a:gd name="T9" fmla="*/ 25 h 446"/>
                <a:gd name="T10" fmla="*/ 330 w 336"/>
                <a:gd name="T11" fmla="*/ 29 h 446"/>
                <a:gd name="T12" fmla="*/ 125 w 336"/>
                <a:gd name="T13" fmla="*/ 60 h 446"/>
                <a:gd name="T14" fmla="*/ 91 w 336"/>
                <a:gd name="T15" fmla="*/ 44 h 446"/>
                <a:gd name="T16" fmla="*/ 91 w 336"/>
                <a:gd name="T17" fmla="*/ 34 h 446"/>
                <a:gd name="T18" fmla="*/ 103 w 336"/>
                <a:gd name="T19" fmla="*/ 19 h 446"/>
                <a:gd name="T20" fmla="*/ 102 w 336"/>
                <a:gd name="T21" fmla="*/ 6 h 446"/>
                <a:gd name="T22" fmla="*/ 90 w 336"/>
                <a:gd name="T23" fmla="*/ 1 h 446"/>
                <a:gd name="T24" fmla="*/ 5 w 336"/>
                <a:gd name="T25" fmla="*/ 75 h 446"/>
                <a:gd name="T26" fmla="*/ 14 w 336"/>
                <a:gd name="T27" fmla="*/ 105 h 446"/>
                <a:gd name="T28" fmla="*/ 0 w 336"/>
                <a:gd name="T29" fmla="*/ 139 h 446"/>
                <a:gd name="T30" fmla="*/ 37 w 336"/>
                <a:gd name="T31" fmla="*/ 207 h 446"/>
                <a:gd name="T32" fmla="*/ 78 w 336"/>
                <a:gd name="T33" fmla="*/ 288 h 446"/>
                <a:gd name="T34" fmla="*/ 81 w 336"/>
                <a:gd name="T35" fmla="*/ 321 h 446"/>
                <a:gd name="T36" fmla="*/ 70 w 336"/>
                <a:gd name="T37" fmla="*/ 370 h 446"/>
                <a:gd name="T38" fmla="*/ 69 w 336"/>
                <a:gd name="T39" fmla="*/ 388 h 446"/>
                <a:gd name="T40" fmla="*/ 168 w 336"/>
                <a:gd name="T41" fmla="*/ 446 h 446"/>
                <a:gd name="T42" fmla="*/ 266 w 336"/>
                <a:gd name="T43" fmla="*/ 388 h 446"/>
                <a:gd name="T44" fmla="*/ 265 w 336"/>
                <a:gd name="T45" fmla="*/ 370 h 446"/>
                <a:gd name="T46" fmla="*/ 254 w 336"/>
                <a:gd name="T47" fmla="*/ 321 h 446"/>
                <a:gd name="T48" fmla="*/ 257 w 336"/>
                <a:gd name="T49" fmla="*/ 288 h 446"/>
                <a:gd name="T50" fmla="*/ 298 w 336"/>
                <a:gd name="T51" fmla="*/ 207 h 446"/>
                <a:gd name="T52" fmla="*/ 336 w 336"/>
                <a:gd name="T53" fmla="*/ 139 h 446"/>
                <a:gd name="T54" fmla="*/ 321 w 336"/>
                <a:gd name="T55" fmla="*/ 10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446">
                  <a:moveTo>
                    <a:pt x="321" y="105"/>
                  </a:moveTo>
                  <a:lnTo>
                    <a:pt x="321" y="105"/>
                  </a:lnTo>
                  <a:cubicBezTo>
                    <a:pt x="321" y="105"/>
                    <a:pt x="328" y="66"/>
                    <a:pt x="331" y="35"/>
                  </a:cubicBezTo>
                  <a:cubicBezTo>
                    <a:pt x="331" y="34"/>
                    <a:pt x="332" y="33"/>
                    <a:pt x="332" y="32"/>
                  </a:cubicBezTo>
                  <a:lnTo>
                    <a:pt x="334" y="25"/>
                  </a:lnTo>
                  <a:cubicBezTo>
                    <a:pt x="333" y="26"/>
                    <a:pt x="331" y="28"/>
                    <a:pt x="330" y="29"/>
                  </a:cubicBezTo>
                  <a:cubicBezTo>
                    <a:pt x="290" y="52"/>
                    <a:pt x="214" y="87"/>
                    <a:pt x="125" y="60"/>
                  </a:cubicBezTo>
                  <a:cubicBezTo>
                    <a:pt x="107" y="55"/>
                    <a:pt x="91" y="49"/>
                    <a:pt x="91" y="44"/>
                  </a:cubicBezTo>
                  <a:cubicBezTo>
                    <a:pt x="89" y="41"/>
                    <a:pt x="89" y="37"/>
                    <a:pt x="91" y="34"/>
                  </a:cubicBezTo>
                  <a:cubicBezTo>
                    <a:pt x="95" y="29"/>
                    <a:pt x="99" y="24"/>
                    <a:pt x="103" y="19"/>
                  </a:cubicBezTo>
                  <a:cubicBezTo>
                    <a:pt x="105" y="15"/>
                    <a:pt x="105" y="10"/>
                    <a:pt x="102" y="6"/>
                  </a:cubicBezTo>
                  <a:cubicBezTo>
                    <a:pt x="99" y="2"/>
                    <a:pt x="95" y="0"/>
                    <a:pt x="90" y="1"/>
                  </a:cubicBezTo>
                  <a:cubicBezTo>
                    <a:pt x="65" y="8"/>
                    <a:pt x="23" y="29"/>
                    <a:pt x="5" y="75"/>
                  </a:cubicBezTo>
                  <a:lnTo>
                    <a:pt x="14" y="105"/>
                  </a:lnTo>
                  <a:cubicBezTo>
                    <a:pt x="14" y="105"/>
                    <a:pt x="0" y="112"/>
                    <a:pt x="0" y="139"/>
                  </a:cubicBezTo>
                  <a:cubicBezTo>
                    <a:pt x="5" y="207"/>
                    <a:pt x="32" y="178"/>
                    <a:pt x="37" y="207"/>
                  </a:cubicBezTo>
                  <a:cubicBezTo>
                    <a:pt x="48" y="265"/>
                    <a:pt x="70" y="268"/>
                    <a:pt x="78" y="288"/>
                  </a:cubicBezTo>
                  <a:cubicBezTo>
                    <a:pt x="80" y="292"/>
                    <a:pt x="81" y="314"/>
                    <a:pt x="81" y="321"/>
                  </a:cubicBezTo>
                  <a:cubicBezTo>
                    <a:pt x="81" y="345"/>
                    <a:pt x="80" y="358"/>
                    <a:pt x="70" y="370"/>
                  </a:cubicBezTo>
                  <a:cubicBezTo>
                    <a:pt x="68" y="372"/>
                    <a:pt x="65" y="381"/>
                    <a:pt x="69" y="388"/>
                  </a:cubicBezTo>
                  <a:cubicBezTo>
                    <a:pt x="90" y="419"/>
                    <a:pt x="130" y="445"/>
                    <a:pt x="168" y="446"/>
                  </a:cubicBezTo>
                  <a:cubicBezTo>
                    <a:pt x="205" y="445"/>
                    <a:pt x="245" y="419"/>
                    <a:pt x="266" y="388"/>
                  </a:cubicBezTo>
                  <a:cubicBezTo>
                    <a:pt x="271" y="381"/>
                    <a:pt x="267" y="372"/>
                    <a:pt x="265" y="370"/>
                  </a:cubicBezTo>
                  <a:cubicBezTo>
                    <a:pt x="256" y="358"/>
                    <a:pt x="254" y="345"/>
                    <a:pt x="254" y="321"/>
                  </a:cubicBezTo>
                  <a:cubicBezTo>
                    <a:pt x="254" y="314"/>
                    <a:pt x="255" y="292"/>
                    <a:pt x="257" y="288"/>
                  </a:cubicBezTo>
                  <a:cubicBezTo>
                    <a:pt x="265" y="268"/>
                    <a:pt x="287" y="265"/>
                    <a:pt x="298" y="207"/>
                  </a:cubicBezTo>
                  <a:cubicBezTo>
                    <a:pt x="304" y="178"/>
                    <a:pt x="331" y="207"/>
                    <a:pt x="336" y="139"/>
                  </a:cubicBezTo>
                  <a:cubicBezTo>
                    <a:pt x="336" y="112"/>
                    <a:pt x="321" y="105"/>
                    <a:pt x="321" y="10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Line 31"/>
            <p:cNvSpPr>
              <a:spLocks noChangeShapeType="1"/>
            </p:cNvSpPr>
            <p:nvPr/>
          </p:nvSpPr>
          <p:spPr bwMode="auto">
            <a:xfrm>
              <a:off x="2033" y="3192"/>
              <a:ext cx="0" cy="0"/>
            </a:xfrm>
            <a:prstGeom prst="line">
              <a:avLst/>
            </a:prstGeom>
            <a:noFill/>
            <a:ln w="0">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32"/>
            <p:cNvSpPr>
              <a:spLocks noEditPoints="1"/>
            </p:cNvSpPr>
            <p:nvPr/>
          </p:nvSpPr>
          <p:spPr bwMode="auto">
            <a:xfrm>
              <a:off x="1966" y="3172"/>
              <a:ext cx="114" cy="55"/>
            </a:xfrm>
            <a:custGeom>
              <a:avLst/>
              <a:gdLst>
                <a:gd name="T0" fmla="*/ 241 w 411"/>
                <a:gd name="T1" fmla="*/ 80 h 217"/>
                <a:gd name="T2" fmla="*/ 241 w 411"/>
                <a:gd name="T3" fmla="*/ 80 h 217"/>
                <a:gd name="T4" fmla="*/ 221 w 411"/>
                <a:gd name="T5" fmla="*/ 80 h 217"/>
                <a:gd name="T6" fmla="*/ 221 w 411"/>
                <a:gd name="T7" fmla="*/ 101 h 217"/>
                <a:gd name="T8" fmla="*/ 192 w 411"/>
                <a:gd name="T9" fmla="*/ 101 h 217"/>
                <a:gd name="T10" fmla="*/ 192 w 411"/>
                <a:gd name="T11" fmla="*/ 80 h 217"/>
                <a:gd name="T12" fmla="*/ 170 w 411"/>
                <a:gd name="T13" fmla="*/ 80 h 217"/>
                <a:gd name="T14" fmla="*/ 170 w 411"/>
                <a:gd name="T15" fmla="*/ 50 h 217"/>
                <a:gd name="T16" fmla="*/ 192 w 411"/>
                <a:gd name="T17" fmla="*/ 50 h 217"/>
                <a:gd name="T18" fmla="*/ 192 w 411"/>
                <a:gd name="T19" fmla="*/ 29 h 217"/>
                <a:gd name="T20" fmla="*/ 221 w 411"/>
                <a:gd name="T21" fmla="*/ 29 h 217"/>
                <a:gd name="T22" fmla="*/ 221 w 411"/>
                <a:gd name="T23" fmla="*/ 50 h 217"/>
                <a:gd name="T24" fmla="*/ 241 w 411"/>
                <a:gd name="T25" fmla="*/ 50 h 217"/>
                <a:gd name="T26" fmla="*/ 241 w 411"/>
                <a:gd name="T27" fmla="*/ 80 h 217"/>
                <a:gd name="T28" fmla="*/ 379 w 411"/>
                <a:gd name="T29" fmla="*/ 68 h 217"/>
                <a:gd name="T30" fmla="*/ 379 w 411"/>
                <a:gd name="T31" fmla="*/ 68 h 217"/>
                <a:gd name="T32" fmla="*/ 203 w 411"/>
                <a:gd name="T33" fmla="*/ 0 h 217"/>
                <a:gd name="T34" fmla="*/ 33 w 411"/>
                <a:gd name="T35" fmla="*/ 68 h 217"/>
                <a:gd name="T36" fmla="*/ 12 w 411"/>
                <a:gd name="T37" fmla="*/ 154 h 217"/>
                <a:gd name="T38" fmla="*/ 31 w 411"/>
                <a:gd name="T39" fmla="*/ 217 h 217"/>
                <a:gd name="T40" fmla="*/ 39 w 411"/>
                <a:gd name="T41" fmla="*/ 195 h 217"/>
                <a:gd name="T42" fmla="*/ 312 w 411"/>
                <a:gd name="T43" fmla="*/ 136 h 217"/>
                <a:gd name="T44" fmla="*/ 319 w 411"/>
                <a:gd name="T45" fmla="*/ 140 h 217"/>
                <a:gd name="T46" fmla="*/ 386 w 411"/>
                <a:gd name="T47" fmla="*/ 185 h 217"/>
                <a:gd name="T48" fmla="*/ 399 w 411"/>
                <a:gd name="T49" fmla="*/ 154 h 217"/>
                <a:gd name="T50" fmla="*/ 379 w 411"/>
                <a:gd name="T51" fmla="*/ 6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1" h="217">
                  <a:moveTo>
                    <a:pt x="241" y="80"/>
                  </a:moveTo>
                  <a:lnTo>
                    <a:pt x="241" y="80"/>
                  </a:lnTo>
                  <a:lnTo>
                    <a:pt x="221" y="80"/>
                  </a:lnTo>
                  <a:lnTo>
                    <a:pt x="221" y="101"/>
                  </a:lnTo>
                  <a:lnTo>
                    <a:pt x="192" y="101"/>
                  </a:lnTo>
                  <a:lnTo>
                    <a:pt x="192" y="80"/>
                  </a:lnTo>
                  <a:lnTo>
                    <a:pt x="170" y="80"/>
                  </a:lnTo>
                  <a:lnTo>
                    <a:pt x="170" y="50"/>
                  </a:lnTo>
                  <a:lnTo>
                    <a:pt x="192" y="50"/>
                  </a:lnTo>
                  <a:lnTo>
                    <a:pt x="192" y="29"/>
                  </a:lnTo>
                  <a:lnTo>
                    <a:pt x="221" y="29"/>
                  </a:lnTo>
                  <a:lnTo>
                    <a:pt x="221" y="50"/>
                  </a:lnTo>
                  <a:lnTo>
                    <a:pt x="241" y="50"/>
                  </a:lnTo>
                  <a:lnTo>
                    <a:pt x="241" y="80"/>
                  </a:lnTo>
                  <a:close/>
                  <a:moveTo>
                    <a:pt x="379" y="68"/>
                  </a:moveTo>
                  <a:lnTo>
                    <a:pt x="379" y="68"/>
                  </a:lnTo>
                  <a:cubicBezTo>
                    <a:pt x="330" y="26"/>
                    <a:pt x="269" y="0"/>
                    <a:pt x="203" y="0"/>
                  </a:cubicBezTo>
                  <a:cubicBezTo>
                    <a:pt x="140" y="0"/>
                    <a:pt x="81" y="27"/>
                    <a:pt x="33" y="68"/>
                  </a:cubicBezTo>
                  <a:cubicBezTo>
                    <a:pt x="8" y="89"/>
                    <a:pt x="0" y="124"/>
                    <a:pt x="12" y="154"/>
                  </a:cubicBezTo>
                  <a:lnTo>
                    <a:pt x="31" y="217"/>
                  </a:lnTo>
                  <a:lnTo>
                    <a:pt x="39" y="195"/>
                  </a:lnTo>
                  <a:cubicBezTo>
                    <a:pt x="59" y="148"/>
                    <a:pt x="151" y="49"/>
                    <a:pt x="312" y="136"/>
                  </a:cubicBezTo>
                  <a:lnTo>
                    <a:pt x="319" y="140"/>
                  </a:lnTo>
                  <a:cubicBezTo>
                    <a:pt x="347" y="155"/>
                    <a:pt x="368" y="168"/>
                    <a:pt x="386" y="185"/>
                  </a:cubicBezTo>
                  <a:lnTo>
                    <a:pt x="399" y="154"/>
                  </a:lnTo>
                  <a:cubicBezTo>
                    <a:pt x="411" y="124"/>
                    <a:pt x="403" y="89"/>
                    <a:pt x="379" y="6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0083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All Tactics Link to the Strategy</a:t>
            </a:r>
            <a:endParaRPr lang="en-US" dirty="0"/>
          </a:p>
        </p:txBody>
      </p:sp>
      <p:cxnSp>
        <p:nvCxnSpPr>
          <p:cNvPr id="117" name="Straight Connector 116">
            <a:extLst>
              <a:ext uri="{FF2B5EF4-FFF2-40B4-BE49-F238E27FC236}">
                <a16:creationId xmlns:a16="http://schemas.microsoft.com/office/drawing/2014/main" id="{912315D6-407E-104C-A6FF-527420695D3F}"/>
              </a:ext>
            </a:extLst>
          </p:cNvPr>
          <p:cNvCxnSpPr>
            <a:cxnSpLocks/>
          </p:cNvCxnSpPr>
          <p:nvPr/>
        </p:nvCxnSpPr>
        <p:spPr>
          <a:xfrm>
            <a:off x="574619" y="1982902"/>
            <a:ext cx="805731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D757B8E-904E-6F44-B637-9BE0D9E86A35}"/>
              </a:ext>
            </a:extLst>
          </p:cNvPr>
          <p:cNvSpPr/>
          <p:nvPr/>
        </p:nvSpPr>
        <p:spPr>
          <a:xfrm>
            <a:off x="4752214" y="2227952"/>
            <a:ext cx="3873626" cy="1440344"/>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MSL/medical training program</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Medical to medical deck development</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Medical playbook developed</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Internal training and guidebooks</a:t>
            </a:r>
          </a:p>
        </p:txBody>
      </p:sp>
      <p:sp>
        <p:nvSpPr>
          <p:cNvPr id="64" name="Rectangle 63">
            <a:extLst>
              <a:ext uri="{FF2B5EF4-FFF2-40B4-BE49-F238E27FC236}">
                <a16:creationId xmlns:a16="http://schemas.microsoft.com/office/drawing/2014/main" id="{A260B2DF-96EC-404C-81FA-9C1EE4D870B2}"/>
              </a:ext>
            </a:extLst>
          </p:cNvPr>
          <p:cNvSpPr/>
          <p:nvPr/>
        </p:nvSpPr>
        <p:spPr>
          <a:xfrm>
            <a:off x="559966" y="2216046"/>
            <a:ext cx="3792578" cy="1455186"/>
          </a:xfrm>
          <a:prstGeom prst="rect">
            <a:avLst/>
          </a:prstGeom>
          <a:solidFill>
            <a:schemeClr val="accent3"/>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chemeClr val="bg1"/>
                </a:solidFill>
                <a:latin typeface="+mj-lt"/>
                <a:ea typeface="ＭＳ Ｐゴシック" charset="-128"/>
              </a:rPr>
              <a:t>Ensure the MA organization is prepared to communicate the value of product X at launch</a:t>
            </a:r>
          </a:p>
        </p:txBody>
      </p:sp>
      <p:sp>
        <p:nvSpPr>
          <p:cNvPr id="65" name="Rectangle 64">
            <a:extLst>
              <a:ext uri="{FF2B5EF4-FFF2-40B4-BE49-F238E27FC236}">
                <a16:creationId xmlns:a16="http://schemas.microsoft.com/office/drawing/2014/main" id="{7552F066-242E-E346-95FE-BFB246F25756}"/>
              </a:ext>
            </a:extLst>
          </p:cNvPr>
          <p:cNvSpPr/>
          <p:nvPr/>
        </p:nvSpPr>
        <p:spPr>
          <a:xfrm>
            <a:off x="559966" y="3804920"/>
            <a:ext cx="3792578" cy="1437640"/>
          </a:xfrm>
          <a:prstGeom prst="rect">
            <a:avLst/>
          </a:prstGeom>
          <a:solidFill>
            <a:schemeClr val="accent3"/>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chemeClr val="bg1"/>
                </a:solidFill>
                <a:latin typeface="+mj-lt"/>
                <a:ea typeface="ＭＳ Ｐゴシック" charset="-128"/>
              </a:rPr>
              <a:t>Develop clinical data on the use</a:t>
            </a:r>
            <a:br>
              <a:rPr lang="en-US" sz="1600" b="1" dirty="0">
                <a:solidFill>
                  <a:schemeClr val="bg1"/>
                </a:solidFill>
                <a:latin typeface="+mj-lt"/>
                <a:ea typeface="ＭＳ Ｐゴシック" charset="-128"/>
              </a:rPr>
            </a:br>
            <a:r>
              <a:rPr lang="en-US" sz="1600" b="1" dirty="0">
                <a:solidFill>
                  <a:schemeClr val="bg1"/>
                </a:solidFill>
                <a:latin typeface="+mj-lt"/>
                <a:ea typeface="ＭＳ Ｐゴシック" charset="-128"/>
              </a:rPr>
              <a:t>of combination of product x with standard of care in the treatments</a:t>
            </a:r>
            <a:br>
              <a:rPr lang="en-US" sz="1600" b="1" dirty="0">
                <a:solidFill>
                  <a:schemeClr val="bg1"/>
                </a:solidFill>
                <a:latin typeface="+mj-lt"/>
                <a:ea typeface="ＭＳ Ｐゴシック" charset="-128"/>
              </a:rPr>
            </a:br>
            <a:r>
              <a:rPr lang="en-US" sz="1600" b="1" dirty="0">
                <a:solidFill>
                  <a:schemeClr val="bg1"/>
                </a:solidFill>
                <a:latin typeface="+mj-lt"/>
                <a:ea typeface="ＭＳ Ｐゴシック" charset="-128"/>
              </a:rPr>
              <a:t>of patients with X</a:t>
            </a:r>
          </a:p>
        </p:txBody>
      </p:sp>
      <p:sp>
        <p:nvSpPr>
          <p:cNvPr id="66" name="Rectangle 65">
            <a:extLst>
              <a:ext uri="{FF2B5EF4-FFF2-40B4-BE49-F238E27FC236}">
                <a16:creationId xmlns:a16="http://schemas.microsoft.com/office/drawing/2014/main" id="{C76B351B-A217-AB46-8732-7EBB8DCA4E18}"/>
              </a:ext>
            </a:extLst>
          </p:cNvPr>
          <p:cNvSpPr/>
          <p:nvPr/>
        </p:nvSpPr>
        <p:spPr>
          <a:xfrm>
            <a:off x="4752214" y="3804921"/>
            <a:ext cx="3873626" cy="1440344"/>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EMR real world study comparing…</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Claims data study comparing…</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Phase 4 study comparing...</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Add to IST area of interest</a:t>
            </a:r>
          </a:p>
        </p:txBody>
      </p:sp>
      <p:sp>
        <p:nvSpPr>
          <p:cNvPr id="68" name="TextBox 67">
            <a:extLst>
              <a:ext uri="{FF2B5EF4-FFF2-40B4-BE49-F238E27FC236}">
                <a16:creationId xmlns:a16="http://schemas.microsoft.com/office/drawing/2014/main" id="{34FF836B-867B-914D-A461-32D82822F7E4}"/>
              </a:ext>
            </a:extLst>
          </p:cNvPr>
          <p:cNvSpPr txBox="1"/>
          <p:nvPr/>
        </p:nvSpPr>
        <p:spPr>
          <a:xfrm>
            <a:off x="948944" y="1627660"/>
            <a:ext cx="2316480" cy="400110"/>
          </a:xfrm>
          <a:prstGeom prst="rect">
            <a:avLst/>
          </a:prstGeom>
          <a:noFill/>
        </p:spPr>
        <p:txBody>
          <a:bodyPr wrap="square" rtlCol="0">
            <a:spAutoFit/>
          </a:bodyPr>
          <a:lstStyle/>
          <a:p>
            <a:pPr algn="ctr"/>
            <a:r>
              <a:rPr lang="en-US" sz="2000" b="1" kern="0" dirty="0">
                <a:solidFill>
                  <a:schemeClr val="accent4">
                    <a:lumMod val="50000"/>
                  </a:schemeClr>
                </a:solidFill>
              </a:rPr>
              <a:t>Medical Objective</a:t>
            </a:r>
          </a:p>
        </p:txBody>
      </p:sp>
      <p:sp>
        <p:nvSpPr>
          <p:cNvPr id="69" name="TextBox 68">
            <a:extLst>
              <a:ext uri="{FF2B5EF4-FFF2-40B4-BE49-F238E27FC236}">
                <a16:creationId xmlns:a16="http://schemas.microsoft.com/office/drawing/2014/main" id="{BDE65739-7216-3E40-94A7-1C723F4A4CC2}"/>
              </a:ext>
            </a:extLst>
          </p:cNvPr>
          <p:cNvSpPr txBox="1"/>
          <p:nvPr/>
        </p:nvSpPr>
        <p:spPr>
          <a:xfrm>
            <a:off x="4691888" y="1627660"/>
            <a:ext cx="3830320" cy="400110"/>
          </a:xfrm>
          <a:prstGeom prst="rect">
            <a:avLst/>
          </a:prstGeom>
          <a:noFill/>
        </p:spPr>
        <p:txBody>
          <a:bodyPr wrap="square" rtlCol="0">
            <a:spAutoFit/>
          </a:bodyPr>
          <a:lstStyle/>
          <a:p>
            <a:pPr algn="ctr"/>
            <a:r>
              <a:rPr lang="en-US" sz="2000" b="1" kern="0" dirty="0">
                <a:solidFill>
                  <a:schemeClr val="accent4">
                    <a:lumMod val="50000"/>
                  </a:schemeClr>
                </a:solidFill>
              </a:rPr>
              <a:t>Potential Tactics</a:t>
            </a:r>
          </a:p>
        </p:txBody>
      </p:sp>
      <p:sp>
        <p:nvSpPr>
          <p:cNvPr id="15" name="Triangle 14">
            <a:extLst>
              <a:ext uri="{FF2B5EF4-FFF2-40B4-BE49-F238E27FC236}">
                <a16:creationId xmlns:a16="http://schemas.microsoft.com/office/drawing/2014/main" id="{A171CC26-F6C9-794D-B948-3D05A63A7BAC}"/>
              </a:ext>
            </a:extLst>
          </p:cNvPr>
          <p:cNvSpPr/>
          <p:nvPr/>
        </p:nvSpPr>
        <p:spPr>
          <a:xfrm rot="16200000">
            <a:off x="4298276" y="4467654"/>
            <a:ext cx="544437" cy="219922"/>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52D1A6C2-3946-4B49-A6BE-45894EBC5E30}"/>
              </a:ext>
            </a:extLst>
          </p:cNvPr>
          <p:cNvSpPr/>
          <p:nvPr/>
        </p:nvSpPr>
        <p:spPr>
          <a:xfrm rot="16200000">
            <a:off x="4298276" y="2887169"/>
            <a:ext cx="544437" cy="219922"/>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465469D-D8DD-1C44-AFA8-51ABA759DE1F}"/>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spTree>
    <p:extLst>
      <p:ext uri="{BB962C8B-B14F-4D97-AF65-F5344CB8AC3E}">
        <p14:creationId xmlns:p14="http://schemas.microsoft.com/office/powerpoint/2010/main" val="37231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835B56-0C5F-E245-80AC-A792FCB58F42}"/>
              </a:ext>
            </a:extLst>
          </p:cNvPr>
          <p:cNvSpPr>
            <a:spLocks noGrp="1"/>
          </p:cNvSpPr>
          <p:nvPr>
            <p:ph type="title"/>
          </p:nvPr>
        </p:nvSpPr>
        <p:spPr>
          <a:xfrm>
            <a:off x="599882" y="29817"/>
            <a:ext cx="5838377" cy="1370013"/>
          </a:xfrm>
        </p:spPr>
        <p:txBody>
          <a:bodyPr/>
          <a:lstStyle/>
          <a:p>
            <a:r>
              <a:rPr lang="en-US" dirty="0">
                <a:solidFill>
                  <a:schemeClr val="bg1"/>
                </a:solidFill>
              </a:rPr>
              <a:t>Key Considerations for the Tactical and Operational Plan</a:t>
            </a:r>
          </a:p>
        </p:txBody>
      </p:sp>
      <p:sp>
        <p:nvSpPr>
          <p:cNvPr id="7" name="Rounded Rectangle 6">
            <a:extLst>
              <a:ext uri="{FF2B5EF4-FFF2-40B4-BE49-F238E27FC236}">
                <a16:creationId xmlns:a16="http://schemas.microsoft.com/office/drawing/2014/main" id="{C275576D-794F-CF4A-8BCB-57B800EA5124}"/>
              </a:ext>
            </a:extLst>
          </p:cNvPr>
          <p:cNvSpPr/>
          <p:nvPr/>
        </p:nvSpPr>
        <p:spPr>
          <a:xfrm>
            <a:off x="575357" y="2202626"/>
            <a:ext cx="7979363" cy="3232974"/>
          </a:xfrm>
          <a:prstGeom prst="roundRect">
            <a:avLst/>
          </a:prstGeom>
          <a:solidFill>
            <a:schemeClr val="accent1">
              <a:lumMod val="20000"/>
              <a:lumOff val="8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ACFB1553-4F38-3444-A91F-8919A1B83CB8}"/>
              </a:ext>
            </a:extLst>
          </p:cNvPr>
          <p:cNvSpPr txBox="1">
            <a:spLocks/>
          </p:cNvSpPr>
          <p:nvPr/>
        </p:nvSpPr>
        <p:spPr bwMode="auto">
          <a:xfrm>
            <a:off x="650239" y="2430111"/>
            <a:ext cx="794512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dirty="0">
                <a:solidFill>
                  <a:schemeClr val="tx1">
                    <a:lumMod val="50000"/>
                    <a:lumOff val="50000"/>
                  </a:schemeClr>
                </a:solidFill>
              </a:rPr>
              <a:t>Ensure collaboration with MA functional teams for tactical planning to gain input and ensure viability, and</a:t>
            </a:r>
            <a:br>
              <a:rPr lang="en-US" dirty="0">
                <a:solidFill>
                  <a:schemeClr val="tx1">
                    <a:lumMod val="50000"/>
                    <a:lumOff val="50000"/>
                  </a:schemeClr>
                </a:solidFill>
              </a:rPr>
            </a:br>
            <a:r>
              <a:rPr lang="en-US" dirty="0">
                <a:solidFill>
                  <a:schemeClr val="tx1">
                    <a:lumMod val="50000"/>
                    <a:lumOff val="50000"/>
                  </a:schemeClr>
                </a:solidFill>
              </a:rPr>
              <a:t>appropriate execution</a:t>
            </a:r>
          </a:p>
          <a:p>
            <a:pPr>
              <a:buFont typeface="Courier New" panose="02070309020205020404" pitchFamily="49" charset="0"/>
              <a:buChar char="o"/>
            </a:pPr>
            <a:r>
              <a:rPr lang="en-US" dirty="0">
                <a:solidFill>
                  <a:schemeClr val="tx1">
                    <a:lumMod val="50000"/>
                    <a:lumOff val="50000"/>
                  </a:schemeClr>
                </a:solidFill>
              </a:rPr>
              <a:t>Define a mix of innovative (ie, digital wigit) and standard MA tactics (ie, advisory boards, data slide decks)</a:t>
            </a:r>
          </a:p>
          <a:p>
            <a:pPr>
              <a:buFont typeface="Courier New" panose="02070309020205020404" pitchFamily="49" charset="0"/>
              <a:buChar char="o"/>
            </a:pPr>
            <a:r>
              <a:rPr lang="en-US" dirty="0">
                <a:solidFill>
                  <a:schemeClr val="tx1">
                    <a:lumMod val="50000"/>
                    <a:lumOff val="50000"/>
                  </a:schemeClr>
                </a:solidFill>
              </a:rPr>
              <a:t>Be realistic about timelines and budgets</a:t>
            </a:r>
          </a:p>
          <a:p>
            <a:pPr>
              <a:buFont typeface="Courier New" panose="02070309020205020404" pitchFamily="49" charset="0"/>
              <a:buChar char="o"/>
            </a:pPr>
            <a:r>
              <a:rPr lang="en-US" dirty="0">
                <a:solidFill>
                  <a:schemeClr val="tx1">
                    <a:lumMod val="50000"/>
                    <a:lumOff val="50000"/>
                  </a:schemeClr>
                </a:solidFill>
              </a:rPr>
              <a:t>Re-evaluate or re-prioritize plans if product or environmental changes warrant amends to medical strategy</a:t>
            </a:r>
          </a:p>
        </p:txBody>
      </p:sp>
      <p:sp>
        <p:nvSpPr>
          <p:cNvPr id="10" name="Rectangle 9">
            <a:extLst>
              <a:ext uri="{FF2B5EF4-FFF2-40B4-BE49-F238E27FC236}">
                <a16:creationId xmlns:a16="http://schemas.microsoft.com/office/drawing/2014/main" id="{243FF4CD-6464-4049-AB54-17F97F7F16E8}"/>
              </a:ext>
            </a:extLst>
          </p:cNvPr>
          <p:cNvSpPr/>
          <p:nvPr/>
        </p:nvSpPr>
        <p:spPr>
          <a:xfrm>
            <a:off x="3366432" y="6395163"/>
            <a:ext cx="1722403" cy="246221"/>
          </a:xfrm>
          <a:prstGeom prst="rect">
            <a:avLst/>
          </a:prstGeom>
        </p:spPr>
        <p:txBody>
          <a:bodyPr wrap="square">
            <a:spAutoFit/>
          </a:bodyPr>
          <a:lstStyle/>
          <a:p>
            <a:r>
              <a:rPr lang="en-US" sz="1000" dirty="0">
                <a:solidFill>
                  <a:schemeClr val="accent2">
                    <a:lumMod val="60000"/>
                    <a:lumOff val="40000"/>
                  </a:schemeClr>
                </a:solidFill>
              </a:rPr>
              <a:t>Tactical and Operational Plan</a:t>
            </a:r>
          </a:p>
        </p:txBody>
      </p:sp>
    </p:spTree>
    <p:extLst>
      <p:ext uri="{BB962C8B-B14F-4D97-AF65-F5344CB8AC3E}">
        <p14:creationId xmlns:p14="http://schemas.microsoft.com/office/powerpoint/2010/main" val="347536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32E6DC-848B-584C-9E0F-AAF770E67566}"/>
              </a:ext>
            </a:extLst>
          </p:cNvPr>
          <p:cNvSpPr txBox="1"/>
          <p:nvPr/>
        </p:nvSpPr>
        <p:spPr>
          <a:xfrm>
            <a:off x="490089" y="1800935"/>
            <a:ext cx="4671881" cy="461665"/>
          </a:xfrm>
          <a:prstGeom prst="rect">
            <a:avLst/>
          </a:prstGeom>
          <a:noFill/>
        </p:spPr>
        <p:txBody>
          <a:bodyPr wrap="square" rtlCol="0">
            <a:spAutoFit/>
          </a:bodyPr>
          <a:lstStyle/>
          <a:p>
            <a:pPr>
              <a:defRPr/>
            </a:pPr>
            <a:r>
              <a:rPr lang="en-GB" sz="2400" dirty="0">
                <a:solidFill>
                  <a:schemeClr val="bg1"/>
                </a:solidFill>
                <a:latin typeface="Century Gothic" panose="020B0502020202020204" pitchFamily="34" charset="0"/>
              </a:rPr>
              <a:t>Medical Plan Summary</a:t>
            </a:r>
          </a:p>
        </p:txBody>
      </p:sp>
      <p:sp>
        <p:nvSpPr>
          <p:cNvPr id="5" name="TextBox 4">
            <a:extLst>
              <a:ext uri="{FF2B5EF4-FFF2-40B4-BE49-F238E27FC236}">
                <a16:creationId xmlns:a16="http://schemas.microsoft.com/office/drawing/2014/main" id="{ED169546-B6EA-BB4E-BB91-F9A0784F88F8}"/>
              </a:ext>
            </a:extLst>
          </p:cNvPr>
          <p:cNvSpPr txBox="1"/>
          <p:nvPr/>
        </p:nvSpPr>
        <p:spPr>
          <a:xfrm>
            <a:off x="490089" y="2270958"/>
            <a:ext cx="4671881" cy="1015663"/>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Medical Plan Strategic Overview</a:t>
            </a:r>
          </a:p>
          <a:p>
            <a:pPr marL="257175" indent="-257175">
              <a:buClr>
                <a:schemeClr val="accent2"/>
              </a:buClr>
              <a:buFont typeface="Arial" panose="020B0604020202020204" pitchFamily="34" charset="0"/>
              <a:buChar char="•"/>
            </a:pPr>
            <a:r>
              <a:rPr lang="en-GB" sz="1500" dirty="0">
                <a:solidFill>
                  <a:schemeClr val="bg1"/>
                </a:solidFill>
                <a:latin typeface="+mn-lt"/>
              </a:rPr>
              <a:t>Budgets</a:t>
            </a:r>
          </a:p>
          <a:p>
            <a:pPr marL="257175" indent="-257175">
              <a:buClr>
                <a:schemeClr val="accent2"/>
              </a:buClr>
              <a:buFont typeface="Arial" panose="020B0604020202020204" pitchFamily="34" charset="0"/>
              <a:buChar char="•"/>
            </a:pPr>
            <a:r>
              <a:rPr lang="en-GB" sz="1500" dirty="0">
                <a:solidFill>
                  <a:schemeClr val="bg1"/>
                </a:solidFill>
                <a:latin typeface="+mn-lt"/>
              </a:rPr>
              <a:t>Timelines</a:t>
            </a:r>
          </a:p>
          <a:p>
            <a:pPr marL="257175" indent="-257175">
              <a:buClr>
                <a:schemeClr val="accent2"/>
              </a:buClr>
              <a:buFont typeface="Arial" panose="020B0604020202020204" pitchFamily="34" charset="0"/>
              <a:buChar char="•"/>
            </a:pPr>
            <a:r>
              <a:rPr lang="en-GB" sz="1500" dirty="0">
                <a:solidFill>
                  <a:schemeClr val="bg1"/>
                </a:solidFill>
                <a:latin typeface="+mn-lt"/>
              </a:rPr>
              <a:t>Resources</a:t>
            </a:r>
          </a:p>
        </p:txBody>
      </p:sp>
      <p:grpSp>
        <p:nvGrpSpPr>
          <p:cNvPr id="6" name="Group 5">
            <a:extLst>
              <a:ext uri="{FF2B5EF4-FFF2-40B4-BE49-F238E27FC236}">
                <a16:creationId xmlns:a16="http://schemas.microsoft.com/office/drawing/2014/main" id="{B30A7030-3DEB-104B-9578-9E4D13B6B759}"/>
              </a:ext>
            </a:extLst>
          </p:cNvPr>
          <p:cNvGrpSpPr/>
          <p:nvPr/>
        </p:nvGrpSpPr>
        <p:grpSpPr>
          <a:xfrm>
            <a:off x="564584" y="495241"/>
            <a:ext cx="816708" cy="816708"/>
            <a:chOff x="668216" y="2184400"/>
            <a:chExt cx="816708" cy="816708"/>
          </a:xfrm>
        </p:grpSpPr>
        <p:sp>
          <p:nvSpPr>
            <p:cNvPr id="7" name="Oval 6">
              <a:extLst>
                <a:ext uri="{FF2B5EF4-FFF2-40B4-BE49-F238E27FC236}">
                  <a16:creationId xmlns:a16="http://schemas.microsoft.com/office/drawing/2014/main" id="{9CB2D564-867B-B742-AF05-2F6DAC25EE59}"/>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076F574-DF24-2644-8AE3-6346C3ABC57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DE96CDD6-DA6B-9A4F-82FF-A974139DE54D}"/>
              </a:ext>
            </a:extLst>
          </p:cNvPr>
          <p:cNvPicPr>
            <a:picLocks noChangeAspect="1"/>
          </p:cNvPicPr>
          <p:nvPr/>
        </p:nvPicPr>
        <p:blipFill>
          <a:blip r:embed="rId2"/>
          <a:stretch>
            <a:fillRect/>
          </a:stretch>
        </p:blipFill>
        <p:spPr>
          <a:xfrm>
            <a:off x="820864" y="706125"/>
            <a:ext cx="315773" cy="394716"/>
          </a:xfrm>
          <a:prstGeom prst="rect">
            <a:avLst/>
          </a:prstGeom>
          <a:effectLst/>
        </p:spPr>
      </p:pic>
      <p:sp>
        <p:nvSpPr>
          <p:cNvPr id="13" name="Rectangle 12">
            <a:extLst>
              <a:ext uri="{FF2B5EF4-FFF2-40B4-BE49-F238E27FC236}">
                <a16:creationId xmlns:a16="http://schemas.microsoft.com/office/drawing/2014/main" id="{5BFA2E64-CFDE-AE45-8019-93A68F8B45CD}"/>
              </a:ext>
            </a:extLst>
          </p:cNvPr>
          <p:cNvSpPr/>
          <p:nvPr/>
        </p:nvSpPr>
        <p:spPr>
          <a:xfrm>
            <a:off x="5014584" y="6395163"/>
            <a:ext cx="1140404" cy="254115"/>
          </a:xfrm>
          <a:prstGeom prst="rect">
            <a:avLst/>
          </a:prstGeom>
        </p:spPr>
        <p:txBody>
          <a:bodyPr wrap="square">
            <a:spAutoFit/>
          </a:bodyPr>
          <a:lstStyle/>
          <a:p>
            <a:r>
              <a:rPr lang="en-US" sz="1000" dirty="0">
                <a:solidFill>
                  <a:schemeClr val="accent2"/>
                </a:solidFill>
              </a:rPr>
              <a:t>Medical Summary</a:t>
            </a:r>
          </a:p>
        </p:txBody>
      </p:sp>
      <p:grpSp>
        <p:nvGrpSpPr>
          <p:cNvPr id="2" name="Group 4"/>
          <p:cNvGrpSpPr>
            <a:grpSpLocks noChangeAspect="1"/>
          </p:cNvGrpSpPr>
          <p:nvPr/>
        </p:nvGrpSpPr>
        <p:grpSpPr bwMode="auto">
          <a:xfrm rot="1763167">
            <a:off x="4073835" y="734548"/>
            <a:ext cx="4084637" cy="5087938"/>
            <a:chOff x="2519" y="547"/>
            <a:chExt cx="2573" cy="3205"/>
          </a:xfrm>
          <a:solidFill>
            <a:srgbClr val="FFFFFF">
              <a:alpha val="20000"/>
            </a:srgbClr>
          </a:solidFill>
        </p:grpSpPr>
        <p:sp>
          <p:nvSpPr>
            <p:cNvPr id="9" name="Freeform 5"/>
            <p:cNvSpPr>
              <a:spLocks/>
            </p:cNvSpPr>
            <p:nvPr/>
          </p:nvSpPr>
          <p:spPr bwMode="auto">
            <a:xfrm>
              <a:off x="2909" y="2428"/>
              <a:ext cx="1789" cy="173"/>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6"/>
            <p:cNvSpPr>
              <a:spLocks/>
            </p:cNvSpPr>
            <p:nvPr/>
          </p:nvSpPr>
          <p:spPr bwMode="auto">
            <a:xfrm>
              <a:off x="2909" y="2653"/>
              <a:ext cx="1789" cy="177"/>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7"/>
            <p:cNvSpPr>
              <a:spLocks/>
            </p:cNvSpPr>
            <p:nvPr/>
          </p:nvSpPr>
          <p:spPr bwMode="auto">
            <a:xfrm>
              <a:off x="2909" y="2874"/>
              <a:ext cx="1789" cy="176"/>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8"/>
            <p:cNvSpPr>
              <a:spLocks/>
            </p:cNvSpPr>
            <p:nvPr/>
          </p:nvSpPr>
          <p:spPr bwMode="auto">
            <a:xfrm>
              <a:off x="2945" y="1706"/>
              <a:ext cx="176" cy="373"/>
            </a:xfrm>
            <a:custGeom>
              <a:avLst/>
              <a:gdLst>
                <a:gd name="T0" fmla="*/ 22 w 44"/>
                <a:gd name="T1" fmla="*/ 0 h 93"/>
                <a:gd name="T2" fmla="*/ 22 w 44"/>
                <a:gd name="T3" fmla="*/ 0 h 93"/>
                <a:gd name="T4" fmla="*/ 22 w 44"/>
                <a:gd name="T5" fmla="*/ 0 h 93"/>
                <a:gd name="T6" fmla="*/ 0 w 44"/>
                <a:gd name="T7" fmla="*/ 21 h 93"/>
                <a:gd name="T8" fmla="*/ 0 w 44"/>
                <a:gd name="T9" fmla="*/ 71 h 93"/>
                <a:gd name="T10" fmla="*/ 22 w 44"/>
                <a:gd name="T11" fmla="*/ 93 h 93"/>
                <a:gd name="T12" fmla="*/ 44 w 44"/>
                <a:gd name="T13" fmla="*/ 71 h 93"/>
                <a:gd name="T14" fmla="*/ 44 w 44"/>
                <a:gd name="T15" fmla="*/ 21 h 93"/>
                <a:gd name="T16" fmla="*/ 22 w 4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3">
                  <a:moveTo>
                    <a:pt x="22" y="0"/>
                  </a:moveTo>
                  <a:lnTo>
                    <a:pt x="22" y="0"/>
                  </a:lnTo>
                  <a:lnTo>
                    <a:pt x="22" y="0"/>
                  </a:lnTo>
                  <a:cubicBezTo>
                    <a:pt x="10" y="0"/>
                    <a:pt x="0" y="9"/>
                    <a:pt x="0" y="21"/>
                  </a:cubicBezTo>
                  <a:lnTo>
                    <a:pt x="0" y="71"/>
                  </a:lnTo>
                  <a:cubicBezTo>
                    <a:pt x="0" y="83"/>
                    <a:pt x="10" y="93"/>
                    <a:pt x="22" y="93"/>
                  </a:cubicBezTo>
                  <a:cubicBezTo>
                    <a:pt x="34" y="93"/>
                    <a:pt x="44" y="83"/>
                    <a:pt x="44" y="71"/>
                  </a:cubicBezTo>
                  <a:lnTo>
                    <a:pt x="44" y="21"/>
                  </a:lnTo>
                  <a:cubicBezTo>
                    <a:pt x="44" y="9"/>
                    <a:pt x="34"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9"/>
            <p:cNvSpPr>
              <a:spLocks/>
            </p:cNvSpPr>
            <p:nvPr/>
          </p:nvSpPr>
          <p:spPr bwMode="auto">
            <a:xfrm>
              <a:off x="3160" y="1450"/>
              <a:ext cx="172" cy="629"/>
            </a:xfrm>
            <a:custGeom>
              <a:avLst/>
              <a:gdLst>
                <a:gd name="T0" fmla="*/ 21 w 43"/>
                <a:gd name="T1" fmla="*/ 0 h 157"/>
                <a:gd name="T2" fmla="*/ 21 w 43"/>
                <a:gd name="T3" fmla="*/ 0 h 157"/>
                <a:gd name="T4" fmla="*/ 21 w 43"/>
                <a:gd name="T5" fmla="*/ 0 h 157"/>
                <a:gd name="T6" fmla="*/ 0 w 43"/>
                <a:gd name="T7" fmla="*/ 22 h 157"/>
                <a:gd name="T8" fmla="*/ 0 w 43"/>
                <a:gd name="T9" fmla="*/ 135 h 157"/>
                <a:gd name="T10" fmla="*/ 21 w 43"/>
                <a:gd name="T11" fmla="*/ 157 h 157"/>
                <a:gd name="T12" fmla="*/ 43 w 43"/>
                <a:gd name="T13" fmla="*/ 135 h 157"/>
                <a:gd name="T14" fmla="*/ 43 w 43"/>
                <a:gd name="T15" fmla="*/ 22 h 157"/>
                <a:gd name="T16" fmla="*/ 21 w 43"/>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57">
                  <a:moveTo>
                    <a:pt x="21" y="0"/>
                  </a:moveTo>
                  <a:lnTo>
                    <a:pt x="21" y="0"/>
                  </a:lnTo>
                  <a:lnTo>
                    <a:pt x="21" y="0"/>
                  </a:lnTo>
                  <a:cubicBezTo>
                    <a:pt x="10" y="0"/>
                    <a:pt x="0" y="10"/>
                    <a:pt x="0" y="22"/>
                  </a:cubicBezTo>
                  <a:lnTo>
                    <a:pt x="0" y="135"/>
                  </a:lnTo>
                  <a:cubicBezTo>
                    <a:pt x="0" y="147"/>
                    <a:pt x="10" y="157"/>
                    <a:pt x="21" y="157"/>
                  </a:cubicBezTo>
                  <a:cubicBezTo>
                    <a:pt x="33" y="157"/>
                    <a:pt x="43" y="147"/>
                    <a:pt x="43" y="135"/>
                  </a:cubicBezTo>
                  <a:lnTo>
                    <a:pt x="43" y="22"/>
                  </a:lnTo>
                  <a:cubicBezTo>
                    <a:pt x="43" y="10"/>
                    <a:pt x="33"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p:cNvSpPr>
            <p:nvPr/>
          </p:nvSpPr>
          <p:spPr bwMode="auto">
            <a:xfrm>
              <a:off x="3368" y="1133"/>
              <a:ext cx="175" cy="946"/>
            </a:xfrm>
            <a:custGeom>
              <a:avLst/>
              <a:gdLst>
                <a:gd name="T0" fmla="*/ 22 w 44"/>
                <a:gd name="T1" fmla="*/ 0 h 236"/>
                <a:gd name="T2" fmla="*/ 22 w 44"/>
                <a:gd name="T3" fmla="*/ 0 h 236"/>
                <a:gd name="T4" fmla="*/ 22 w 44"/>
                <a:gd name="T5" fmla="*/ 0 h 236"/>
                <a:gd name="T6" fmla="*/ 0 w 44"/>
                <a:gd name="T7" fmla="*/ 22 h 236"/>
                <a:gd name="T8" fmla="*/ 0 w 44"/>
                <a:gd name="T9" fmla="*/ 214 h 236"/>
                <a:gd name="T10" fmla="*/ 22 w 44"/>
                <a:gd name="T11" fmla="*/ 236 h 236"/>
                <a:gd name="T12" fmla="*/ 44 w 44"/>
                <a:gd name="T13" fmla="*/ 214 h 236"/>
                <a:gd name="T14" fmla="*/ 44 w 44"/>
                <a:gd name="T15" fmla="*/ 22 h 236"/>
                <a:gd name="T16" fmla="*/ 22 w 44"/>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6">
                  <a:moveTo>
                    <a:pt x="22" y="0"/>
                  </a:moveTo>
                  <a:lnTo>
                    <a:pt x="22" y="0"/>
                  </a:lnTo>
                  <a:lnTo>
                    <a:pt x="22" y="0"/>
                  </a:lnTo>
                  <a:cubicBezTo>
                    <a:pt x="10" y="0"/>
                    <a:pt x="0" y="10"/>
                    <a:pt x="0" y="22"/>
                  </a:cubicBezTo>
                  <a:lnTo>
                    <a:pt x="0" y="214"/>
                  </a:lnTo>
                  <a:cubicBezTo>
                    <a:pt x="0" y="226"/>
                    <a:pt x="10" y="236"/>
                    <a:pt x="22" y="236"/>
                  </a:cubicBezTo>
                  <a:cubicBezTo>
                    <a:pt x="34" y="236"/>
                    <a:pt x="44" y="226"/>
                    <a:pt x="44" y="214"/>
                  </a:cubicBezTo>
                  <a:lnTo>
                    <a:pt x="44" y="22"/>
                  </a:lnTo>
                  <a:cubicBezTo>
                    <a:pt x="44" y="10"/>
                    <a:pt x="34"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1"/>
            <p:cNvSpPr>
              <a:spLocks/>
            </p:cNvSpPr>
            <p:nvPr/>
          </p:nvSpPr>
          <p:spPr bwMode="auto">
            <a:xfrm>
              <a:off x="3622" y="1141"/>
              <a:ext cx="558" cy="762"/>
            </a:xfrm>
            <a:custGeom>
              <a:avLst/>
              <a:gdLst>
                <a:gd name="T0" fmla="*/ 140 w 140"/>
                <a:gd name="T1" fmla="*/ 114 h 190"/>
                <a:gd name="T2" fmla="*/ 140 w 140"/>
                <a:gd name="T3" fmla="*/ 114 h 190"/>
                <a:gd name="T4" fmla="*/ 42 w 140"/>
                <a:gd name="T5" fmla="*/ 190 h 190"/>
                <a:gd name="T6" fmla="*/ 63 w 140"/>
                <a:gd name="T7" fmla="*/ 17 h 190"/>
                <a:gd name="T8" fmla="*/ 91 w 140"/>
                <a:gd name="T9" fmla="*/ 0 h 190"/>
                <a:gd name="T10" fmla="*/ 140 w 140"/>
                <a:gd name="T11" fmla="*/ 114 h 190"/>
              </a:gdLst>
              <a:ahLst/>
              <a:cxnLst>
                <a:cxn ang="0">
                  <a:pos x="T0" y="T1"/>
                </a:cxn>
                <a:cxn ang="0">
                  <a:pos x="T2" y="T3"/>
                </a:cxn>
                <a:cxn ang="0">
                  <a:pos x="T4" y="T5"/>
                </a:cxn>
                <a:cxn ang="0">
                  <a:pos x="T6" y="T7"/>
                </a:cxn>
                <a:cxn ang="0">
                  <a:pos x="T8" y="T9"/>
                </a:cxn>
                <a:cxn ang="0">
                  <a:pos x="T10" y="T11"/>
                </a:cxn>
              </a:cxnLst>
              <a:rect l="0" t="0" r="r" b="b"/>
              <a:pathLst>
                <a:path w="140" h="190">
                  <a:moveTo>
                    <a:pt x="140" y="114"/>
                  </a:moveTo>
                  <a:lnTo>
                    <a:pt x="140" y="114"/>
                  </a:lnTo>
                  <a:lnTo>
                    <a:pt x="42" y="190"/>
                  </a:lnTo>
                  <a:cubicBezTo>
                    <a:pt x="0" y="136"/>
                    <a:pt x="10" y="59"/>
                    <a:pt x="63" y="17"/>
                  </a:cubicBezTo>
                  <a:cubicBezTo>
                    <a:pt x="72" y="10"/>
                    <a:pt x="81" y="5"/>
                    <a:pt x="91" y="0"/>
                  </a:cubicBezTo>
                  <a:lnTo>
                    <a:pt x="14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2"/>
            <p:cNvSpPr>
              <a:spLocks/>
            </p:cNvSpPr>
            <p:nvPr/>
          </p:nvSpPr>
          <p:spPr bwMode="auto">
            <a:xfrm>
              <a:off x="4033" y="1016"/>
              <a:ext cx="673" cy="562"/>
            </a:xfrm>
            <a:custGeom>
              <a:avLst/>
              <a:gdLst>
                <a:gd name="T0" fmla="*/ 48 w 169"/>
                <a:gd name="T1" fmla="*/ 140 h 140"/>
                <a:gd name="T2" fmla="*/ 48 w 169"/>
                <a:gd name="T3" fmla="*/ 140 h 140"/>
                <a:gd name="T4" fmla="*/ 0 w 169"/>
                <a:gd name="T5" fmla="*/ 26 h 140"/>
                <a:gd name="T6" fmla="*/ 162 w 169"/>
                <a:gd name="T7" fmla="*/ 91 h 140"/>
                <a:gd name="T8" fmla="*/ 169 w 169"/>
                <a:gd name="T9" fmla="*/ 112 h 140"/>
                <a:gd name="T10" fmla="*/ 48 w 169"/>
                <a:gd name="T11" fmla="*/ 140 h 140"/>
              </a:gdLst>
              <a:ahLst/>
              <a:cxnLst>
                <a:cxn ang="0">
                  <a:pos x="T0" y="T1"/>
                </a:cxn>
                <a:cxn ang="0">
                  <a:pos x="T2" y="T3"/>
                </a:cxn>
                <a:cxn ang="0">
                  <a:pos x="T4" y="T5"/>
                </a:cxn>
                <a:cxn ang="0">
                  <a:pos x="T6" y="T7"/>
                </a:cxn>
                <a:cxn ang="0">
                  <a:pos x="T8" y="T9"/>
                </a:cxn>
                <a:cxn ang="0">
                  <a:pos x="T10" y="T11"/>
                </a:cxn>
              </a:cxnLst>
              <a:rect l="0" t="0" r="r" b="b"/>
              <a:pathLst>
                <a:path w="169" h="140">
                  <a:moveTo>
                    <a:pt x="48" y="140"/>
                  </a:moveTo>
                  <a:lnTo>
                    <a:pt x="48" y="140"/>
                  </a:lnTo>
                  <a:lnTo>
                    <a:pt x="0" y="26"/>
                  </a:lnTo>
                  <a:cubicBezTo>
                    <a:pt x="63" y="0"/>
                    <a:pt x="135" y="29"/>
                    <a:pt x="162" y="91"/>
                  </a:cubicBezTo>
                  <a:cubicBezTo>
                    <a:pt x="165" y="98"/>
                    <a:pt x="167" y="104"/>
                    <a:pt x="169" y="112"/>
                  </a:cubicBezTo>
                  <a:lnTo>
                    <a:pt x="48" y="1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3"/>
            <p:cNvSpPr>
              <a:spLocks/>
            </p:cNvSpPr>
            <p:nvPr/>
          </p:nvSpPr>
          <p:spPr bwMode="auto">
            <a:xfrm>
              <a:off x="3822" y="1510"/>
              <a:ext cx="948" cy="650"/>
            </a:xfrm>
            <a:custGeom>
              <a:avLst/>
              <a:gdLst>
                <a:gd name="T0" fmla="*/ 99 w 238"/>
                <a:gd name="T1" fmla="*/ 28 h 162"/>
                <a:gd name="T2" fmla="*/ 99 w 238"/>
                <a:gd name="T3" fmla="*/ 28 h 162"/>
                <a:gd name="T4" fmla="*/ 222 w 238"/>
                <a:gd name="T5" fmla="*/ 0 h 162"/>
                <a:gd name="T6" fmla="*/ 128 w 238"/>
                <a:gd name="T7" fmla="*/ 151 h 162"/>
                <a:gd name="T8" fmla="*/ 0 w 238"/>
                <a:gd name="T9" fmla="*/ 106 h 162"/>
                <a:gd name="T10" fmla="*/ 99 w 238"/>
                <a:gd name="T11" fmla="*/ 28 h 162"/>
              </a:gdLst>
              <a:ahLst/>
              <a:cxnLst>
                <a:cxn ang="0">
                  <a:pos x="T0" y="T1"/>
                </a:cxn>
                <a:cxn ang="0">
                  <a:pos x="T2" y="T3"/>
                </a:cxn>
                <a:cxn ang="0">
                  <a:pos x="T4" y="T5"/>
                </a:cxn>
                <a:cxn ang="0">
                  <a:pos x="T6" y="T7"/>
                </a:cxn>
                <a:cxn ang="0">
                  <a:pos x="T8" y="T9"/>
                </a:cxn>
                <a:cxn ang="0">
                  <a:pos x="T10" y="T11"/>
                </a:cxn>
              </a:cxnLst>
              <a:rect l="0" t="0" r="r" b="b"/>
              <a:pathLst>
                <a:path w="238" h="162">
                  <a:moveTo>
                    <a:pt x="99" y="28"/>
                  </a:moveTo>
                  <a:lnTo>
                    <a:pt x="99" y="28"/>
                  </a:lnTo>
                  <a:lnTo>
                    <a:pt x="222" y="0"/>
                  </a:lnTo>
                  <a:cubicBezTo>
                    <a:pt x="238" y="67"/>
                    <a:pt x="196" y="135"/>
                    <a:pt x="128" y="151"/>
                  </a:cubicBezTo>
                  <a:cubicBezTo>
                    <a:pt x="79" y="162"/>
                    <a:pt x="31" y="145"/>
                    <a:pt x="0" y="106"/>
                  </a:cubicBezTo>
                  <a:lnTo>
                    <a:pt x="99"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4"/>
            <p:cNvSpPr>
              <a:spLocks noEditPoints="1"/>
            </p:cNvSpPr>
            <p:nvPr/>
          </p:nvSpPr>
          <p:spPr bwMode="auto">
            <a:xfrm>
              <a:off x="2519" y="547"/>
              <a:ext cx="2573" cy="3205"/>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4420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56E16D-7A89-B44F-8F8A-AA226B79C173}"/>
              </a:ext>
            </a:extLst>
          </p:cNvPr>
          <p:cNvSpPr>
            <a:spLocks noGrp="1"/>
          </p:cNvSpPr>
          <p:nvPr>
            <p:ph type="title"/>
          </p:nvPr>
        </p:nvSpPr>
        <p:spPr>
          <a:xfrm>
            <a:off x="477079" y="29817"/>
            <a:ext cx="6858000" cy="1370013"/>
          </a:xfrm>
        </p:spPr>
        <p:txBody>
          <a:bodyPr/>
          <a:lstStyle/>
          <a:p>
            <a:r>
              <a:rPr lang="en-US" dirty="0">
                <a:solidFill>
                  <a:schemeClr val="bg1"/>
                </a:solidFill>
              </a:rPr>
              <a:t>Medical Plan Summary</a:t>
            </a:r>
          </a:p>
        </p:txBody>
      </p:sp>
      <p:sp>
        <p:nvSpPr>
          <p:cNvPr id="10" name="Content Placeholder 2">
            <a:extLst>
              <a:ext uri="{FF2B5EF4-FFF2-40B4-BE49-F238E27FC236}">
                <a16:creationId xmlns:a16="http://schemas.microsoft.com/office/drawing/2014/main" id="{91E94E1B-8DDA-BA4C-8C49-AE9075CD2FFF}"/>
              </a:ext>
            </a:extLst>
          </p:cNvPr>
          <p:cNvSpPr txBox="1">
            <a:spLocks/>
          </p:cNvSpPr>
          <p:nvPr/>
        </p:nvSpPr>
        <p:spPr bwMode="auto">
          <a:xfrm>
            <a:off x="457199" y="1845185"/>
            <a:ext cx="784352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chemeClr val="bg1"/>
                </a:solidFill>
              </a:rPr>
              <a:t>This section of the slide deck provides key components that will be critical to summarize and provide resources for your medical plan</a:t>
            </a:r>
          </a:p>
          <a:p>
            <a:pPr marL="0" indent="0">
              <a:buFont typeface="Arial" charset="0"/>
              <a:buNone/>
            </a:pPr>
            <a:endParaRPr lang="en-US" dirty="0">
              <a:solidFill>
                <a:schemeClr val="bg1"/>
              </a:solidFill>
            </a:endParaRPr>
          </a:p>
          <a:p>
            <a:pPr marL="0" indent="0">
              <a:buFont typeface="Arial" charset="0"/>
              <a:buNone/>
            </a:pPr>
            <a:r>
              <a:rPr lang="en-US" dirty="0">
                <a:solidFill>
                  <a:schemeClr val="bg1"/>
                </a:solidFill>
              </a:rPr>
              <a:t>Please refer to </a:t>
            </a:r>
            <a:r>
              <a:rPr lang="en-US" b="1" dirty="0">
                <a:solidFill>
                  <a:schemeClr val="bg1"/>
                </a:solidFill>
              </a:rPr>
              <a:t>MAPS Medical Affairs Strategic Plan </a:t>
            </a:r>
            <a:r>
              <a:rPr lang="en-US" dirty="0">
                <a:solidFill>
                  <a:schemeClr val="bg1"/>
                </a:solidFill>
              </a:rPr>
              <a:t>Template for the slides that can be used as part of this section</a:t>
            </a:r>
          </a:p>
        </p:txBody>
      </p:sp>
      <p:sp>
        <p:nvSpPr>
          <p:cNvPr id="5" name="Rectangle 4">
            <a:extLst>
              <a:ext uri="{FF2B5EF4-FFF2-40B4-BE49-F238E27FC236}">
                <a16:creationId xmlns:a16="http://schemas.microsoft.com/office/drawing/2014/main" id="{37D6A942-1DB2-B441-B67E-607901D91267}"/>
              </a:ext>
            </a:extLst>
          </p:cNvPr>
          <p:cNvSpPr/>
          <p:nvPr/>
        </p:nvSpPr>
        <p:spPr>
          <a:xfrm>
            <a:off x="5014583" y="6395163"/>
            <a:ext cx="1140404" cy="254115"/>
          </a:xfrm>
          <a:prstGeom prst="rect">
            <a:avLst/>
          </a:prstGeom>
        </p:spPr>
        <p:txBody>
          <a:bodyPr wrap="square">
            <a:spAutoFit/>
          </a:bodyPr>
          <a:lstStyle/>
          <a:p>
            <a:r>
              <a:rPr lang="en-US" sz="1000" dirty="0">
                <a:solidFill>
                  <a:schemeClr val="accent2"/>
                </a:solidFill>
              </a:rPr>
              <a:t>Medical Summary</a:t>
            </a:r>
          </a:p>
        </p:txBody>
      </p:sp>
    </p:spTree>
    <p:extLst>
      <p:ext uri="{BB962C8B-B14F-4D97-AF65-F5344CB8AC3E}">
        <p14:creationId xmlns:p14="http://schemas.microsoft.com/office/powerpoint/2010/main" val="139568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4BF653AA-1B6B-BB4D-B3EA-DFCA89B2AA93}"/>
              </a:ext>
            </a:extLst>
          </p:cNvPr>
          <p:cNvSpPr txBox="1">
            <a:spLocks/>
          </p:cNvSpPr>
          <p:nvPr/>
        </p:nvSpPr>
        <p:spPr bwMode="auto">
          <a:xfrm>
            <a:off x="457199" y="1821631"/>
            <a:ext cx="7924801" cy="184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Helps the MA team to:</a:t>
            </a:r>
          </a:p>
          <a:p>
            <a:pPr marL="685800" lvl="1">
              <a:buFont typeface="Arial" panose="020B0604020202020204" pitchFamily="34" charset="0"/>
              <a:buChar char="•"/>
            </a:pPr>
            <a:r>
              <a:rPr lang="en-US" dirty="0">
                <a:solidFill>
                  <a:schemeClr val="bg1">
                    <a:lumMod val="65000"/>
                  </a:schemeClr>
                </a:solidFill>
              </a:rPr>
              <a:t>Guide appropriate personnel and financial resourcing </a:t>
            </a:r>
          </a:p>
          <a:p>
            <a:pPr marL="685800" lvl="1">
              <a:buFont typeface="Arial" panose="020B0604020202020204" pitchFamily="34" charset="0"/>
              <a:buChar char="•"/>
            </a:pPr>
            <a:r>
              <a:rPr lang="en-US" dirty="0">
                <a:solidFill>
                  <a:schemeClr val="bg1">
                    <a:lumMod val="65000"/>
                  </a:schemeClr>
                </a:solidFill>
              </a:rPr>
              <a:t>Inform operational and budgetary decision-making throughout the year</a:t>
            </a:r>
          </a:p>
          <a:p>
            <a:pPr>
              <a:buFont typeface="Courier New" panose="02070309020205020404" pitchFamily="49" charset="0"/>
              <a:buChar char="o"/>
            </a:pPr>
            <a:r>
              <a:rPr lang="en-US" sz="1600" dirty="0"/>
              <a:t>Provides top-line view of the medical plan </a:t>
            </a:r>
          </a:p>
          <a:p>
            <a:pPr marL="685800" lvl="1">
              <a:buFont typeface="Arial" panose="020B0604020202020204" pitchFamily="34" charset="0"/>
              <a:buChar char="•"/>
            </a:pPr>
            <a:r>
              <a:rPr lang="en-US" dirty="0">
                <a:solidFill>
                  <a:schemeClr val="bg1">
                    <a:lumMod val="65000"/>
                  </a:schemeClr>
                </a:solidFill>
              </a:rPr>
              <a:t>Can be used for management and other cross-functional internal stakeholder presentations and discussions</a:t>
            </a:r>
          </a:p>
        </p:txBody>
      </p:sp>
      <p:sp>
        <p:nvSpPr>
          <p:cNvPr id="9" name="Title 1">
            <a:extLst>
              <a:ext uri="{FF2B5EF4-FFF2-40B4-BE49-F238E27FC236}">
                <a16:creationId xmlns:a16="http://schemas.microsoft.com/office/drawing/2014/main" id="{02CEA861-FD66-2348-8D06-851E7E319913}"/>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dirty="0"/>
              <a:t>Medical Plan Summary</a:t>
            </a:r>
          </a:p>
        </p:txBody>
      </p:sp>
      <p:sp>
        <p:nvSpPr>
          <p:cNvPr id="7" name="Rectangle 6">
            <a:extLst>
              <a:ext uri="{FF2B5EF4-FFF2-40B4-BE49-F238E27FC236}">
                <a16:creationId xmlns:a16="http://schemas.microsoft.com/office/drawing/2014/main" id="{4CDDEC20-7432-C54D-897A-9ACFE82AF5EF}"/>
              </a:ext>
            </a:extLst>
          </p:cNvPr>
          <p:cNvSpPr/>
          <p:nvPr/>
        </p:nvSpPr>
        <p:spPr>
          <a:xfrm>
            <a:off x="5008605" y="6395163"/>
            <a:ext cx="1140404" cy="254115"/>
          </a:xfrm>
          <a:prstGeom prst="rect">
            <a:avLst/>
          </a:prstGeom>
        </p:spPr>
        <p:txBody>
          <a:bodyPr wrap="square">
            <a:spAutoFit/>
          </a:bodyPr>
          <a:lstStyle/>
          <a:p>
            <a:r>
              <a:rPr lang="en-US" sz="1000" dirty="0">
                <a:solidFill>
                  <a:schemeClr val="accent5"/>
                </a:solidFill>
              </a:rPr>
              <a:t>Medical Summary</a:t>
            </a:r>
          </a:p>
        </p:txBody>
      </p:sp>
      <p:pic>
        <p:nvPicPr>
          <p:cNvPr id="18" name="Picture 17"/>
          <p:cNvPicPr>
            <a:picLocks noChangeAspect="1"/>
          </p:cNvPicPr>
          <p:nvPr/>
        </p:nvPicPr>
        <p:blipFill>
          <a:blip r:embed="rId3"/>
          <a:stretch>
            <a:fillRect/>
          </a:stretch>
        </p:blipFill>
        <p:spPr>
          <a:xfrm>
            <a:off x="558646" y="3965381"/>
            <a:ext cx="2548349" cy="1914310"/>
          </a:xfrm>
          <a:prstGeom prst="rect">
            <a:avLst/>
          </a:prstGeom>
          <a:ln>
            <a:solidFill>
              <a:schemeClr val="accent5"/>
            </a:solidFill>
          </a:ln>
        </p:spPr>
      </p:pic>
      <p:pic>
        <p:nvPicPr>
          <p:cNvPr id="19" name="Picture 18"/>
          <p:cNvPicPr>
            <a:picLocks noChangeAspect="1"/>
          </p:cNvPicPr>
          <p:nvPr/>
        </p:nvPicPr>
        <p:blipFill>
          <a:blip r:embed="rId4"/>
          <a:stretch>
            <a:fillRect/>
          </a:stretch>
        </p:blipFill>
        <p:spPr>
          <a:xfrm>
            <a:off x="3226923" y="3965381"/>
            <a:ext cx="2554445" cy="1914310"/>
          </a:xfrm>
          <a:prstGeom prst="rect">
            <a:avLst/>
          </a:prstGeom>
          <a:ln>
            <a:solidFill>
              <a:schemeClr val="accent5"/>
            </a:solidFill>
          </a:ln>
        </p:spPr>
      </p:pic>
      <p:pic>
        <p:nvPicPr>
          <p:cNvPr id="20" name="Picture 19"/>
          <p:cNvPicPr>
            <a:picLocks noChangeAspect="1"/>
          </p:cNvPicPr>
          <p:nvPr/>
        </p:nvPicPr>
        <p:blipFill>
          <a:blip r:embed="rId5"/>
          <a:stretch>
            <a:fillRect/>
          </a:stretch>
        </p:blipFill>
        <p:spPr>
          <a:xfrm>
            <a:off x="5901297" y="3965381"/>
            <a:ext cx="2554445" cy="1914310"/>
          </a:xfrm>
          <a:prstGeom prst="rect">
            <a:avLst/>
          </a:prstGeom>
          <a:ln>
            <a:solidFill>
              <a:schemeClr val="accent5"/>
            </a:solidFill>
          </a:ln>
        </p:spPr>
      </p:pic>
    </p:spTree>
    <p:extLst>
      <p:ext uri="{BB962C8B-B14F-4D97-AF65-F5344CB8AC3E}">
        <p14:creationId xmlns:p14="http://schemas.microsoft.com/office/powerpoint/2010/main" val="19250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Action Button: Custom 106">
            <a:hlinkClick r:id="rId3" action="ppaction://hlinksldjump" highlightClick="1"/>
            <a:extLst>
              <a:ext uri="{FF2B5EF4-FFF2-40B4-BE49-F238E27FC236}">
                <a16:creationId xmlns:a16="http://schemas.microsoft.com/office/drawing/2014/main" id="{E17B2BEE-35CF-BC42-B7C5-5ED75E0023BD}"/>
              </a:ext>
            </a:extLst>
          </p:cNvPr>
          <p:cNvSpPr/>
          <p:nvPr/>
        </p:nvSpPr>
        <p:spPr>
          <a:xfrm>
            <a:off x="772888" y="5190337"/>
            <a:ext cx="7609112" cy="999721"/>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V="1">
            <a:off x="780095" y="5196838"/>
            <a:ext cx="7977854" cy="994279"/>
          </a:xfrm>
          <a:prstGeom prst="rect">
            <a:avLst/>
          </a:prstGeom>
          <a:gradFill>
            <a:gsLst>
              <a:gs pos="0">
                <a:srgbClr val="F5F5F5"/>
              </a:gs>
              <a:gs pos="100000">
                <a:srgbClr val="EAEAE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a:t>
            </a:r>
            <a:r>
              <a:rPr lang="en-GB"/>
              <a:t>Plan Guide</a:t>
            </a:r>
          </a:p>
          <a:p>
            <a:r>
              <a:rPr lang="en-US"/>
              <a:t>Key </a:t>
            </a:r>
            <a:r>
              <a:rPr lang="en-US" dirty="0"/>
              <a:t>Sections</a:t>
            </a:r>
          </a:p>
        </p:txBody>
      </p:sp>
      <p:cxnSp>
        <p:nvCxnSpPr>
          <p:cNvPr id="52" name="Straight Connector 51">
            <a:extLst>
              <a:ext uri="{FF2B5EF4-FFF2-40B4-BE49-F238E27FC236}">
                <a16:creationId xmlns:a16="http://schemas.microsoft.com/office/drawing/2014/main" id="{C85BEE10-6A44-654D-B2D7-1A69010E74DB}"/>
              </a:ext>
            </a:extLst>
          </p:cNvPr>
          <p:cNvCxnSpPr>
            <a:cxnSpLocks/>
          </p:cNvCxnSpPr>
          <p:nvPr/>
        </p:nvCxnSpPr>
        <p:spPr>
          <a:xfrm>
            <a:off x="831205" y="3757914"/>
            <a:ext cx="373202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B1125349-5698-0D4E-8051-F6B8AFA57C1F}"/>
              </a:ext>
            </a:extLst>
          </p:cNvPr>
          <p:cNvGrpSpPr/>
          <p:nvPr/>
        </p:nvGrpSpPr>
        <p:grpSpPr>
          <a:xfrm>
            <a:off x="1669838" y="1723049"/>
            <a:ext cx="2978455" cy="644417"/>
            <a:chOff x="4655840" y="-48819"/>
            <a:chExt cx="2698840" cy="725372"/>
          </a:xfrm>
        </p:grpSpPr>
        <p:sp>
          <p:nvSpPr>
            <p:cNvPr id="57" name="TextBox 56">
              <a:extLst>
                <a:ext uri="{FF2B5EF4-FFF2-40B4-BE49-F238E27FC236}">
                  <a16:creationId xmlns:a16="http://schemas.microsoft.com/office/drawing/2014/main" id="{E91F6D9B-2ECC-9549-84EA-3C64D5A8421D}"/>
                </a:ext>
              </a:extLst>
            </p:cNvPr>
            <p:cNvSpPr txBox="1"/>
            <p:nvPr/>
          </p:nvSpPr>
          <p:spPr>
            <a:xfrm>
              <a:off x="4655840" y="-48819"/>
              <a:ext cx="1492023" cy="311797"/>
            </a:xfrm>
            <a:prstGeom prst="rect">
              <a:avLst/>
            </a:prstGeom>
            <a:noFill/>
          </p:spPr>
          <p:txBody>
            <a:bodyPr wrap="none" rtlCol="0">
              <a:spAutoFit/>
            </a:bodyPr>
            <a:lstStyle/>
            <a:p>
              <a:r>
                <a:rPr lang="en-US" sz="1200" b="1" dirty="0">
                  <a:solidFill>
                    <a:schemeClr val="accent4">
                      <a:lumMod val="50000"/>
                    </a:schemeClr>
                  </a:solidFill>
                  <a:latin typeface="Century Gothic" panose="020B0502020202020204" pitchFamily="34" charset="0"/>
                </a:rPr>
                <a:t>Overview. </a:t>
              </a:r>
              <a:r>
                <a:rPr lang="en-US" sz="1200" dirty="0">
                  <a:solidFill>
                    <a:schemeClr val="accent4">
                      <a:lumMod val="50000"/>
                    </a:schemeClr>
                  </a:solidFill>
                  <a:latin typeface="Century Gothic" panose="020B0502020202020204" pitchFamily="34" charset="0"/>
                </a:rPr>
                <a:t>Slides 6-8</a:t>
              </a:r>
            </a:p>
          </p:txBody>
        </p:sp>
        <p:sp>
          <p:nvSpPr>
            <p:cNvPr id="58" name="TextBox 57">
              <a:extLst>
                <a:ext uri="{FF2B5EF4-FFF2-40B4-BE49-F238E27FC236}">
                  <a16:creationId xmlns:a16="http://schemas.microsoft.com/office/drawing/2014/main" id="{C0E60043-1D7D-DD4A-B1B9-F50239536A51}"/>
                </a:ext>
              </a:extLst>
            </p:cNvPr>
            <p:cNvSpPr txBox="1"/>
            <p:nvPr/>
          </p:nvSpPr>
          <p:spPr>
            <a:xfrm>
              <a:off x="4655840" y="226179"/>
              <a:ext cx="2698840" cy="450374"/>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Providing an introduction to the MAPS Medical Affairs Strategic Planning Guide</a:t>
              </a:r>
            </a:p>
          </p:txBody>
        </p:sp>
      </p:grpSp>
      <p:grpSp>
        <p:nvGrpSpPr>
          <p:cNvPr id="60" name="Group 59">
            <a:extLst>
              <a:ext uri="{FF2B5EF4-FFF2-40B4-BE49-F238E27FC236}">
                <a16:creationId xmlns:a16="http://schemas.microsoft.com/office/drawing/2014/main" id="{81E9AD61-5E75-B849-9854-FA776313D4F1}"/>
              </a:ext>
            </a:extLst>
          </p:cNvPr>
          <p:cNvGrpSpPr/>
          <p:nvPr/>
        </p:nvGrpSpPr>
        <p:grpSpPr>
          <a:xfrm>
            <a:off x="1669835" y="2873597"/>
            <a:ext cx="2979388" cy="791233"/>
            <a:chOff x="4655839" y="615499"/>
            <a:chExt cx="3831292" cy="1406639"/>
          </a:xfrm>
        </p:grpSpPr>
        <p:sp>
          <p:nvSpPr>
            <p:cNvPr id="61" name="TextBox 60">
              <a:extLst>
                <a:ext uri="{FF2B5EF4-FFF2-40B4-BE49-F238E27FC236}">
                  <a16:creationId xmlns:a16="http://schemas.microsoft.com/office/drawing/2014/main" id="{76B74F89-A434-0348-8F7D-3B42A65780E5}"/>
                </a:ext>
              </a:extLst>
            </p:cNvPr>
            <p:cNvSpPr txBox="1"/>
            <p:nvPr/>
          </p:nvSpPr>
          <p:spPr>
            <a:xfrm>
              <a:off x="4655839" y="615499"/>
              <a:ext cx="3831292" cy="492444"/>
            </a:xfrm>
            <a:prstGeom prst="rect">
              <a:avLst/>
            </a:prstGeom>
            <a:noFill/>
          </p:spPr>
          <p:txBody>
            <a:bodyPr wrap="square" rtlCol="0">
              <a:spAutoFit/>
            </a:bodyPr>
            <a:lstStyle/>
            <a:p>
              <a:r>
                <a:rPr lang="en-US" sz="1200" b="1" dirty="0">
                  <a:solidFill>
                    <a:schemeClr val="tx1">
                      <a:lumMod val="50000"/>
                      <a:lumOff val="50000"/>
                    </a:schemeClr>
                  </a:solidFill>
                  <a:latin typeface="Century Gothic" panose="020B0502020202020204" pitchFamily="34" charset="0"/>
                </a:rPr>
                <a:t>Situational Analysis. </a:t>
              </a:r>
              <a:r>
                <a:rPr lang="en-US" sz="1200" dirty="0">
                  <a:solidFill>
                    <a:schemeClr val="accent4">
                      <a:lumMod val="50000"/>
                    </a:schemeClr>
                  </a:solidFill>
                  <a:latin typeface="Century Gothic" panose="020B0502020202020204" pitchFamily="34" charset="0"/>
                </a:rPr>
                <a:t>Slides 9-27</a:t>
              </a:r>
              <a:endParaRPr lang="en-US" sz="1200" b="1" dirty="0">
                <a:solidFill>
                  <a:schemeClr val="tx1">
                    <a:lumMod val="50000"/>
                    <a:lumOff val="50000"/>
                  </a:schemeClr>
                </a:solidFill>
                <a:latin typeface="Century Gothic" panose="020B0502020202020204" pitchFamily="34" charset="0"/>
              </a:endParaRPr>
            </a:p>
          </p:txBody>
        </p:sp>
        <p:sp>
          <p:nvSpPr>
            <p:cNvPr id="62" name="TextBox 61">
              <a:extLst>
                <a:ext uri="{FF2B5EF4-FFF2-40B4-BE49-F238E27FC236}">
                  <a16:creationId xmlns:a16="http://schemas.microsoft.com/office/drawing/2014/main" id="{EAAF79A3-423E-1C4A-9979-F083D601D1A6}"/>
                </a:ext>
              </a:extLst>
            </p:cNvPr>
            <p:cNvSpPr txBox="1"/>
            <p:nvPr/>
          </p:nvSpPr>
          <p:spPr>
            <a:xfrm>
              <a:off x="4655840" y="1037251"/>
              <a:ext cx="3551643" cy="984887"/>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Defining the current situation in terms of the science, product profile, therapeutic landscape, and key insights</a:t>
              </a:r>
            </a:p>
          </p:txBody>
        </p:sp>
      </p:grpSp>
      <p:grpSp>
        <p:nvGrpSpPr>
          <p:cNvPr id="63" name="Group 62">
            <a:extLst>
              <a:ext uri="{FF2B5EF4-FFF2-40B4-BE49-F238E27FC236}">
                <a16:creationId xmlns:a16="http://schemas.microsoft.com/office/drawing/2014/main" id="{A24C2BE9-12D0-8A40-8502-CD9FF18218E1}"/>
              </a:ext>
            </a:extLst>
          </p:cNvPr>
          <p:cNvGrpSpPr/>
          <p:nvPr/>
        </p:nvGrpSpPr>
        <p:grpSpPr>
          <a:xfrm>
            <a:off x="1669838" y="4157996"/>
            <a:ext cx="2776438" cy="639758"/>
            <a:chOff x="4655840" y="219323"/>
            <a:chExt cx="3816424" cy="1137348"/>
          </a:xfrm>
        </p:grpSpPr>
        <p:sp>
          <p:nvSpPr>
            <p:cNvPr id="65" name="TextBox 64">
              <a:extLst>
                <a:ext uri="{FF2B5EF4-FFF2-40B4-BE49-F238E27FC236}">
                  <a16:creationId xmlns:a16="http://schemas.microsoft.com/office/drawing/2014/main" id="{40EB2176-2A9D-594C-8E59-85369B9F0EFC}"/>
                </a:ext>
              </a:extLst>
            </p:cNvPr>
            <p:cNvSpPr txBox="1"/>
            <p:nvPr/>
          </p:nvSpPr>
          <p:spPr>
            <a:xfrm>
              <a:off x="4655840" y="219323"/>
              <a:ext cx="3261545" cy="492443"/>
            </a:xfrm>
            <a:prstGeom prst="rect">
              <a:avLst/>
            </a:prstGeom>
            <a:noFill/>
          </p:spPr>
          <p:txBody>
            <a:bodyPr wrap="none" rtlCol="0">
              <a:spAutoFit/>
            </a:bodyPr>
            <a:lstStyle/>
            <a:p>
              <a:r>
                <a:rPr lang="en-US" sz="1200" b="1" dirty="0">
                  <a:solidFill>
                    <a:schemeClr val="tx1">
                      <a:lumMod val="50000"/>
                      <a:lumOff val="50000"/>
                    </a:schemeClr>
                  </a:solidFill>
                  <a:latin typeface="Century Gothic" panose="020B0502020202020204" pitchFamily="34" charset="0"/>
                </a:rPr>
                <a:t>Medical Strategy. </a:t>
              </a:r>
              <a:r>
                <a:rPr lang="en-US" sz="1200" dirty="0">
                  <a:solidFill>
                    <a:schemeClr val="accent4">
                      <a:lumMod val="50000"/>
                    </a:schemeClr>
                  </a:solidFill>
                  <a:latin typeface="Century Gothic" panose="020B0502020202020204" pitchFamily="34" charset="0"/>
                </a:rPr>
                <a:t>Slides 28-38</a:t>
              </a:r>
              <a:endParaRPr lang="en-US" sz="1200" b="1" dirty="0">
                <a:solidFill>
                  <a:schemeClr val="tx1">
                    <a:lumMod val="50000"/>
                    <a:lumOff val="50000"/>
                  </a:schemeClr>
                </a:solidFill>
                <a:latin typeface="Century Gothic" panose="020B0502020202020204" pitchFamily="34" charset="0"/>
              </a:endParaRPr>
            </a:p>
          </p:txBody>
        </p:sp>
        <p:sp>
          <p:nvSpPr>
            <p:cNvPr id="66" name="TextBox 65">
              <a:extLst>
                <a:ext uri="{FF2B5EF4-FFF2-40B4-BE49-F238E27FC236}">
                  <a16:creationId xmlns:a16="http://schemas.microsoft.com/office/drawing/2014/main" id="{07CA6B8F-AA1F-8F41-B333-2CEDE0FDC009}"/>
                </a:ext>
              </a:extLst>
            </p:cNvPr>
            <p:cNvSpPr txBox="1"/>
            <p:nvPr/>
          </p:nvSpPr>
          <p:spPr>
            <a:xfrm>
              <a:off x="4655840" y="645364"/>
              <a:ext cx="3816424" cy="711307"/>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Defining the vision, strategic medical objectives, and drivers for the product </a:t>
              </a:r>
            </a:p>
          </p:txBody>
        </p:sp>
      </p:grpSp>
      <p:grpSp>
        <p:nvGrpSpPr>
          <p:cNvPr id="76" name="Group 75">
            <a:extLst>
              <a:ext uri="{FF2B5EF4-FFF2-40B4-BE49-F238E27FC236}">
                <a16:creationId xmlns:a16="http://schemas.microsoft.com/office/drawing/2014/main" id="{961F3CEE-5277-2246-B1C3-96CFBA2F53CF}"/>
              </a:ext>
            </a:extLst>
          </p:cNvPr>
          <p:cNvGrpSpPr/>
          <p:nvPr/>
        </p:nvGrpSpPr>
        <p:grpSpPr>
          <a:xfrm>
            <a:off x="798948" y="4071071"/>
            <a:ext cx="816708" cy="816708"/>
            <a:chOff x="668216" y="2184400"/>
            <a:chExt cx="816708" cy="816708"/>
          </a:xfrm>
          <a:effectLst/>
        </p:grpSpPr>
        <p:sp>
          <p:nvSpPr>
            <p:cNvPr id="85" name="Oval 84">
              <a:extLst>
                <a:ext uri="{FF2B5EF4-FFF2-40B4-BE49-F238E27FC236}">
                  <a16:creationId xmlns:a16="http://schemas.microsoft.com/office/drawing/2014/main" id="{49DEDB2D-51F9-0343-A6D4-41F796103835}"/>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52140813-9F0A-AA45-BFB8-3CF373A37B5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AA52673C-A07E-A646-BC7F-6BF0C2E21D61}"/>
              </a:ext>
            </a:extLst>
          </p:cNvPr>
          <p:cNvGrpSpPr/>
          <p:nvPr/>
        </p:nvGrpSpPr>
        <p:grpSpPr>
          <a:xfrm>
            <a:off x="780094" y="2852800"/>
            <a:ext cx="816708" cy="816708"/>
            <a:chOff x="668216" y="2184400"/>
            <a:chExt cx="816708" cy="816708"/>
          </a:xfrm>
          <a:effectLst/>
        </p:grpSpPr>
        <p:sp>
          <p:nvSpPr>
            <p:cNvPr id="113" name="Oval 112">
              <a:extLst>
                <a:ext uri="{FF2B5EF4-FFF2-40B4-BE49-F238E27FC236}">
                  <a16:creationId xmlns:a16="http://schemas.microsoft.com/office/drawing/2014/main" id="{B2A07FE5-0F1C-5C42-8F5B-9868BE05C94D}"/>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7CDD3C7C-16CD-E940-8ADE-A725692207D5}"/>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163" name="Straight Connector 162">
            <a:extLst>
              <a:ext uri="{FF2B5EF4-FFF2-40B4-BE49-F238E27FC236}">
                <a16:creationId xmlns:a16="http://schemas.microsoft.com/office/drawing/2014/main" id="{F810A93D-8E7D-B548-992F-E539D48EA752}"/>
              </a:ext>
            </a:extLst>
          </p:cNvPr>
          <p:cNvCxnSpPr>
            <a:cxnSpLocks/>
          </p:cNvCxnSpPr>
          <p:nvPr/>
        </p:nvCxnSpPr>
        <p:spPr>
          <a:xfrm>
            <a:off x="831205" y="2559010"/>
            <a:ext cx="3732028"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6BDB8AF-8279-DB40-B332-6471B805B937}"/>
              </a:ext>
            </a:extLst>
          </p:cNvPr>
          <p:cNvCxnSpPr>
            <a:cxnSpLocks/>
          </p:cNvCxnSpPr>
          <p:nvPr/>
        </p:nvCxnSpPr>
        <p:spPr>
          <a:xfrm>
            <a:off x="831205" y="1588706"/>
            <a:ext cx="3732028"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1730135-93CC-5D46-B7DA-14529383E634}"/>
              </a:ext>
            </a:extLst>
          </p:cNvPr>
          <p:cNvCxnSpPr>
            <a:cxnSpLocks/>
          </p:cNvCxnSpPr>
          <p:nvPr/>
        </p:nvCxnSpPr>
        <p:spPr>
          <a:xfrm>
            <a:off x="831205" y="4963742"/>
            <a:ext cx="3732028"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61EC09-CD60-FC42-A608-F335A547CCD8}"/>
              </a:ext>
            </a:extLst>
          </p:cNvPr>
          <p:cNvCxnSpPr>
            <a:cxnSpLocks/>
          </p:cNvCxnSpPr>
          <p:nvPr/>
        </p:nvCxnSpPr>
        <p:spPr>
          <a:xfrm>
            <a:off x="831205" y="3993438"/>
            <a:ext cx="3732028"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15BA29D-DB3F-2C4F-B220-3082CA524313}"/>
              </a:ext>
            </a:extLst>
          </p:cNvPr>
          <p:cNvCxnSpPr>
            <a:cxnSpLocks/>
          </p:cNvCxnSpPr>
          <p:nvPr/>
        </p:nvCxnSpPr>
        <p:spPr>
          <a:xfrm>
            <a:off x="4747958" y="3757914"/>
            <a:ext cx="3990326"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C1929D23-EB7F-E94E-B5D0-FEC93CB39BA9}"/>
              </a:ext>
            </a:extLst>
          </p:cNvPr>
          <p:cNvGrpSpPr/>
          <p:nvPr/>
        </p:nvGrpSpPr>
        <p:grpSpPr>
          <a:xfrm>
            <a:off x="5586591" y="1669085"/>
            <a:ext cx="3377837" cy="778641"/>
            <a:chOff x="4655839" y="-37749"/>
            <a:chExt cx="2353410" cy="876457"/>
          </a:xfrm>
        </p:grpSpPr>
        <p:sp>
          <p:nvSpPr>
            <p:cNvPr id="169" name="TextBox 168">
              <a:extLst>
                <a:ext uri="{FF2B5EF4-FFF2-40B4-BE49-F238E27FC236}">
                  <a16:creationId xmlns:a16="http://schemas.microsoft.com/office/drawing/2014/main" id="{FD4D9BFC-FC62-6C4B-8EBB-8AB0BE914AC5}"/>
                </a:ext>
              </a:extLst>
            </p:cNvPr>
            <p:cNvSpPr txBox="1"/>
            <p:nvPr/>
          </p:nvSpPr>
          <p:spPr>
            <a:xfrm>
              <a:off x="4655839" y="-37749"/>
              <a:ext cx="2353410" cy="311797"/>
            </a:xfrm>
            <a:prstGeom prst="rect">
              <a:avLst/>
            </a:prstGeom>
            <a:noFill/>
          </p:spPr>
          <p:txBody>
            <a:bodyPr wrap="square" rtlCol="0">
              <a:spAutoFit/>
            </a:bodyPr>
            <a:lstStyle/>
            <a:p>
              <a:r>
                <a:rPr lang="en-US" sz="1200" b="1" dirty="0">
                  <a:solidFill>
                    <a:schemeClr val="accent4">
                      <a:lumMod val="50000"/>
                    </a:schemeClr>
                  </a:solidFill>
                  <a:latin typeface="Century Gothic" panose="020B0502020202020204" pitchFamily="34" charset="0"/>
                </a:rPr>
                <a:t>Tactical and Operational Plan. </a:t>
              </a:r>
              <a:r>
                <a:rPr lang="en-US" sz="1200" dirty="0">
                  <a:solidFill>
                    <a:schemeClr val="accent4">
                      <a:lumMod val="50000"/>
                    </a:schemeClr>
                  </a:solidFill>
                  <a:latin typeface="Century Gothic" panose="020B0502020202020204" pitchFamily="34" charset="0"/>
                </a:rPr>
                <a:t>Slides 39-46</a:t>
              </a:r>
              <a:endParaRPr lang="en-US" sz="1200" b="1" dirty="0">
                <a:solidFill>
                  <a:schemeClr val="accent4">
                    <a:lumMod val="50000"/>
                  </a:schemeClr>
                </a:solidFill>
                <a:latin typeface="Century Gothic" panose="020B0502020202020204" pitchFamily="34" charset="0"/>
              </a:endParaRPr>
            </a:p>
          </p:txBody>
        </p:sp>
        <p:sp>
          <p:nvSpPr>
            <p:cNvPr id="170" name="TextBox 169">
              <a:extLst>
                <a:ext uri="{FF2B5EF4-FFF2-40B4-BE49-F238E27FC236}">
                  <a16:creationId xmlns:a16="http://schemas.microsoft.com/office/drawing/2014/main" id="{CA726023-100E-F649-BA39-FF155EAF57DF}"/>
                </a:ext>
              </a:extLst>
            </p:cNvPr>
            <p:cNvSpPr txBox="1"/>
            <p:nvPr/>
          </p:nvSpPr>
          <p:spPr>
            <a:xfrm>
              <a:off x="4655840" y="215114"/>
              <a:ext cx="2134198" cy="623594"/>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Translating the strategy into tactics and activities supported by the medical affairs functional teams</a:t>
              </a:r>
            </a:p>
          </p:txBody>
        </p:sp>
      </p:grpSp>
      <p:grpSp>
        <p:nvGrpSpPr>
          <p:cNvPr id="171" name="Group 170">
            <a:extLst>
              <a:ext uri="{FF2B5EF4-FFF2-40B4-BE49-F238E27FC236}">
                <a16:creationId xmlns:a16="http://schemas.microsoft.com/office/drawing/2014/main" id="{8826DC75-38AE-1F46-BD82-73335BA73972}"/>
              </a:ext>
            </a:extLst>
          </p:cNvPr>
          <p:cNvGrpSpPr/>
          <p:nvPr/>
        </p:nvGrpSpPr>
        <p:grpSpPr>
          <a:xfrm>
            <a:off x="5586587" y="2948028"/>
            <a:ext cx="3132031" cy="637345"/>
            <a:chOff x="4655838" y="615499"/>
            <a:chExt cx="4027581" cy="1133060"/>
          </a:xfrm>
        </p:grpSpPr>
        <p:sp>
          <p:nvSpPr>
            <p:cNvPr id="172" name="TextBox 171">
              <a:extLst>
                <a:ext uri="{FF2B5EF4-FFF2-40B4-BE49-F238E27FC236}">
                  <a16:creationId xmlns:a16="http://schemas.microsoft.com/office/drawing/2014/main" id="{72C75A5E-D7B8-6545-9E0C-C6BCA04333E2}"/>
                </a:ext>
              </a:extLst>
            </p:cNvPr>
            <p:cNvSpPr txBox="1"/>
            <p:nvPr/>
          </p:nvSpPr>
          <p:spPr>
            <a:xfrm>
              <a:off x="4655839" y="615499"/>
              <a:ext cx="3837927" cy="492444"/>
            </a:xfrm>
            <a:prstGeom prst="rect">
              <a:avLst/>
            </a:prstGeom>
            <a:noFill/>
          </p:spPr>
          <p:txBody>
            <a:bodyPr wrap="square" rtlCol="0">
              <a:spAutoFit/>
            </a:bodyPr>
            <a:lstStyle/>
            <a:p>
              <a:r>
                <a:rPr lang="en-US" sz="1200" b="1" dirty="0">
                  <a:solidFill>
                    <a:schemeClr val="accent4">
                      <a:lumMod val="50000"/>
                    </a:schemeClr>
                  </a:solidFill>
                  <a:latin typeface="Century Gothic" panose="020B0502020202020204" pitchFamily="34" charset="0"/>
                </a:rPr>
                <a:t>Medical Summary. </a:t>
              </a:r>
              <a:r>
                <a:rPr lang="en-US" sz="1200" dirty="0">
                  <a:solidFill>
                    <a:srgbClr val="E7E7E7">
                      <a:lumMod val="50000"/>
                    </a:srgbClr>
                  </a:solidFill>
                  <a:latin typeface="Century Gothic" panose="020B0502020202020204" pitchFamily="34" charset="0"/>
                </a:rPr>
                <a:t>Slides 47-49</a:t>
              </a:r>
              <a:endParaRPr lang="en-US" sz="1200" b="1" dirty="0">
                <a:solidFill>
                  <a:schemeClr val="accent4">
                    <a:lumMod val="50000"/>
                  </a:schemeClr>
                </a:solidFill>
                <a:latin typeface="Century Gothic" panose="020B0502020202020204" pitchFamily="34" charset="0"/>
              </a:endParaRPr>
            </a:p>
          </p:txBody>
        </p:sp>
        <p:sp>
          <p:nvSpPr>
            <p:cNvPr id="173" name="TextBox 172">
              <a:extLst>
                <a:ext uri="{FF2B5EF4-FFF2-40B4-BE49-F238E27FC236}">
                  <a16:creationId xmlns:a16="http://schemas.microsoft.com/office/drawing/2014/main" id="{4F41AFA6-F1CD-3F45-BD49-AE157B92D784}"/>
                </a:ext>
              </a:extLst>
            </p:cNvPr>
            <p:cNvSpPr txBox="1"/>
            <p:nvPr/>
          </p:nvSpPr>
          <p:spPr>
            <a:xfrm>
              <a:off x="4655838" y="1037251"/>
              <a:ext cx="4027581" cy="711308"/>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Providing a high-level summary of the strategy, tactical plan, and budget and timing</a:t>
              </a:r>
            </a:p>
          </p:txBody>
        </p:sp>
      </p:grpSp>
      <p:grpSp>
        <p:nvGrpSpPr>
          <p:cNvPr id="174" name="Group 173">
            <a:extLst>
              <a:ext uri="{FF2B5EF4-FFF2-40B4-BE49-F238E27FC236}">
                <a16:creationId xmlns:a16="http://schemas.microsoft.com/office/drawing/2014/main" id="{B97E8D3A-5E84-624F-90D5-FC5306F7C76C}"/>
              </a:ext>
            </a:extLst>
          </p:cNvPr>
          <p:cNvGrpSpPr/>
          <p:nvPr/>
        </p:nvGrpSpPr>
        <p:grpSpPr>
          <a:xfrm>
            <a:off x="5586591" y="4148164"/>
            <a:ext cx="3055086" cy="639758"/>
            <a:chOff x="4655840" y="219323"/>
            <a:chExt cx="3816424" cy="1137348"/>
          </a:xfrm>
        </p:grpSpPr>
        <p:sp>
          <p:nvSpPr>
            <p:cNvPr id="175" name="TextBox 174">
              <a:extLst>
                <a:ext uri="{FF2B5EF4-FFF2-40B4-BE49-F238E27FC236}">
                  <a16:creationId xmlns:a16="http://schemas.microsoft.com/office/drawing/2014/main" id="{A251B52D-7577-454E-BB92-9FC4699DDDB4}"/>
                </a:ext>
              </a:extLst>
            </p:cNvPr>
            <p:cNvSpPr txBox="1"/>
            <p:nvPr/>
          </p:nvSpPr>
          <p:spPr>
            <a:xfrm>
              <a:off x="4655840" y="219323"/>
              <a:ext cx="2008885" cy="492443"/>
            </a:xfrm>
            <a:prstGeom prst="rect">
              <a:avLst/>
            </a:prstGeom>
            <a:noFill/>
          </p:spPr>
          <p:txBody>
            <a:bodyPr wrap="none" rtlCol="0">
              <a:spAutoFit/>
            </a:bodyPr>
            <a:lstStyle/>
            <a:p>
              <a:r>
                <a:rPr lang="en-US" sz="1200" b="1" dirty="0">
                  <a:solidFill>
                    <a:schemeClr val="tx1">
                      <a:lumMod val="50000"/>
                      <a:lumOff val="50000"/>
                    </a:schemeClr>
                  </a:solidFill>
                  <a:latin typeface="Century Gothic" panose="020B0502020202020204" pitchFamily="34" charset="0"/>
                </a:rPr>
                <a:t>Next Steps. </a:t>
              </a:r>
              <a:r>
                <a:rPr lang="en-US" sz="1200" dirty="0">
                  <a:solidFill>
                    <a:srgbClr val="E7E7E7">
                      <a:lumMod val="50000"/>
                    </a:srgbClr>
                  </a:solidFill>
                  <a:latin typeface="Century Gothic" panose="020B0502020202020204" pitchFamily="34" charset="0"/>
                </a:rPr>
                <a:t>Slide 50</a:t>
              </a:r>
              <a:endParaRPr lang="en-US" sz="1200" b="1" dirty="0">
                <a:solidFill>
                  <a:schemeClr val="tx1">
                    <a:lumMod val="50000"/>
                    <a:lumOff val="50000"/>
                  </a:schemeClr>
                </a:solidFill>
                <a:latin typeface="Century Gothic" panose="020B0502020202020204" pitchFamily="34" charset="0"/>
              </a:endParaRPr>
            </a:p>
          </p:txBody>
        </p:sp>
        <p:sp>
          <p:nvSpPr>
            <p:cNvPr id="176" name="TextBox 175">
              <a:extLst>
                <a:ext uri="{FF2B5EF4-FFF2-40B4-BE49-F238E27FC236}">
                  <a16:creationId xmlns:a16="http://schemas.microsoft.com/office/drawing/2014/main" id="{176656B1-98AA-164A-A1C9-50A1FCA4286A}"/>
                </a:ext>
              </a:extLst>
            </p:cNvPr>
            <p:cNvSpPr txBox="1"/>
            <p:nvPr/>
          </p:nvSpPr>
          <p:spPr>
            <a:xfrm>
              <a:off x="4655840" y="645364"/>
              <a:ext cx="3816424" cy="711307"/>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Providing a high-level summary of the strategy, tactical plan, budget and timing</a:t>
              </a:r>
            </a:p>
          </p:txBody>
        </p:sp>
      </p:grpSp>
      <p:grpSp>
        <p:nvGrpSpPr>
          <p:cNvPr id="178" name="Group 177">
            <a:extLst>
              <a:ext uri="{FF2B5EF4-FFF2-40B4-BE49-F238E27FC236}">
                <a16:creationId xmlns:a16="http://schemas.microsoft.com/office/drawing/2014/main" id="{B2B114EE-D5D5-3B4D-B821-968A574306AF}"/>
              </a:ext>
            </a:extLst>
          </p:cNvPr>
          <p:cNvGrpSpPr/>
          <p:nvPr/>
        </p:nvGrpSpPr>
        <p:grpSpPr>
          <a:xfrm>
            <a:off x="4715701" y="1659878"/>
            <a:ext cx="816708" cy="816708"/>
            <a:chOff x="668216" y="2184400"/>
            <a:chExt cx="816708" cy="816708"/>
          </a:xfrm>
        </p:grpSpPr>
        <p:sp>
          <p:nvSpPr>
            <p:cNvPr id="180" name="Oval 179">
              <a:extLst>
                <a:ext uri="{FF2B5EF4-FFF2-40B4-BE49-F238E27FC236}">
                  <a16:creationId xmlns:a16="http://schemas.microsoft.com/office/drawing/2014/main" id="{D4817BBF-DA23-0E41-AA66-0440A507737C}"/>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A625341B-86F9-A642-A43C-D3C3A2B4B09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82" name="Group 181">
            <a:extLst>
              <a:ext uri="{FF2B5EF4-FFF2-40B4-BE49-F238E27FC236}">
                <a16:creationId xmlns:a16="http://schemas.microsoft.com/office/drawing/2014/main" id="{8CF02957-A086-7B4E-AE64-0D6421BD4FA0}"/>
              </a:ext>
            </a:extLst>
          </p:cNvPr>
          <p:cNvGrpSpPr/>
          <p:nvPr/>
        </p:nvGrpSpPr>
        <p:grpSpPr>
          <a:xfrm>
            <a:off x="4715701" y="1817116"/>
            <a:ext cx="816708" cy="3070663"/>
            <a:chOff x="595064" y="1847131"/>
            <a:chExt cx="816708" cy="3070663"/>
          </a:xfrm>
        </p:grpSpPr>
        <p:grpSp>
          <p:nvGrpSpPr>
            <p:cNvPr id="183" name="Group 182">
              <a:extLst>
                <a:ext uri="{FF2B5EF4-FFF2-40B4-BE49-F238E27FC236}">
                  <a16:creationId xmlns:a16="http://schemas.microsoft.com/office/drawing/2014/main" id="{78161D2D-E4BA-2C4F-BD81-DB073852F543}"/>
                </a:ext>
              </a:extLst>
            </p:cNvPr>
            <p:cNvGrpSpPr/>
            <p:nvPr/>
          </p:nvGrpSpPr>
          <p:grpSpPr>
            <a:xfrm>
              <a:off x="595064" y="4101086"/>
              <a:ext cx="816708" cy="816708"/>
              <a:chOff x="668216" y="2184400"/>
              <a:chExt cx="816708" cy="816708"/>
            </a:xfrm>
            <a:effectLst/>
          </p:grpSpPr>
          <p:sp>
            <p:nvSpPr>
              <p:cNvPr id="185" name="Oval 184">
                <a:extLst>
                  <a:ext uri="{FF2B5EF4-FFF2-40B4-BE49-F238E27FC236}">
                    <a16:creationId xmlns:a16="http://schemas.microsoft.com/office/drawing/2014/main" id="{55A2B4E1-18DD-524E-8DA1-EEFB4D1AF000}"/>
                  </a:ext>
                </a:extLst>
              </p:cNvPr>
              <p:cNvSpPr/>
              <p:nvPr/>
            </p:nvSpPr>
            <p:spPr>
              <a:xfrm>
                <a:off x="668216" y="2184400"/>
                <a:ext cx="816708" cy="816708"/>
              </a:xfrm>
              <a:prstGeom prst="ellipse">
                <a:avLst/>
              </a:prstGeom>
              <a:solidFill>
                <a:schemeClr val="tx1">
                  <a:lumMod val="50000"/>
                  <a:lumOff val="50000"/>
                </a:schemeClr>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19C16651-0EA3-8742-9A95-22BD4AA317B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84" name="Picture 183">
              <a:extLst>
                <a:ext uri="{FF2B5EF4-FFF2-40B4-BE49-F238E27FC236}">
                  <a16:creationId xmlns:a16="http://schemas.microsoft.com/office/drawing/2014/main" id="{418008BB-4154-D145-969C-F5CD04DA3987}"/>
                </a:ext>
              </a:extLst>
            </p:cNvPr>
            <p:cNvPicPr>
              <a:picLocks noChangeAspect="1"/>
            </p:cNvPicPr>
            <p:nvPr/>
          </p:nvPicPr>
          <p:blipFill>
            <a:blip r:embed="rId4"/>
            <a:stretch>
              <a:fillRect/>
            </a:stretch>
          </p:blipFill>
          <p:spPr>
            <a:xfrm>
              <a:off x="856901" y="1847131"/>
              <a:ext cx="300228" cy="450342"/>
            </a:xfrm>
            <a:prstGeom prst="rect">
              <a:avLst/>
            </a:prstGeom>
          </p:spPr>
        </p:pic>
      </p:grpSp>
      <p:grpSp>
        <p:nvGrpSpPr>
          <p:cNvPr id="188" name="Group 187">
            <a:extLst>
              <a:ext uri="{FF2B5EF4-FFF2-40B4-BE49-F238E27FC236}">
                <a16:creationId xmlns:a16="http://schemas.microsoft.com/office/drawing/2014/main" id="{5005C0B6-E3A4-9040-B7E5-317D12D562BF}"/>
              </a:ext>
            </a:extLst>
          </p:cNvPr>
          <p:cNvGrpSpPr/>
          <p:nvPr/>
        </p:nvGrpSpPr>
        <p:grpSpPr>
          <a:xfrm>
            <a:off x="4696847" y="2852800"/>
            <a:ext cx="816708" cy="816708"/>
            <a:chOff x="668216" y="2184400"/>
            <a:chExt cx="816708" cy="816708"/>
          </a:xfrm>
          <a:effectLst/>
        </p:grpSpPr>
        <p:sp>
          <p:nvSpPr>
            <p:cNvPr id="190" name="Oval 189">
              <a:extLst>
                <a:ext uri="{FF2B5EF4-FFF2-40B4-BE49-F238E27FC236}">
                  <a16:creationId xmlns:a16="http://schemas.microsoft.com/office/drawing/2014/main" id="{2D0632F9-985E-F745-9F44-36C73D63CD04}"/>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191D542C-BA5D-8541-8983-C54EC75F6F6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192" name="Straight Connector 191">
            <a:extLst>
              <a:ext uri="{FF2B5EF4-FFF2-40B4-BE49-F238E27FC236}">
                <a16:creationId xmlns:a16="http://schemas.microsoft.com/office/drawing/2014/main" id="{C61F7246-F589-B446-BC1E-C175EEA3C8D1}"/>
              </a:ext>
            </a:extLst>
          </p:cNvPr>
          <p:cNvCxnSpPr>
            <a:cxnSpLocks/>
          </p:cNvCxnSpPr>
          <p:nvPr/>
        </p:nvCxnSpPr>
        <p:spPr>
          <a:xfrm>
            <a:off x="4747958" y="2787610"/>
            <a:ext cx="4039487"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A0229FC-281A-5245-B58D-3F84ED566A2F}"/>
              </a:ext>
            </a:extLst>
          </p:cNvPr>
          <p:cNvCxnSpPr>
            <a:cxnSpLocks/>
          </p:cNvCxnSpPr>
          <p:nvPr/>
        </p:nvCxnSpPr>
        <p:spPr>
          <a:xfrm>
            <a:off x="4747958" y="2559010"/>
            <a:ext cx="4049320"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256C735-AF8F-0B4F-A052-725B1CD470FC}"/>
              </a:ext>
            </a:extLst>
          </p:cNvPr>
          <p:cNvCxnSpPr>
            <a:cxnSpLocks/>
          </p:cNvCxnSpPr>
          <p:nvPr/>
        </p:nvCxnSpPr>
        <p:spPr>
          <a:xfrm>
            <a:off x="4747958" y="1588706"/>
            <a:ext cx="4029655"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D7932CF-F547-D148-A91E-81F63335BA89}"/>
              </a:ext>
            </a:extLst>
          </p:cNvPr>
          <p:cNvCxnSpPr>
            <a:cxnSpLocks/>
          </p:cNvCxnSpPr>
          <p:nvPr/>
        </p:nvCxnSpPr>
        <p:spPr>
          <a:xfrm>
            <a:off x="4747958" y="4963742"/>
            <a:ext cx="3970661"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0B3A74E-9A82-DA40-8742-9087A4CEF705}"/>
              </a:ext>
            </a:extLst>
          </p:cNvPr>
          <p:cNvCxnSpPr>
            <a:cxnSpLocks/>
          </p:cNvCxnSpPr>
          <p:nvPr/>
        </p:nvCxnSpPr>
        <p:spPr>
          <a:xfrm>
            <a:off x="4747958" y="3993438"/>
            <a:ext cx="4009991"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9EF453-08DE-4C4D-957F-73269E527776}"/>
              </a:ext>
            </a:extLst>
          </p:cNvPr>
          <p:cNvCxnSpPr>
            <a:cxnSpLocks/>
          </p:cNvCxnSpPr>
          <p:nvPr/>
        </p:nvCxnSpPr>
        <p:spPr>
          <a:xfrm>
            <a:off x="831205" y="2787610"/>
            <a:ext cx="373202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47E159BE-2FEF-1043-A7A4-4529A41F8E77}"/>
              </a:ext>
            </a:extLst>
          </p:cNvPr>
          <p:cNvGrpSpPr/>
          <p:nvPr/>
        </p:nvGrpSpPr>
        <p:grpSpPr>
          <a:xfrm>
            <a:off x="798948" y="1659878"/>
            <a:ext cx="816708" cy="816708"/>
            <a:chOff x="668216" y="2184400"/>
            <a:chExt cx="816708" cy="816708"/>
          </a:xfrm>
        </p:grpSpPr>
        <p:sp>
          <p:nvSpPr>
            <p:cNvPr id="73" name="Oval 72">
              <a:extLst>
                <a:ext uri="{FF2B5EF4-FFF2-40B4-BE49-F238E27FC236}">
                  <a16:creationId xmlns:a16="http://schemas.microsoft.com/office/drawing/2014/main" id="{8927B4C2-827B-1544-8306-00793C50687B}"/>
                </a:ext>
              </a:extLst>
            </p:cNvPr>
            <p:cNvSpPr/>
            <p:nvPr/>
          </p:nvSpPr>
          <p:spPr>
            <a:xfrm>
              <a:off x="668216" y="2184400"/>
              <a:ext cx="816708" cy="816708"/>
            </a:xfrm>
            <a:prstGeom prst="ellipse">
              <a:avLst/>
            </a:prstGeom>
            <a:solidFill>
              <a:schemeClr val="tx1">
                <a:lumMod val="50000"/>
                <a:lumOff val="50000"/>
              </a:schemeClr>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F5EBB7F2-E4FF-5541-B78B-21681F44B1E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218" name="Picture 217">
            <a:extLst>
              <a:ext uri="{FF2B5EF4-FFF2-40B4-BE49-F238E27FC236}">
                <a16:creationId xmlns:a16="http://schemas.microsoft.com/office/drawing/2014/main" id="{E5BFF22B-8B87-2842-AA2F-3D4F839758CA}"/>
              </a:ext>
            </a:extLst>
          </p:cNvPr>
          <p:cNvPicPr>
            <a:picLocks noChangeAspect="1"/>
          </p:cNvPicPr>
          <p:nvPr/>
        </p:nvPicPr>
        <p:blipFill>
          <a:blip r:embed="rId5"/>
          <a:stretch>
            <a:fillRect/>
          </a:stretch>
        </p:blipFill>
        <p:spPr>
          <a:xfrm>
            <a:off x="1013271" y="1856695"/>
            <a:ext cx="369053" cy="369053"/>
          </a:xfrm>
          <a:prstGeom prst="rect">
            <a:avLst/>
          </a:prstGeom>
        </p:spPr>
      </p:pic>
      <p:grpSp>
        <p:nvGrpSpPr>
          <p:cNvPr id="3" name="Group 4"/>
          <p:cNvGrpSpPr>
            <a:grpSpLocks noChangeAspect="1"/>
          </p:cNvGrpSpPr>
          <p:nvPr/>
        </p:nvGrpSpPr>
        <p:grpSpPr bwMode="auto">
          <a:xfrm>
            <a:off x="950009" y="3083108"/>
            <a:ext cx="484188" cy="342900"/>
            <a:chOff x="470" y="2316"/>
            <a:chExt cx="305" cy="216"/>
          </a:xfrm>
        </p:grpSpPr>
        <p:sp>
          <p:nvSpPr>
            <p:cNvPr id="5" name="Freeform 5"/>
            <p:cNvSpPr>
              <a:spLocks noEditPoints="1"/>
            </p:cNvSpPr>
            <p:nvPr/>
          </p:nvSpPr>
          <p:spPr bwMode="auto">
            <a:xfrm>
              <a:off x="470" y="2316"/>
              <a:ext cx="305" cy="216"/>
            </a:xfrm>
            <a:custGeom>
              <a:avLst/>
              <a:gdLst>
                <a:gd name="T0" fmla="*/ 1096 w 1107"/>
                <a:gd name="T1" fmla="*/ 364 h 773"/>
                <a:gd name="T2" fmla="*/ 400 w 1107"/>
                <a:gd name="T3" fmla="*/ 763 h 773"/>
                <a:gd name="T4" fmla="*/ 312 w 1107"/>
                <a:gd name="T5" fmla="*/ 743 h 773"/>
                <a:gd name="T6" fmla="*/ 42 w 1107"/>
                <a:gd name="T7" fmla="*/ 577 h 773"/>
                <a:gd name="T8" fmla="*/ 0 w 1107"/>
                <a:gd name="T9" fmla="*/ 458 h 773"/>
                <a:gd name="T10" fmla="*/ 4 w 1107"/>
                <a:gd name="T11" fmla="*/ 413 h 773"/>
                <a:gd name="T12" fmla="*/ 653 w 1107"/>
                <a:gd name="T13" fmla="*/ 41 h 773"/>
                <a:gd name="T14" fmla="*/ 767 w 1107"/>
                <a:gd name="T15" fmla="*/ 6 h 773"/>
                <a:gd name="T16" fmla="*/ 1074 w 1107"/>
                <a:gd name="T17" fmla="*/ 165 h 773"/>
                <a:gd name="T18" fmla="*/ 1005 w 1107"/>
                <a:gd name="T19" fmla="*/ 241 h 773"/>
                <a:gd name="T20" fmla="*/ 1096 w 1107"/>
                <a:gd name="T21" fmla="*/ 364 h 773"/>
                <a:gd name="T22" fmla="*/ 103 w 1107"/>
                <a:gd name="T23" fmla="*/ 371 h 773"/>
                <a:gd name="T24" fmla="*/ 397 w 1107"/>
                <a:gd name="T25" fmla="*/ 528 h 773"/>
                <a:gd name="T26" fmla="*/ 638 w 1107"/>
                <a:gd name="T27" fmla="*/ 403 h 773"/>
                <a:gd name="T28" fmla="*/ 797 w 1107"/>
                <a:gd name="T29" fmla="*/ 52 h 773"/>
                <a:gd name="T30" fmla="*/ 638 w 1107"/>
                <a:gd name="T31" fmla="*/ 84 h 773"/>
                <a:gd name="T32" fmla="*/ 103 w 1107"/>
                <a:gd name="T33" fmla="*/ 371 h 773"/>
                <a:gd name="T34" fmla="*/ 417 w 1107"/>
                <a:gd name="T35" fmla="*/ 719 h 773"/>
                <a:gd name="T36" fmla="*/ 1014 w 1107"/>
                <a:gd name="T37" fmla="*/ 398 h 773"/>
                <a:gd name="T38" fmla="*/ 968 w 1107"/>
                <a:gd name="T39" fmla="*/ 261 h 773"/>
                <a:gd name="T40" fmla="*/ 406 w 1107"/>
                <a:gd name="T41" fmla="*/ 563 h 773"/>
                <a:gd name="T42" fmla="*/ 231 w 1107"/>
                <a:gd name="T43" fmla="*/ 474 h 773"/>
                <a:gd name="T44" fmla="*/ 169 w 1107"/>
                <a:gd name="T45" fmla="*/ 504 h 773"/>
                <a:gd name="T46" fmla="*/ 161 w 1107"/>
                <a:gd name="T47" fmla="*/ 514 h 773"/>
                <a:gd name="T48" fmla="*/ 394 w 1107"/>
                <a:gd name="T49" fmla="*/ 649 h 773"/>
                <a:gd name="T50" fmla="*/ 194 w 1107"/>
                <a:gd name="T51" fmla="*/ 455 h 773"/>
                <a:gd name="T52" fmla="*/ 191 w 1107"/>
                <a:gd name="T53" fmla="*/ 453 h 773"/>
                <a:gd name="T54" fmla="*/ 94 w 1107"/>
                <a:gd name="T55" fmla="*/ 406 h 773"/>
                <a:gd name="T56" fmla="*/ 33 w 1107"/>
                <a:gd name="T57" fmla="*/ 470 h 773"/>
                <a:gd name="T58" fmla="*/ 120 w 1107"/>
                <a:gd name="T59" fmla="*/ 605 h 773"/>
                <a:gd name="T60" fmla="*/ 361 w 1107"/>
                <a:gd name="T61" fmla="*/ 730 h 773"/>
                <a:gd name="T62" fmla="*/ 383 w 1107"/>
                <a:gd name="T63" fmla="*/ 699 h 773"/>
                <a:gd name="T64" fmla="*/ 125 w 1107"/>
                <a:gd name="T65" fmla="*/ 530 h 773"/>
                <a:gd name="T66" fmla="*/ 194 w 1107"/>
                <a:gd name="T67" fmla="*/ 45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7" h="773">
                  <a:moveTo>
                    <a:pt x="1096" y="364"/>
                  </a:moveTo>
                  <a:lnTo>
                    <a:pt x="1096" y="364"/>
                  </a:lnTo>
                  <a:cubicBezTo>
                    <a:pt x="1093" y="382"/>
                    <a:pt x="1083" y="396"/>
                    <a:pt x="1067" y="405"/>
                  </a:cubicBezTo>
                  <a:cubicBezTo>
                    <a:pt x="953" y="474"/>
                    <a:pt x="506" y="706"/>
                    <a:pt x="400" y="763"/>
                  </a:cubicBezTo>
                  <a:cubicBezTo>
                    <a:pt x="383" y="773"/>
                    <a:pt x="365" y="771"/>
                    <a:pt x="349" y="763"/>
                  </a:cubicBezTo>
                  <a:cubicBezTo>
                    <a:pt x="336" y="757"/>
                    <a:pt x="324" y="750"/>
                    <a:pt x="312" y="743"/>
                  </a:cubicBezTo>
                  <a:cubicBezTo>
                    <a:pt x="249" y="710"/>
                    <a:pt x="185" y="676"/>
                    <a:pt x="122" y="642"/>
                  </a:cubicBezTo>
                  <a:cubicBezTo>
                    <a:pt x="91" y="625"/>
                    <a:pt x="63" y="605"/>
                    <a:pt x="42" y="577"/>
                  </a:cubicBezTo>
                  <a:cubicBezTo>
                    <a:pt x="19" y="545"/>
                    <a:pt x="5" y="509"/>
                    <a:pt x="0" y="470"/>
                  </a:cubicBezTo>
                  <a:cubicBezTo>
                    <a:pt x="0" y="467"/>
                    <a:pt x="0" y="461"/>
                    <a:pt x="0" y="458"/>
                  </a:cubicBezTo>
                  <a:lnTo>
                    <a:pt x="0" y="435"/>
                  </a:lnTo>
                  <a:cubicBezTo>
                    <a:pt x="1" y="428"/>
                    <a:pt x="2" y="420"/>
                    <a:pt x="4" y="413"/>
                  </a:cubicBezTo>
                  <a:cubicBezTo>
                    <a:pt x="10" y="394"/>
                    <a:pt x="21" y="380"/>
                    <a:pt x="40" y="370"/>
                  </a:cubicBezTo>
                  <a:cubicBezTo>
                    <a:pt x="244" y="261"/>
                    <a:pt x="449" y="151"/>
                    <a:pt x="653" y="41"/>
                  </a:cubicBezTo>
                  <a:cubicBezTo>
                    <a:pt x="672" y="31"/>
                    <a:pt x="690" y="21"/>
                    <a:pt x="709" y="12"/>
                  </a:cubicBezTo>
                  <a:cubicBezTo>
                    <a:pt x="728" y="2"/>
                    <a:pt x="747" y="0"/>
                    <a:pt x="767" y="6"/>
                  </a:cubicBezTo>
                  <a:cubicBezTo>
                    <a:pt x="777" y="9"/>
                    <a:pt x="787" y="12"/>
                    <a:pt x="797" y="17"/>
                  </a:cubicBezTo>
                  <a:cubicBezTo>
                    <a:pt x="889" y="66"/>
                    <a:pt x="981" y="116"/>
                    <a:pt x="1074" y="165"/>
                  </a:cubicBezTo>
                  <a:cubicBezTo>
                    <a:pt x="1094" y="176"/>
                    <a:pt x="1089" y="196"/>
                    <a:pt x="1073" y="204"/>
                  </a:cubicBezTo>
                  <a:cubicBezTo>
                    <a:pt x="1052" y="216"/>
                    <a:pt x="1007" y="240"/>
                    <a:pt x="1005" y="241"/>
                  </a:cubicBezTo>
                  <a:cubicBezTo>
                    <a:pt x="1009" y="243"/>
                    <a:pt x="1012" y="245"/>
                    <a:pt x="1015" y="247"/>
                  </a:cubicBezTo>
                  <a:cubicBezTo>
                    <a:pt x="1107" y="301"/>
                    <a:pt x="1099" y="349"/>
                    <a:pt x="1096" y="364"/>
                  </a:cubicBezTo>
                  <a:close/>
                  <a:moveTo>
                    <a:pt x="103" y="371"/>
                  </a:moveTo>
                  <a:lnTo>
                    <a:pt x="103" y="371"/>
                  </a:lnTo>
                  <a:cubicBezTo>
                    <a:pt x="110" y="375"/>
                    <a:pt x="117" y="378"/>
                    <a:pt x="123" y="381"/>
                  </a:cubicBezTo>
                  <a:cubicBezTo>
                    <a:pt x="214" y="430"/>
                    <a:pt x="305" y="479"/>
                    <a:pt x="397" y="528"/>
                  </a:cubicBezTo>
                  <a:cubicBezTo>
                    <a:pt x="400" y="530"/>
                    <a:pt x="402" y="530"/>
                    <a:pt x="405" y="528"/>
                  </a:cubicBezTo>
                  <a:cubicBezTo>
                    <a:pt x="483" y="486"/>
                    <a:pt x="561" y="444"/>
                    <a:pt x="638" y="403"/>
                  </a:cubicBezTo>
                  <a:cubicBezTo>
                    <a:pt x="772" y="331"/>
                    <a:pt x="1042" y="185"/>
                    <a:pt x="1044" y="185"/>
                  </a:cubicBezTo>
                  <a:cubicBezTo>
                    <a:pt x="1043" y="184"/>
                    <a:pt x="878" y="96"/>
                    <a:pt x="797" y="52"/>
                  </a:cubicBezTo>
                  <a:cubicBezTo>
                    <a:pt x="764" y="34"/>
                    <a:pt x="731" y="34"/>
                    <a:pt x="698" y="52"/>
                  </a:cubicBezTo>
                  <a:cubicBezTo>
                    <a:pt x="678" y="63"/>
                    <a:pt x="658" y="73"/>
                    <a:pt x="638" y="84"/>
                  </a:cubicBezTo>
                  <a:cubicBezTo>
                    <a:pt x="461" y="179"/>
                    <a:pt x="285" y="274"/>
                    <a:pt x="108" y="368"/>
                  </a:cubicBezTo>
                  <a:cubicBezTo>
                    <a:pt x="107" y="370"/>
                    <a:pt x="105" y="371"/>
                    <a:pt x="103" y="371"/>
                  </a:cubicBezTo>
                  <a:close/>
                  <a:moveTo>
                    <a:pt x="417" y="719"/>
                  </a:moveTo>
                  <a:lnTo>
                    <a:pt x="417" y="719"/>
                  </a:lnTo>
                  <a:cubicBezTo>
                    <a:pt x="418" y="718"/>
                    <a:pt x="420" y="717"/>
                    <a:pt x="421" y="717"/>
                  </a:cubicBezTo>
                  <a:cubicBezTo>
                    <a:pt x="619" y="611"/>
                    <a:pt x="814" y="499"/>
                    <a:pt x="1014" y="398"/>
                  </a:cubicBezTo>
                  <a:cubicBezTo>
                    <a:pt x="1061" y="375"/>
                    <a:pt x="1066" y="353"/>
                    <a:pt x="1060" y="334"/>
                  </a:cubicBezTo>
                  <a:cubicBezTo>
                    <a:pt x="1048" y="294"/>
                    <a:pt x="971" y="259"/>
                    <a:pt x="968" y="261"/>
                  </a:cubicBezTo>
                  <a:cubicBezTo>
                    <a:pt x="906" y="294"/>
                    <a:pt x="845" y="327"/>
                    <a:pt x="784" y="360"/>
                  </a:cubicBezTo>
                  <a:cubicBezTo>
                    <a:pt x="658" y="428"/>
                    <a:pt x="532" y="495"/>
                    <a:pt x="406" y="563"/>
                  </a:cubicBezTo>
                  <a:cubicBezTo>
                    <a:pt x="402" y="565"/>
                    <a:pt x="400" y="565"/>
                    <a:pt x="396" y="563"/>
                  </a:cubicBezTo>
                  <a:cubicBezTo>
                    <a:pt x="341" y="533"/>
                    <a:pt x="286" y="504"/>
                    <a:pt x="231" y="474"/>
                  </a:cubicBezTo>
                  <a:cubicBezTo>
                    <a:pt x="228" y="473"/>
                    <a:pt x="225" y="473"/>
                    <a:pt x="222" y="474"/>
                  </a:cubicBezTo>
                  <a:cubicBezTo>
                    <a:pt x="205" y="484"/>
                    <a:pt x="187" y="494"/>
                    <a:pt x="169" y="504"/>
                  </a:cubicBezTo>
                  <a:cubicBezTo>
                    <a:pt x="164" y="506"/>
                    <a:pt x="160" y="508"/>
                    <a:pt x="155" y="511"/>
                  </a:cubicBezTo>
                  <a:cubicBezTo>
                    <a:pt x="157" y="512"/>
                    <a:pt x="159" y="514"/>
                    <a:pt x="161" y="514"/>
                  </a:cubicBezTo>
                  <a:cubicBezTo>
                    <a:pt x="220" y="546"/>
                    <a:pt x="278" y="577"/>
                    <a:pt x="336" y="609"/>
                  </a:cubicBezTo>
                  <a:cubicBezTo>
                    <a:pt x="357" y="619"/>
                    <a:pt x="380" y="631"/>
                    <a:pt x="394" y="649"/>
                  </a:cubicBezTo>
                  <a:cubicBezTo>
                    <a:pt x="410" y="669"/>
                    <a:pt x="415" y="680"/>
                    <a:pt x="417" y="719"/>
                  </a:cubicBezTo>
                  <a:close/>
                  <a:moveTo>
                    <a:pt x="194" y="455"/>
                  </a:moveTo>
                  <a:lnTo>
                    <a:pt x="194" y="455"/>
                  </a:lnTo>
                  <a:cubicBezTo>
                    <a:pt x="193" y="454"/>
                    <a:pt x="192" y="453"/>
                    <a:pt x="191" y="453"/>
                  </a:cubicBezTo>
                  <a:cubicBezTo>
                    <a:pt x="167" y="440"/>
                    <a:pt x="144" y="427"/>
                    <a:pt x="120" y="415"/>
                  </a:cubicBezTo>
                  <a:cubicBezTo>
                    <a:pt x="112" y="411"/>
                    <a:pt x="103" y="408"/>
                    <a:pt x="94" y="406"/>
                  </a:cubicBezTo>
                  <a:cubicBezTo>
                    <a:pt x="68" y="400"/>
                    <a:pt x="47" y="411"/>
                    <a:pt x="38" y="435"/>
                  </a:cubicBezTo>
                  <a:cubicBezTo>
                    <a:pt x="33" y="446"/>
                    <a:pt x="32" y="458"/>
                    <a:pt x="33" y="470"/>
                  </a:cubicBezTo>
                  <a:cubicBezTo>
                    <a:pt x="34" y="492"/>
                    <a:pt x="41" y="514"/>
                    <a:pt x="53" y="534"/>
                  </a:cubicBezTo>
                  <a:cubicBezTo>
                    <a:pt x="69" y="563"/>
                    <a:pt x="89" y="588"/>
                    <a:pt x="120" y="605"/>
                  </a:cubicBezTo>
                  <a:cubicBezTo>
                    <a:pt x="193" y="645"/>
                    <a:pt x="268" y="685"/>
                    <a:pt x="342" y="724"/>
                  </a:cubicBezTo>
                  <a:cubicBezTo>
                    <a:pt x="348" y="727"/>
                    <a:pt x="354" y="729"/>
                    <a:pt x="361" y="730"/>
                  </a:cubicBezTo>
                  <a:cubicBezTo>
                    <a:pt x="373" y="731"/>
                    <a:pt x="382" y="725"/>
                    <a:pt x="383" y="713"/>
                  </a:cubicBezTo>
                  <a:cubicBezTo>
                    <a:pt x="384" y="709"/>
                    <a:pt x="384" y="704"/>
                    <a:pt x="383" y="699"/>
                  </a:cubicBezTo>
                  <a:cubicBezTo>
                    <a:pt x="377" y="675"/>
                    <a:pt x="361" y="657"/>
                    <a:pt x="339" y="645"/>
                  </a:cubicBezTo>
                  <a:cubicBezTo>
                    <a:pt x="268" y="607"/>
                    <a:pt x="196" y="570"/>
                    <a:pt x="125" y="530"/>
                  </a:cubicBezTo>
                  <a:cubicBezTo>
                    <a:pt x="116" y="526"/>
                    <a:pt x="103" y="506"/>
                    <a:pt x="129" y="489"/>
                  </a:cubicBezTo>
                  <a:cubicBezTo>
                    <a:pt x="150" y="476"/>
                    <a:pt x="172" y="466"/>
                    <a:pt x="194" y="45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529" y="2390"/>
              <a:ext cx="103" cy="52"/>
            </a:xfrm>
            <a:custGeom>
              <a:avLst/>
              <a:gdLst>
                <a:gd name="T0" fmla="*/ 0 w 373"/>
                <a:gd name="T1" fmla="*/ 92 h 187"/>
                <a:gd name="T2" fmla="*/ 0 w 373"/>
                <a:gd name="T3" fmla="*/ 92 h 187"/>
                <a:gd name="T4" fmla="*/ 5 w 373"/>
                <a:gd name="T5" fmla="*/ 89 h 187"/>
                <a:gd name="T6" fmla="*/ 184 w 373"/>
                <a:gd name="T7" fmla="*/ 2 h 187"/>
                <a:gd name="T8" fmla="*/ 194 w 373"/>
                <a:gd name="T9" fmla="*/ 2 h 187"/>
                <a:gd name="T10" fmla="*/ 368 w 373"/>
                <a:gd name="T11" fmla="*/ 92 h 187"/>
                <a:gd name="T12" fmla="*/ 373 w 373"/>
                <a:gd name="T13" fmla="*/ 95 h 187"/>
                <a:gd name="T14" fmla="*/ 370 w 373"/>
                <a:gd name="T15" fmla="*/ 97 h 187"/>
                <a:gd name="T16" fmla="*/ 188 w 373"/>
                <a:gd name="T17" fmla="*/ 185 h 187"/>
                <a:gd name="T18" fmla="*/ 181 w 373"/>
                <a:gd name="T19" fmla="*/ 185 h 187"/>
                <a:gd name="T20" fmla="*/ 5 w 373"/>
                <a:gd name="T21" fmla="*/ 94 h 187"/>
                <a:gd name="T22" fmla="*/ 0 w 373"/>
                <a:gd name="T23" fmla="*/ 9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87">
                  <a:moveTo>
                    <a:pt x="0" y="92"/>
                  </a:moveTo>
                  <a:lnTo>
                    <a:pt x="0" y="92"/>
                  </a:lnTo>
                  <a:cubicBezTo>
                    <a:pt x="2" y="91"/>
                    <a:pt x="4" y="90"/>
                    <a:pt x="5" y="89"/>
                  </a:cubicBezTo>
                  <a:cubicBezTo>
                    <a:pt x="65" y="60"/>
                    <a:pt x="125" y="31"/>
                    <a:pt x="184" y="2"/>
                  </a:cubicBezTo>
                  <a:cubicBezTo>
                    <a:pt x="188" y="0"/>
                    <a:pt x="191" y="0"/>
                    <a:pt x="194" y="2"/>
                  </a:cubicBezTo>
                  <a:cubicBezTo>
                    <a:pt x="252" y="32"/>
                    <a:pt x="310" y="62"/>
                    <a:pt x="368" y="92"/>
                  </a:cubicBezTo>
                  <a:cubicBezTo>
                    <a:pt x="370" y="93"/>
                    <a:pt x="371" y="94"/>
                    <a:pt x="373" y="95"/>
                  </a:cubicBezTo>
                  <a:cubicBezTo>
                    <a:pt x="371" y="96"/>
                    <a:pt x="371" y="96"/>
                    <a:pt x="370" y="97"/>
                  </a:cubicBezTo>
                  <a:cubicBezTo>
                    <a:pt x="309" y="126"/>
                    <a:pt x="248" y="156"/>
                    <a:pt x="188" y="185"/>
                  </a:cubicBezTo>
                  <a:cubicBezTo>
                    <a:pt x="185" y="187"/>
                    <a:pt x="183" y="187"/>
                    <a:pt x="181" y="185"/>
                  </a:cubicBezTo>
                  <a:cubicBezTo>
                    <a:pt x="122" y="155"/>
                    <a:pt x="64" y="125"/>
                    <a:pt x="5" y="94"/>
                  </a:cubicBezTo>
                  <a:cubicBezTo>
                    <a:pt x="4" y="94"/>
                    <a:pt x="2" y="93"/>
                    <a:pt x="0" y="9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p:nvSpPr>
          <p:spPr bwMode="auto">
            <a:xfrm>
              <a:off x="586" y="2403"/>
              <a:ext cx="161" cy="94"/>
            </a:xfrm>
            <a:custGeom>
              <a:avLst/>
              <a:gdLst>
                <a:gd name="T0" fmla="*/ 569 w 584"/>
                <a:gd name="T1" fmla="*/ 43 h 336"/>
                <a:gd name="T2" fmla="*/ 569 w 584"/>
                <a:gd name="T3" fmla="*/ 43 h 336"/>
                <a:gd name="T4" fmla="*/ 34 w 584"/>
                <a:gd name="T5" fmla="*/ 330 h 336"/>
                <a:gd name="T6" fmla="*/ 5 w 584"/>
                <a:gd name="T7" fmla="*/ 321 h 336"/>
                <a:gd name="T8" fmla="*/ 14 w 584"/>
                <a:gd name="T9" fmla="*/ 293 h 336"/>
                <a:gd name="T10" fmla="*/ 549 w 584"/>
                <a:gd name="T11" fmla="*/ 6 h 336"/>
                <a:gd name="T12" fmla="*/ 578 w 584"/>
                <a:gd name="T13" fmla="*/ 14 h 336"/>
                <a:gd name="T14" fmla="*/ 569 w 584"/>
                <a:gd name="T15" fmla="*/ 43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336">
                  <a:moveTo>
                    <a:pt x="569" y="43"/>
                  </a:moveTo>
                  <a:lnTo>
                    <a:pt x="569" y="43"/>
                  </a:lnTo>
                  <a:lnTo>
                    <a:pt x="34" y="330"/>
                  </a:lnTo>
                  <a:cubicBezTo>
                    <a:pt x="24" y="336"/>
                    <a:pt x="11" y="332"/>
                    <a:pt x="5" y="321"/>
                  </a:cubicBezTo>
                  <a:cubicBezTo>
                    <a:pt x="0" y="311"/>
                    <a:pt x="4" y="298"/>
                    <a:pt x="14" y="293"/>
                  </a:cubicBezTo>
                  <a:lnTo>
                    <a:pt x="549" y="6"/>
                  </a:lnTo>
                  <a:cubicBezTo>
                    <a:pt x="560" y="0"/>
                    <a:pt x="573" y="4"/>
                    <a:pt x="578" y="14"/>
                  </a:cubicBezTo>
                  <a:cubicBezTo>
                    <a:pt x="584" y="25"/>
                    <a:pt x="580" y="37"/>
                    <a:pt x="569"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p:cNvSpPr>
            <p:nvPr/>
          </p:nvSpPr>
          <p:spPr bwMode="auto">
            <a:xfrm>
              <a:off x="633" y="2360"/>
              <a:ext cx="94" cy="50"/>
            </a:xfrm>
            <a:custGeom>
              <a:avLst/>
              <a:gdLst>
                <a:gd name="T0" fmla="*/ 328 w 340"/>
                <a:gd name="T1" fmla="*/ 28 h 180"/>
                <a:gd name="T2" fmla="*/ 328 w 340"/>
                <a:gd name="T3" fmla="*/ 28 h 180"/>
                <a:gd name="T4" fmla="*/ 42 w 340"/>
                <a:gd name="T5" fmla="*/ 175 h 180"/>
                <a:gd name="T6" fmla="*/ 8 w 340"/>
                <a:gd name="T7" fmla="*/ 173 h 180"/>
                <a:gd name="T8" fmla="*/ 13 w 340"/>
                <a:gd name="T9" fmla="*/ 151 h 180"/>
                <a:gd name="T10" fmla="*/ 299 w 340"/>
                <a:gd name="T11" fmla="*/ 5 h 180"/>
                <a:gd name="T12" fmla="*/ 332 w 340"/>
                <a:gd name="T13" fmla="*/ 7 h 180"/>
                <a:gd name="T14" fmla="*/ 328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8" y="28"/>
                  </a:moveTo>
                  <a:lnTo>
                    <a:pt x="328" y="28"/>
                  </a:lnTo>
                  <a:lnTo>
                    <a:pt x="42" y="175"/>
                  </a:lnTo>
                  <a:cubicBezTo>
                    <a:pt x="31" y="180"/>
                    <a:pt x="16" y="179"/>
                    <a:pt x="8" y="173"/>
                  </a:cubicBezTo>
                  <a:cubicBezTo>
                    <a:pt x="0" y="166"/>
                    <a:pt x="2" y="157"/>
                    <a:pt x="13" y="151"/>
                  </a:cubicBezTo>
                  <a:lnTo>
                    <a:pt x="299" y="5"/>
                  </a:lnTo>
                  <a:cubicBezTo>
                    <a:pt x="309" y="0"/>
                    <a:pt x="325" y="0"/>
                    <a:pt x="332" y="7"/>
                  </a:cubicBezTo>
                  <a:cubicBezTo>
                    <a:pt x="340" y="13"/>
                    <a:pt x="338" y="23"/>
                    <a:pt x="328"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p:nvSpPr>
          <p:spPr bwMode="auto">
            <a:xfrm>
              <a:off x="616" y="2351"/>
              <a:ext cx="94" cy="50"/>
            </a:xfrm>
            <a:custGeom>
              <a:avLst/>
              <a:gdLst>
                <a:gd name="T0" fmla="*/ 327 w 340"/>
                <a:gd name="T1" fmla="*/ 28 h 180"/>
                <a:gd name="T2" fmla="*/ 327 w 340"/>
                <a:gd name="T3" fmla="*/ 28 h 180"/>
                <a:gd name="T4" fmla="*/ 41 w 340"/>
                <a:gd name="T5" fmla="*/ 175 h 180"/>
                <a:gd name="T6" fmla="*/ 7 w 340"/>
                <a:gd name="T7" fmla="*/ 173 h 180"/>
                <a:gd name="T8" fmla="*/ 12 w 340"/>
                <a:gd name="T9" fmla="*/ 151 h 180"/>
                <a:gd name="T10" fmla="*/ 298 w 340"/>
                <a:gd name="T11" fmla="*/ 5 h 180"/>
                <a:gd name="T12" fmla="*/ 332 w 340"/>
                <a:gd name="T13" fmla="*/ 7 h 180"/>
                <a:gd name="T14" fmla="*/ 327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7" y="28"/>
                  </a:moveTo>
                  <a:lnTo>
                    <a:pt x="327" y="28"/>
                  </a:lnTo>
                  <a:lnTo>
                    <a:pt x="41" y="175"/>
                  </a:lnTo>
                  <a:cubicBezTo>
                    <a:pt x="31" y="180"/>
                    <a:pt x="15" y="179"/>
                    <a:pt x="7" y="173"/>
                  </a:cubicBezTo>
                  <a:cubicBezTo>
                    <a:pt x="0" y="166"/>
                    <a:pt x="2" y="157"/>
                    <a:pt x="12" y="151"/>
                  </a:cubicBezTo>
                  <a:lnTo>
                    <a:pt x="298" y="5"/>
                  </a:lnTo>
                  <a:cubicBezTo>
                    <a:pt x="309" y="0"/>
                    <a:pt x="324" y="0"/>
                    <a:pt x="332" y="7"/>
                  </a:cubicBezTo>
                  <a:cubicBezTo>
                    <a:pt x="340" y="13"/>
                    <a:pt x="338" y="23"/>
                    <a:pt x="327"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p:nvSpPr>
          <p:spPr bwMode="auto">
            <a:xfrm>
              <a:off x="599" y="2340"/>
              <a:ext cx="94" cy="50"/>
            </a:xfrm>
            <a:custGeom>
              <a:avLst/>
              <a:gdLst>
                <a:gd name="T0" fmla="*/ 328 w 341"/>
                <a:gd name="T1" fmla="*/ 29 h 180"/>
                <a:gd name="T2" fmla="*/ 328 w 341"/>
                <a:gd name="T3" fmla="*/ 29 h 180"/>
                <a:gd name="T4" fmla="*/ 42 w 341"/>
                <a:gd name="T5" fmla="*/ 175 h 180"/>
                <a:gd name="T6" fmla="*/ 8 w 341"/>
                <a:gd name="T7" fmla="*/ 173 h 180"/>
                <a:gd name="T8" fmla="*/ 13 w 341"/>
                <a:gd name="T9" fmla="*/ 152 h 180"/>
                <a:gd name="T10" fmla="*/ 299 w 341"/>
                <a:gd name="T11" fmla="*/ 5 h 180"/>
                <a:gd name="T12" fmla="*/ 333 w 341"/>
                <a:gd name="T13" fmla="*/ 7 h 180"/>
                <a:gd name="T14" fmla="*/ 328 w 341"/>
                <a:gd name="T15" fmla="*/ 29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180">
                  <a:moveTo>
                    <a:pt x="328" y="29"/>
                  </a:moveTo>
                  <a:lnTo>
                    <a:pt x="328" y="29"/>
                  </a:lnTo>
                  <a:lnTo>
                    <a:pt x="42" y="175"/>
                  </a:lnTo>
                  <a:cubicBezTo>
                    <a:pt x="31" y="180"/>
                    <a:pt x="16" y="180"/>
                    <a:pt x="8" y="173"/>
                  </a:cubicBezTo>
                  <a:cubicBezTo>
                    <a:pt x="0" y="167"/>
                    <a:pt x="3" y="157"/>
                    <a:pt x="13" y="152"/>
                  </a:cubicBezTo>
                  <a:lnTo>
                    <a:pt x="299" y="5"/>
                  </a:lnTo>
                  <a:cubicBezTo>
                    <a:pt x="310" y="0"/>
                    <a:pt x="325" y="1"/>
                    <a:pt x="333" y="7"/>
                  </a:cubicBezTo>
                  <a:cubicBezTo>
                    <a:pt x="341" y="13"/>
                    <a:pt x="338" y="23"/>
                    <a:pt x="328" y="2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3"/>
          <p:cNvGrpSpPr>
            <a:grpSpLocks noChangeAspect="1"/>
          </p:cNvGrpSpPr>
          <p:nvPr/>
        </p:nvGrpSpPr>
        <p:grpSpPr bwMode="auto">
          <a:xfrm>
            <a:off x="1129394" y="4235632"/>
            <a:ext cx="171449" cy="484188"/>
            <a:chOff x="583" y="3042"/>
            <a:chExt cx="108" cy="305"/>
          </a:xfrm>
        </p:grpSpPr>
        <p:sp>
          <p:nvSpPr>
            <p:cNvPr id="13" name="Freeform 14"/>
            <p:cNvSpPr>
              <a:spLocks noEditPoints="1"/>
            </p:cNvSpPr>
            <p:nvPr/>
          </p:nvSpPr>
          <p:spPr bwMode="auto">
            <a:xfrm>
              <a:off x="583" y="3110"/>
              <a:ext cx="108" cy="237"/>
            </a:xfrm>
            <a:custGeom>
              <a:avLst/>
              <a:gdLst>
                <a:gd name="T0" fmla="*/ 317 w 375"/>
                <a:gd name="T1" fmla="*/ 765 h 833"/>
                <a:gd name="T2" fmla="*/ 317 w 375"/>
                <a:gd name="T3" fmla="*/ 765 h 833"/>
                <a:gd name="T4" fmla="*/ 297 w 375"/>
                <a:gd name="T5" fmla="*/ 753 h 833"/>
                <a:gd name="T6" fmla="*/ 283 w 375"/>
                <a:gd name="T7" fmla="*/ 633 h 833"/>
                <a:gd name="T8" fmla="*/ 302 w 375"/>
                <a:gd name="T9" fmla="*/ 624 h 833"/>
                <a:gd name="T10" fmla="*/ 317 w 375"/>
                <a:gd name="T11" fmla="*/ 765 h 833"/>
                <a:gd name="T12" fmla="*/ 352 w 375"/>
                <a:gd name="T13" fmla="*/ 768 h 833"/>
                <a:gd name="T14" fmla="*/ 352 w 375"/>
                <a:gd name="T15" fmla="*/ 768 h 833"/>
                <a:gd name="T16" fmla="*/ 370 w 375"/>
                <a:gd name="T17" fmla="*/ 702 h 833"/>
                <a:gd name="T18" fmla="*/ 336 w 375"/>
                <a:gd name="T19" fmla="*/ 618 h 833"/>
                <a:gd name="T20" fmla="*/ 336 w 375"/>
                <a:gd name="T21" fmla="*/ 618 h 833"/>
                <a:gd name="T22" fmla="*/ 337 w 375"/>
                <a:gd name="T23" fmla="*/ 613 h 833"/>
                <a:gd name="T24" fmla="*/ 337 w 375"/>
                <a:gd name="T25" fmla="*/ 613 h 833"/>
                <a:gd name="T26" fmla="*/ 348 w 375"/>
                <a:gd name="T27" fmla="*/ 597 h 833"/>
                <a:gd name="T28" fmla="*/ 331 w 375"/>
                <a:gd name="T29" fmla="*/ 584 h 833"/>
                <a:gd name="T30" fmla="*/ 331 w 375"/>
                <a:gd name="T31" fmla="*/ 584 h 833"/>
                <a:gd name="T32" fmla="*/ 327 w 375"/>
                <a:gd name="T33" fmla="*/ 578 h 833"/>
                <a:gd name="T34" fmla="*/ 328 w 375"/>
                <a:gd name="T35" fmla="*/ 578 h 833"/>
                <a:gd name="T36" fmla="*/ 248 w 375"/>
                <a:gd name="T37" fmla="*/ 305 h 833"/>
                <a:gd name="T38" fmla="*/ 248 w 375"/>
                <a:gd name="T39" fmla="*/ 302 h 833"/>
                <a:gd name="T40" fmla="*/ 297 w 375"/>
                <a:gd name="T41" fmla="*/ 302 h 833"/>
                <a:gd name="T42" fmla="*/ 324 w 375"/>
                <a:gd name="T43" fmla="*/ 274 h 833"/>
                <a:gd name="T44" fmla="*/ 324 w 375"/>
                <a:gd name="T45" fmla="*/ 267 h 833"/>
                <a:gd name="T46" fmla="*/ 297 w 375"/>
                <a:gd name="T47" fmla="*/ 239 h 833"/>
                <a:gd name="T48" fmla="*/ 257 w 375"/>
                <a:gd name="T49" fmla="*/ 239 h 833"/>
                <a:gd name="T50" fmla="*/ 327 w 375"/>
                <a:gd name="T51" fmla="*/ 60 h 833"/>
                <a:gd name="T52" fmla="*/ 338 w 375"/>
                <a:gd name="T53" fmla="*/ 15 h 833"/>
                <a:gd name="T54" fmla="*/ 306 w 375"/>
                <a:gd name="T55" fmla="*/ 3 h 833"/>
                <a:gd name="T56" fmla="*/ 272 w 375"/>
                <a:gd name="T57" fmla="*/ 15 h 833"/>
                <a:gd name="T58" fmla="*/ 235 w 375"/>
                <a:gd name="T59" fmla="*/ 3 h 833"/>
                <a:gd name="T60" fmla="*/ 231 w 375"/>
                <a:gd name="T61" fmla="*/ 0 h 833"/>
                <a:gd name="T62" fmla="*/ 231 w 375"/>
                <a:gd name="T63" fmla="*/ 0 h 833"/>
                <a:gd name="T64" fmla="*/ 230 w 375"/>
                <a:gd name="T65" fmla="*/ 0 h 833"/>
                <a:gd name="T66" fmla="*/ 228 w 375"/>
                <a:gd name="T67" fmla="*/ 2 h 833"/>
                <a:gd name="T68" fmla="*/ 191 w 375"/>
                <a:gd name="T69" fmla="*/ 17 h 833"/>
                <a:gd name="T70" fmla="*/ 150 w 375"/>
                <a:gd name="T71" fmla="*/ 0 h 833"/>
                <a:gd name="T72" fmla="*/ 109 w 375"/>
                <a:gd name="T73" fmla="*/ 15 h 833"/>
                <a:gd name="T74" fmla="*/ 75 w 375"/>
                <a:gd name="T75" fmla="*/ 3 h 833"/>
                <a:gd name="T76" fmla="*/ 42 w 375"/>
                <a:gd name="T77" fmla="*/ 15 h 833"/>
                <a:gd name="T78" fmla="*/ 53 w 375"/>
                <a:gd name="T79" fmla="*/ 60 h 833"/>
                <a:gd name="T80" fmla="*/ 124 w 375"/>
                <a:gd name="T81" fmla="*/ 239 h 833"/>
                <a:gd name="T82" fmla="*/ 78 w 375"/>
                <a:gd name="T83" fmla="*/ 239 h 833"/>
                <a:gd name="T84" fmla="*/ 50 w 375"/>
                <a:gd name="T85" fmla="*/ 267 h 833"/>
                <a:gd name="T86" fmla="*/ 50 w 375"/>
                <a:gd name="T87" fmla="*/ 274 h 833"/>
                <a:gd name="T88" fmla="*/ 78 w 375"/>
                <a:gd name="T89" fmla="*/ 302 h 833"/>
                <a:gd name="T90" fmla="*/ 133 w 375"/>
                <a:gd name="T91" fmla="*/ 302 h 833"/>
                <a:gd name="T92" fmla="*/ 134 w 375"/>
                <a:gd name="T93" fmla="*/ 305 h 833"/>
                <a:gd name="T94" fmla="*/ 133 w 375"/>
                <a:gd name="T95" fmla="*/ 305 h 833"/>
                <a:gd name="T96" fmla="*/ 54 w 375"/>
                <a:gd name="T97" fmla="*/ 578 h 833"/>
                <a:gd name="T98" fmla="*/ 54 w 375"/>
                <a:gd name="T99" fmla="*/ 578 h 833"/>
                <a:gd name="T100" fmla="*/ 51 w 375"/>
                <a:gd name="T101" fmla="*/ 584 h 833"/>
                <a:gd name="T102" fmla="*/ 49 w 375"/>
                <a:gd name="T103" fmla="*/ 584 h 833"/>
                <a:gd name="T104" fmla="*/ 33 w 375"/>
                <a:gd name="T105" fmla="*/ 597 h 833"/>
                <a:gd name="T106" fmla="*/ 43 w 375"/>
                <a:gd name="T107" fmla="*/ 613 h 833"/>
                <a:gd name="T108" fmla="*/ 42 w 375"/>
                <a:gd name="T109" fmla="*/ 618 h 833"/>
                <a:gd name="T110" fmla="*/ 42 w 375"/>
                <a:gd name="T111" fmla="*/ 618 h 833"/>
                <a:gd name="T112" fmla="*/ 4 w 375"/>
                <a:gd name="T113" fmla="*/ 697 h 833"/>
                <a:gd name="T114" fmla="*/ 23 w 375"/>
                <a:gd name="T115" fmla="*/ 768 h 833"/>
                <a:gd name="T116" fmla="*/ 0 w 375"/>
                <a:gd name="T117" fmla="*/ 800 h 833"/>
                <a:gd name="T118" fmla="*/ 33 w 375"/>
                <a:gd name="T119" fmla="*/ 833 h 833"/>
                <a:gd name="T120" fmla="*/ 342 w 375"/>
                <a:gd name="T121" fmla="*/ 833 h 833"/>
                <a:gd name="T122" fmla="*/ 375 w 375"/>
                <a:gd name="T123" fmla="*/ 800 h 833"/>
                <a:gd name="T124" fmla="*/ 352 w 375"/>
                <a:gd name="T125" fmla="*/ 76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833">
                  <a:moveTo>
                    <a:pt x="317" y="765"/>
                  </a:moveTo>
                  <a:lnTo>
                    <a:pt x="317" y="765"/>
                  </a:lnTo>
                  <a:cubicBezTo>
                    <a:pt x="307" y="779"/>
                    <a:pt x="285" y="768"/>
                    <a:pt x="297" y="753"/>
                  </a:cubicBezTo>
                  <a:cubicBezTo>
                    <a:pt x="297" y="753"/>
                    <a:pt x="343" y="702"/>
                    <a:pt x="283" y="633"/>
                  </a:cubicBezTo>
                  <a:cubicBezTo>
                    <a:pt x="276" y="625"/>
                    <a:pt x="289" y="614"/>
                    <a:pt x="302" y="624"/>
                  </a:cubicBezTo>
                  <a:cubicBezTo>
                    <a:pt x="302" y="624"/>
                    <a:pt x="367" y="689"/>
                    <a:pt x="317" y="765"/>
                  </a:cubicBezTo>
                  <a:close/>
                  <a:moveTo>
                    <a:pt x="352" y="768"/>
                  </a:moveTo>
                  <a:lnTo>
                    <a:pt x="352" y="768"/>
                  </a:lnTo>
                  <a:cubicBezTo>
                    <a:pt x="365" y="750"/>
                    <a:pt x="372" y="729"/>
                    <a:pt x="370" y="702"/>
                  </a:cubicBezTo>
                  <a:cubicBezTo>
                    <a:pt x="369" y="674"/>
                    <a:pt x="353" y="642"/>
                    <a:pt x="336" y="618"/>
                  </a:cubicBezTo>
                  <a:lnTo>
                    <a:pt x="336" y="618"/>
                  </a:lnTo>
                  <a:cubicBezTo>
                    <a:pt x="336" y="616"/>
                    <a:pt x="337" y="615"/>
                    <a:pt x="337" y="613"/>
                  </a:cubicBezTo>
                  <a:lnTo>
                    <a:pt x="337" y="613"/>
                  </a:lnTo>
                  <a:cubicBezTo>
                    <a:pt x="341" y="613"/>
                    <a:pt x="350" y="606"/>
                    <a:pt x="348" y="597"/>
                  </a:cubicBezTo>
                  <a:cubicBezTo>
                    <a:pt x="345" y="586"/>
                    <a:pt x="335" y="584"/>
                    <a:pt x="331" y="584"/>
                  </a:cubicBezTo>
                  <a:lnTo>
                    <a:pt x="331" y="584"/>
                  </a:lnTo>
                  <a:cubicBezTo>
                    <a:pt x="330" y="582"/>
                    <a:pt x="329" y="580"/>
                    <a:pt x="327" y="578"/>
                  </a:cubicBezTo>
                  <a:lnTo>
                    <a:pt x="328" y="578"/>
                  </a:lnTo>
                  <a:cubicBezTo>
                    <a:pt x="292" y="512"/>
                    <a:pt x="258" y="455"/>
                    <a:pt x="248" y="305"/>
                  </a:cubicBezTo>
                  <a:lnTo>
                    <a:pt x="248" y="302"/>
                  </a:lnTo>
                  <a:lnTo>
                    <a:pt x="297" y="302"/>
                  </a:lnTo>
                  <a:cubicBezTo>
                    <a:pt x="312" y="302"/>
                    <a:pt x="324" y="289"/>
                    <a:pt x="324" y="274"/>
                  </a:cubicBezTo>
                  <a:lnTo>
                    <a:pt x="324" y="267"/>
                  </a:lnTo>
                  <a:cubicBezTo>
                    <a:pt x="324" y="252"/>
                    <a:pt x="312" y="239"/>
                    <a:pt x="297" y="239"/>
                  </a:cubicBezTo>
                  <a:lnTo>
                    <a:pt x="257" y="239"/>
                  </a:lnTo>
                  <a:cubicBezTo>
                    <a:pt x="253" y="157"/>
                    <a:pt x="295" y="83"/>
                    <a:pt x="327" y="60"/>
                  </a:cubicBezTo>
                  <a:cubicBezTo>
                    <a:pt x="338" y="53"/>
                    <a:pt x="353" y="36"/>
                    <a:pt x="338" y="15"/>
                  </a:cubicBezTo>
                  <a:cubicBezTo>
                    <a:pt x="328" y="1"/>
                    <a:pt x="313" y="1"/>
                    <a:pt x="306" y="3"/>
                  </a:cubicBezTo>
                  <a:cubicBezTo>
                    <a:pt x="300" y="5"/>
                    <a:pt x="287" y="15"/>
                    <a:pt x="272" y="15"/>
                  </a:cubicBezTo>
                  <a:cubicBezTo>
                    <a:pt x="259" y="15"/>
                    <a:pt x="246" y="10"/>
                    <a:pt x="235" y="3"/>
                  </a:cubicBezTo>
                  <a:lnTo>
                    <a:pt x="231" y="0"/>
                  </a:lnTo>
                  <a:lnTo>
                    <a:pt x="231" y="0"/>
                  </a:lnTo>
                  <a:lnTo>
                    <a:pt x="230" y="0"/>
                  </a:lnTo>
                  <a:lnTo>
                    <a:pt x="228" y="2"/>
                  </a:lnTo>
                  <a:cubicBezTo>
                    <a:pt x="217" y="9"/>
                    <a:pt x="204" y="17"/>
                    <a:pt x="191" y="17"/>
                  </a:cubicBezTo>
                  <a:cubicBezTo>
                    <a:pt x="175" y="17"/>
                    <a:pt x="162" y="8"/>
                    <a:pt x="150" y="0"/>
                  </a:cubicBezTo>
                  <a:cubicBezTo>
                    <a:pt x="139" y="8"/>
                    <a:pt x="124" y="15"/>
                    <a:pt x="109" y="15"/>
                  </a:cubicBezTo>
                  <a:cubicBezTo>
                    <a:pt x="94" y="15"/>
                    <a:pt x="81" y="5"/>
                    <a:pt x="75" y="3"/>
                  </a:cubicBezTo>
                  <a:cubicBezTo>
                    <a:pt x="68" y="1"/>
                    <a:pt x="53" y="1"/>
                    <a:pt x="42" y="15"/>
                  </a:cubicBezTo>
                  <a:cubicBezTo>
                    <a:pt x="28" y="36"/>
                    <a:pt x="43" y="53"/>
                    <a:pt x="53" y="60"/>
                  </a:cubicBezTo>
                  <a:cubicBezTo>
                    <a:pt x="86" y="83"/>
                    <a:pt x="127" y="157"/>
                    <a:pt x="124" y="239"/>
                  </a:cubicBezTo>
                  <a:lnTo>
                    <a:pt x="78" y="239"/>
                  </a:lnTo>
                  <a:cubicBezTo>
                    <a:pt x="63" y="239"/>
                    <a:pt x="50" y="252"/>
                    <a:pt x="50" y="267"/>
                  </a:cubicBezTo>
                  <a:lnTo>
                    <a:pt x="50" y="274"/>
                  </a:lnTo>
                  <a:cubicBezTo>
                    <a:pt x="50" y="289"/>
                    <a:pt x="63" y="302"/>
                    <a:pt x="78" y="302"/>
                  </a:cubicBezTo>
                  <a:lnTo>
                    <a:pt x="133" y="302"/>
                  </a:lnTo>
                  <a:lnTo>
                    <a:pt x="134" y="305"/>
                  </a:lnTo>
                  <a:lnTo>
                    <a:pt x="133" y="305"/>
                  </a:lnTo>
                  <a:cubicBezTo>
                    <a:pt x="123" y="455"/>
                    <a:pt x="90" y="510"/>
                    <a:pt x="54" y="578"/>
                  </a:cubicBezTo>
                  <a:lnTo>
                    <a:pt x="54" y="578"/>
                  </a:lnTo>
                  <a:cubicBezTo>
                    <a:pt x="53" y="580"/>
                    <a:pt x="52" y="582"/>
                    <a:pt x="51" y="584"/>
                  </a:cubicBezTo>
                  <a:lnTo>
                    <a:pt x="49" y="584"/>
                  </a:lnTo>
                  <a:cubicBezTo>
                    <a:pt x="45" y="584"/>
                    <a:pt x="35" y="586"/>
                    <a:pt x="33" y="597"/>
                  </a:cubicBezTo>
                  <a:cubicBezTo>
                    <a:pt x="30" y="606"/>
                    <a:pt x="39" y="612"/>
                    <a:pt x="43" y="613"/>
                  </a:cubicBezTo>
                  <a:cubicBezTo>
                    <a:pt x="42" y="615"/>
                    <a:pt x="42" y="616"/>
                    <a:pt x="42" y="618"/>
                  </a:cubicBezTo>
                  <a:lnTo>
                    <a:pt x="42" y="618"/>
                  </a:lnTo>
                  <a:cubicBezTo>
                    <a:pt x="27" y="640"/>
                    <a:pt x="6" y="669"/>
                    <a:pt x="4" y="697"/>
                  </a:cubicBezTo>
                  <a:cubicBezTo>
                    <a:pt x="2" y="724"/>
                    <a:pt x="10" y="750"/>
                    <a:pt x="23" y="768"/>
                  </a:cubicBezTo>
                  <a:cubicBezTo>
                    <a:pt x="10" y="772"/>
                    <a:pt x="0" y="785"/>
                    <a:pt x="0" y="800"/>
                  </a:cubicBezTo>
                  <a:cubicBezTo>
                    <a:pt x="0" y="818"/>
                    <a:pt x="15" y="833"/>
                    <a:pt x="33" y="833"/>
                  </a:cubicBezTo>
                  <a:lnTo>
                    <a:pt x="342" y="833"/>
                  </a:lnTo>
                  <a:cubicBezTo>
                    <a:pt x="360" y="833"/>
                    <a:pt x="375" y="818"/>
                    <a:pt x="375" y="800"/>
                  </a:cubicBezTo>
                  <a:cubicBezTo>
                    <a:pt x="375" y="785"/>
                    <a:pt x="365" y="772"/>
                    <a:pt x="352" y="76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5"/>
            <p:cNvSpPr>
              <a:spLocks/>
            </p:cNvSpPr>
            <p:nvPr/>
          </p:nvSpPr>
          <p:spPr bwMode="auto">
            <a:xfrm>
              <a:off x="616" y="3042"/>
              <a:ext cx="46" cy="66"/>
            </a:xfrm>
            <a:custGeom>
              <a:avLst/>
              <a:gdLst>
                <a:gd name="T0" fmla="*/ 21 w 160"/>
                <a:gd name="T1" fmla="*/ 101 h 235"/>
                <a:gd name="T2" fmla="*/ 21 w 160"/>
                <a:gd name="T3" fmla="*/ 101 h 235"/>
                <a:gd name="T4" fmla="*/ 58 w 160"/>
                <a:gd name="T5" fmla="*/ 101 h 235"/>
                <a:gd name="T6" fmla="*/ 58 w 160"/>
                <a:gd name="T7" fmla="*/ 121 h 235"/>
                <a:gd name="T8" fmla="*/ 21 w 160"/>
                <a:gd name="T9" fmla="*/ 176 h 235"/>
                <a:gd name="T10" fmla="*/ 80 w 160"/>
                <a:gd name="T11" fmla="*/ 235 h 235"/>
                <a:gd name="T12" fmla="*/ 139 w 160"/>
                <a:gd name="T13" fmla="*/ 176 h 235"/>
                <a:gd name="T14" fmla="*/ 101 w 160"/>
                <a:gd name="T15" fmla="*/ 121 h 235"/>
                <a:gd name="T16" fmla="*/ 101 w 160"/>
                <a:gd name="T17" fmla="*/ 101 h 235"/>
                <a:gd name="T18" fmla="*/ 139 w 160"/>
                <a:gd name="T19" fmla="*/ 101 h 235"/>
                <a:gd name="T20" fmla="*/ 160 w 160"/>
                <a:gd name="T21" fmla="*/ 79 h 235"/>
                <a:gd name="T22" fmla="*/ 139 w 160"/>
                <a:gd name="T23" fmla="*/ 58 h 235"/>
                <a:gd name="T24" fmla="*/ 101 w 160"/>
                <a:gd name="T25" fmla="*/ 58 h 235"/>
                <a:gd name="T26" fmla="*/ 101 w 160"/>
                <a:gd name="T27" fmla="*/ 21 h 235"/>
                <a:gd name="T28" fmla="*/ 80 w 160"/>
                <a:gd name="T29" fmla="*/ 0 h 235"/>
                <a:gd name="T30" fmla="*/ 58 w 160"/>
                <a:gd name="T31" fmla="*/ 21 h 235"/>
                <a:gd name="T32" fmla="*/ 58 w 160"/>
                <a:gd name="T33" fmla="*/ 58 h 235"/>
                <a:gd name="T34" fmla="*/ 21 w 160"/>
                <a:gd name="T35" fmla="*/ 58 h 235"/>
                <a:gd name="T36" fmla="*/ 0 w 160"/>
                <a:gd name="T37" fmla="*/ 79 h 235"/>
                <a:gd name="T38" fmla="*/ 21 w 160"/>
                <a:gd name="T39" fmla="*/ 10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35">
                  <a:moveTo>
                    <a:pt x="21" y="101"/>
                  </a:moveTo>
                  <a:lnTo>
                    <a:pt x="21" y="101"/>
                  </a:lnTo>
                  <a:lnTo>
                    <a:pt x="58" y="101"/>
                  </a:lnTo>
                  <a:lnTo>
                    <a:pt x="58" y="121"/>
                  </a:lnTo>
                  <a:cubicBezTo>
                    <a:pt x="36" y="129"/>
                    <a:pt x="21" y="151"/>
                    <a:pt x="21" y="176"/>
                  </a:cubicBezTo>
                  <a:cubicBezTo>
                    <a:pt x="21" y="208"/>
                    <a:pt x="47" y="235"/>
                    <a:pt x="80" y="235"/>
                  </a:cubicBezTo>
                  <a:cubicBezTo>
                    <a:pt x="112" y="235"/>
                    <a:pt x="139" y="208"/>
                    <a:pt x="139" y="176"/>
                  </a:cubicBezTo>
                  <a:cubicBezTo>
                    <a:pt x="139" y="151"/>
                    <a:pt x="123" y="129"/>
                    <a:pt x="101" y="121"/>
                  </a:cubicBezTo>
                  <a:lnTo>
                    <a:pt x="101" y="101"/>
                  </a:lnTo>
                  <a:lnTo>
                    <a:pt x="139" y="101"/>
                  </a:lnTo>
                  <a:cubicBezTo>
                    <a:pt x="150" y="101"/>
                    <a:pt x="160" y="91"/>
                    <a:pt x="160" y="79"/>
                  </a:cubicBezTo>
                  <a:cubicBezTo>
                    <a:pt x="160" y="68"/>
                    <a:pt x="150" y="58"/>
                    <a:pt x="139" y="58"/>
                  </a:cubicBezTo>
                  <a:lnTo>
                    <a:pt x="101" y="58"/>
                  </a:lnTo>
                  <a:lnTo>
                    <a:pt x="101" y="21"/>
                  </a:lnTo>
                  <a:cubicBezTo>
                    <a:pt x="101" y="9"/>
                    <a:pt x="91" y="0"/>
                    <a:pt x="80" y="0"/>
                  </a:cubicBezTo>
                  <a:cubicBezTo>
                    <a:pt x="68" y="0"/>
                    <a:pt x="58" y="9"/>
                    <a:pt x="58" y="21"/>
                  </a:cubicBezTo>
                  <a:lnTo>
                    <a:pt x="58" y="58"/>
                  </a:lnTo>
                  <a:lnTo>
                    <a:pt x="21" y="58"/>
                  </a:lnTo>
                  <a:cubicBezTo>
                    <a:pt x="9" y="58"/>
                    <a:pt x="0" y="68"/>
                    <a:pt x="0" y="79"/>
                  </a:cubicBezTo>
                  <a:cubicBezTo>
                    <a:pt x="0" y="91"/>
                    <a:pt x="9" y="101"/>
                    <a:pt x="21" y="10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18"/>
          <p:cNvGrpSpPr>
            <a:grpSpLocks noChangeAspect="1"/>
          </p:cNvGrpSpPr>
          <p:nvPr/>
        </p:nvGrpSpPr>
        <p:grpSpPr bwMode="auto">
          <a:xfrm>
            <a:off x="4955272" y="3060883"/>
            <a:ext cx="320675" cy="401637"/>
            <a:chOff x="2993" y="2302"/>
            <a:chExt cx="202" cy="253"/>
          </a:xfrm>
        </p:grpSpPr>
        <p:sp>
          <p:nvSpPr>
            <p:cNvPr id="17" name="Freeform 19"/>
            <p:cNvSpPr>
              <a:spLocks/>
            </p:cNvSpPr>
            <p:nvPr/>
          </p:nvSpPr>
          <p:spPr bwMode="auto">
            <a:xfrm>
              <a:off x="3024" y="2451"/>
              <a:ext cx="140" cy="13"/>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0"/>
            <p:cNvSpPr>
              <a:spLocks/>
            </p:cNvSpPr>
            <p:nvPr/>
          </p:nvSpPr>
          <p:spPr bwMode="auto">
            <a:xfrm>
              <a:off x="3024" y="2468"/>
              <a:ext cx="140" cy="14"/>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1"/>
            <p:cNvSpPr>
              <a:spLocks/>
            </p:cNvSpPr>
            <p:nvPr/>
          </p:nvSpPr>
          <p:spPr bwMode="auto">
            <a:xfrm>
              <a:off x="3024" y="2486"/>
              <a:ext cx="140" cy="14"/>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2"/>
            <p:cNvSpPr>
              <a:spLocks/>
            </p:cNvSpPr>
            <p:nvPr/>
          </p:nvSpPr>
          <p:spPr bwMode="auto">
            <a:xfrm>
              <a:off x="3026" y="2394"/>
              <a:ext cx="14" cy="29"/>
            </a:xfrm>
            <a:custGeom>
              <a:avLst/>
              <a:gdLst>
                <a:gd name="T0" fmla="*/ 22 w 44"/>
                <a:gd name="T1" fmla="*/ 0 h 93"/>
                <a:gd name="T2" fmla="*/ 22 w 44"/>
                <a:gd name="T3" fmla="*/ 0 h 93"/>
                <a:gd name="T4" fmla="*/ 22 w 44"/>
                <a:gd name="T5" fmla="*/ 0 h 93"/>
                <a:gd name="T6" fmla="*/ 0 w 44"/>
                <a:gd name="T7" fmla="*/ 21 h 93"/>
                <a:gd name="T8" fmla="*/ 0 w 44"/>
                <a:gd name="T9" fmla="*/ 71 h 93"/>
                <a:gd name="T10" fmla="*/ 22 w 44"/>
                <a:gd name="T11" fmla="*/ 93 h 93"/>
                <a:gd name="T12" fmla="*/ 44 w 44"/>
                <a:gd name="T13" fmla="*/ 71 h 93"/>
                <a:gd name="T14" fmla="*/ 44 w 44"/>
                <a:gd name="T15" fmla="*/ 21 h 93"/>
                <a:gd name="T16" fmla="*/ 22 w 4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3">
                  <a:moveTo>
                    <a:pt x="22" y="0"/>
                  </a:moveTo>
                  <a:lnTo>
                    <a:pt x="22" y="0"/>
                  </a:lnTo>
                  <a:lnTo>
                    <a:pt x="22" y="0"/>
                  </a:lnTo>
                  <a:cubicBezTo>
                    <a:pt x="10" y="0"/>
                    <a:pt x="0" y="9"/>
                    <a:pt x="0" y="21"/>
                  </a:cubicBezTo>
                  <a:lnTo>
                    <a:pt x="0" y="71"/>
                  </a:lnTo>
                  <a:cubicBezTo>
                    <a:pt x="0" y="83"/>
                    <a:pt x="10" y="93"/>
                    <a:pt x="22" y="93"/>
                  </a:cubicBezTo>
                  <a:cubicBezTo>
                    <a:pt x="34" y="93"/>
                    <a:pt x="44" y="83"/>
                    <a:pt x="44" y="71"/>
                  </a:cubicBezTo>
                  <a:lnTo>
                    <a:pt x="44" y="21"/>
                  </a:lnTo>
                  <a:cubicBezTo>
                    <a:pt x="44" y="9"/>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23"/>
            <p:cNvSpPr>
              <a:spLocks/>
            </p:cNvSpPr>
            <p:nvPr/>
          </p:nvSpPr>
          <p:spPr bwMode="auto">
            <a:xfrm>
              <a:off x="3043" y="2373"/>
              <a:ext cx="14" cy="50"/>
            </a:xfrm>
            <a:custGeom>
              <a:avLst/>
              <a:gdLst>
                <a:gd name="T0" fmla="*/ 21 w 43"/>
                <a:gd name="T1" fmla="*/ 0 h 157"/>
                <a:gd name="T2" fmla="*/ 21 w 43"/>
                <a:gd name="T3" fmla="*/ 0 h 157"/>
                <a:gd name="T4" fmla="*/ 21 w 43"/>
                <a:gd name="T5" fmla="*/ 0 h 157"/>
                <a:gd name="T6" fmla="*/ 0 w 43"/>
                <a:gd name="T7" fmla="*/ 22 h 157"/>
                <a:gd name="T8" fmla="*/ 0 w 43"/>
                <a:gd name="T9" fmla="*/ 135 h 157"/>
                <a:gd name="T10" fmla="*/ 21 w 43"/>
                <a:gd name="T11" fmla="*/ 157 h 157"/>
                <a:gd name="T12" fmla="*/ 43 w 43"/>
                <a:gd name="T13" fmla="*/ 135 h 157"/>
                <a:gd name="T14" fmla="*/ 43 w 43"/>
                <a:gd name="T15" fmla="*/ 22 h 157"/>
                <a:gd name="T16" fmla="*/ 21 w 43"/>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57">
                  <a:moveTo>
                    <a:pt x="21" y="0"/>
                  </a:moveTo>
                  <a:lnTo>
                    <a:pt x="21" y="0"/>
                  </a:lnTo>
                  <a:lnTo>
                    <a:pt x="21" y="0"/>
                  </a:lnTo>
                  <a:cubicBezTo>
                    <a:pt x="10" y="0"/>
                    <a:pt x="0" y="10"/>
                    <a:pt x="0" y="22"/>
                  </a:cubicBezTo>
                  <a:lnTo>
                    <a:pt x="0" y="135"/>
                  </a:lnTo>
                  <a:cubicBezTo>
                    <a:pt x="0" y="147"/>
                    <a:pt x="10" y="157"/>
                    <a:pt x="21" y="157"/>
                  </a:cubicBezTo>
                  <a:cubicBezTo>
                    <a:pt x="33" y="157"/>
                    <a:pt x="43" y="147"/>
                    <a:pt x="43" y="135"/>
                  </a:cubicBezTo>
                  <a:lnTo>
                    <a:pt x="43" y="22"/>
                  </a:lnTo>
                  <a:cubicBezTo>
                    <a:pt x="43" y="10"/>
                    <a:pt x="33" y="0"/>
                    <a:pt x="21"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4"/>
            <p:cNvSpPr>
              <a:spLocks/>
            </p:cNvSpPr>
            <p:nvPr/>
          </p:nvSpPr>
          <p:spPr bwMode="auto">
            <a:xfrm>
              <a:off x="3060" y="2348"/>
              <a:ext cx="13" cy="75"/>
            </a:xfrm>
            <a:custGeom>
              <a:avLst/>
              <a:gdLst>
                <a:gd name="T0" fmla="*/ 22 w 44"/>
                <a:gd name="T1" fmla="*/ 0 h 236"/>
                <a:gd name="T2" fmla="*/ 22 w 44"/>
                <a:gd name="T3" fmla="*/ 0 h 236"/>
                <a:gd name="T4" fmla="*/ 22 w 44"/>
                <a:gd name="T5" fmla="*/ 0 h 236"/>
                <a:gd name="T6" fmla="*/ 0 w 44"/>
                <a:gd name="T7" fmla="*/ 22 h 236"/>
                <a:gd name="T8" fmla="*/ 0 w 44"/>
                <a:gd name="T9" fmla="*/ 214 h 236"/>
                <a:gd name="T10" fmla="*/ 22 w 44"/>
                <a:gd name="T11" fmla="*/ 236 h 236"/>
                <a:gd name="T12" fmla="*/ 44 w 44"/>
                <a:gd name="T13" fmla="*/ 214 h 236"/>
                <a:gd name="T14" fmla="*/ 44 w 44"/>
                <a:gd name="T15" fmla="*/ 22 h 236"/>
                <a:gd name="T16" fmla="*/ 22 w 44"/>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6">
                  <a:moveTo>
                    <a:pt x="22" y="0"/>
                  </a:moveTo>
                  <a:lnTo>
                    <a:pt x="22" y="0"/>
                  </a:lnTo>
                  <a:lnTo>
                    <a:pt x="22" y="0"/>
                  </a:lnTo>
                  <a:cubicBezTo>
                    <a:pt x="10" y="0"/>
                    <a:pt x="0" y="10"/>
                    <a:pt x="0" y="22"/>
                  </a:cubicBezTo>
                  <a:lnTo>
                    <a:pt x="0" y="214"/>
                  </a:lnTo>
                  <a:cubicBezTo>
                    <a:pt x="0" y="226"/>
                    <a:pt x="10" y="236"/>
                    <a:pt x="22" y="236"/>
                  </a:cubicBezTo>
                  <a:cubicBezTo>
                    <a:pt x="34" y="236"/>
                    <a:pt x="44" y="226"/>
                    <a:pt x="44" y="214"/>
                  </a:cubicBezTo>
                  <a:lnTo>
                    <a:pt x="44" y="22"/>
                  </a:lnTo>
                  <a:cubicBezTo>
                    <a:pt x="44" y="10"/>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25"/>
            <p:cNvSpPr>
              <a:spLocks/>
            </p:cNvSpPr>
            <p:nvPr/>
          </p:nvSpPr>
          <p:spPr bwMode="auto">
            <a:xfrm>
              <a:off x="3080" y="2349"/>
              <a:ext cx="43" cy="60"/>
            </a:xfrm>
            <a:custGeom>
              <a:avLst/>
              <a:gdLst>
                <a:gd name="T0" fmla="*/ 140 w 140"/>
                <a:gd name="T1" fmla="*/ 114 h 190"/>
                <a:gd name="T2" fmla="*/ 140 w 140"/>
                <a:gd name="T3" fmla="*/ 114 h 190"/>
                <a:gd name="T4" fmla="*/ 42 w 140"/>
                <a:gd name="T5" fmla="*/ 190 h 190"/>
                <a:gd name="T6" fmla="*/ 63 w 140"/>
                <a:gd name="T7" fmla="*/ 17 h 190"/>
                <a:gd name="T8" fmla="*/ 91 w 140"/>
                <a:gd name="T9" fmla="*/ 0 h 190"/>
                <a:gd name="T10" fmla="*/ 140 w 140"/>
                <a:gd name="T11" fmla="*/ 114 h 190"/>
              </a:gdLst>
              <a:ahLst/>
              <a:cxnLst>
                <a:cxn ang="0">
                  <a:pos x="T0" y="T1"/>
                </a:cxn>
                <a:cxn ang="0">
                  <a:pos x="T2" y="T3"/>
                </a:cxn>
                <a:cxn ang="0">
                  <a:pos x="T4" y="T5"/>
                </a:cxn>
                <a:cxn ang="0">
                  <a:pos x="T6" y="T7"/>
                </a:cxn>
                <a:cxn ang="0">
                  <a:pos x="T8" y="T9"/>
                </a:cxn>
                <a:cxn ang="0">
                  <a:pos x="T10" y="T11"/>
                </a:cxn>
              </a:cxnLst>
              <a:rect l="0" t="0" r="r" b="b"/>
              <a:pathLst>
                <a:path w="140" h="190">
                  <a:moveTo>
                    <a:pt x="140" y="114"/>
                  </a:moveTo>
                  <a:lnTo>
                    <a:pt x="140" y="114"/>
                  </a:lnTo>
                  <a:lnTo>
                    <a:pt x="42" y="190"/>
                  </a:lnTo>
                  <a:cubicBezTo>
                    <a:pt x="0" y="136"/>
                    <a:pt x="10" y="59"/>
                    <a:pt x="63" y="17"/>
                  </a:cubicBezTo>
                  <a:cubicBezTo>
                    <a:pt x="72" y="10"/>
                    <a:pt x="81" y="5"/>
                    <a:pt x="91" y="0"/>
                  </a:cubicBezTo>
                  <a:lnTo>
                    <a:pt x="140" y="11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6"/>
            <p:cNvSpPr>
              <a:spLocks/>
            </p:cNvSpPr>
            <p:nvPr/>
          </p:nvSpPr>
          <p:spPr bwMode="auto">
            <a:xfrm>
              <a:off x="3112" y="2339"/>
              <a:ext cx="53" cy="44"/>
            </a:xfrm>
            <a:custGeom>
              <a:avLst/>
              <a:gdLst>
                <a:gd name="T0" fmla="*/ 48 w 169"/>
                <a:gd name="T1" fmla="*/ 140 h 140"/>
                <a:gd name="T2" fmla="*/ 48 w 169"/>
                <a:gd name="T3" fmla="*/ 140 h 140"/>
                <a:gd name="T4" fmla="*/ 0 w 169"/>
                <a:gd name="T5" fmla="*/ 26 h 140"/>
                <a:gd name="T6" fmla="*/ 162 w 169"/>
                <a:gd name="T7" fmla="*/ 91 h 140"/>
                <a:gd name="T8" fmla="*/ 169 w 169"/>
                <a:gd name="T9" fmla="*/ 112 h 140"/>
                <a:gd name="T10" fmla="*/ 48 w 169"/>
                <a:gd name="T11" fmla="*/ 140 h 140"/>
              </a:gdLst>
              <a:ahLst/>
              <a:cxnLst>
                <a:cxn ang="0">
                  <a:pos x="T0" y="T1"/>
                </a:cxn>
                <a:cxn ang="0">
                  <a:pos x="T2" y="T3"/>
                </a:cxn>
                <a:cxn ang="0">
                  <a:pos x="T4" y="T5"/>
                </a:cxn>
                <a:cxn ang="0">
                  <a:pos x="T6" y="T7"/>
                </a:cxn>
                <a:cxn ang="0">
                  <a:pos x="T8" y="T9"/>
                </a:cxn>
                <a:cxn ang="0">
                  <a:pos x="T10" y="T11"/>
                </a:cxn>
              </a:cxnLst>
              <a:rect l="0" t="0" r="r" b="b"/>
              <a:pathLst>
                <a:path w="169" h="140">
                  <a:moveTo>
                    <a:pt x="48" y="140"/>
                  </a:moveTo>
                  <a:lnTo>
                    <a:pt x="48" y="140"/>
                  </a:lnTo>
                  <a:lnTo>
                    <a:pt x="0" y="26"/>
                  </a:lnTo>
                  <a:cubicBezTo>
                    <a:pt x="63" y="0"/>
                    <a:pt x="135" y="29"/>
                    <a:pt x="162" y="91"/>
                  </a:cubicBezTo>
                  <a:cubicBezTo>
                    <a:pt x="165" y="98"/>
                    <a:pt x="167" y="104"/>
                    <a:pt x="169" y="112"/>
                  </a:cubicBezTo>
                  <a:lnTo>
                    <a:pt x="48" y="14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27"/>
            <p:cNvSpPr>
              <a:spLocks/>
            </p:cNvSpPr>
            <p:nvPr/>
          </p:nvSpPr>
          <p:spPr bwMode="auto">
            <a:xfrm>
              <a:off x="3095" y="2378"/>
              <a:ext cx="75" cy="51"/>
            </a:xfrm>
            <a:custGeom>
              <a:avLst/>
              <a:gdLst>
                <a:gd name="T0" fmla="*/ 99 w 238"/>
                <a:gd name="T1" fmla="*/ 28 h 162"/>
                <a:gd name="T2" fmla="*/ 99 w 238"/>
                <a:gd name="T3" fmla="*/ 28 h 162"/>
                <a:gd name="T4" fmla="*/ 222 w 238"/>
                <a:gd name="T5" fmla="*/ 0 h 162"/>
                <a:gd name="T6" fmla="*/ 128 w 238"/>
                <a:gd name="T7" fmla="*/ 151 h 162"/>
                <a:gd name="T8" fmla="*/ 0 w 238"/>
                <a:gd name="T9" fmla="*/ 106 h 162"/>
                <a:gd name="T10" fmla="*/ 99 w 238"/>
                <a:gd name="T11" fmla="*/ 28 h 162"/>
              </a:gdLst>
              <a:ahLst/>
              <a:cxnLst>
                <a:cxn ang="0">
                  <a:pos x="T0" y="T1"/>
                </a:cxn>
                <a:cxn ang="0">
                  <a:pos x="T2" y="T3"/>
                </a:cxn>
                <a:cxn ang="0">
                  <a:pos x="T4" y="T5"/>
                </a:cxn>
                <a:cxn ang="0">
                  <a:pos x="T6" y="T7"/>
                </a:cxn>
                <a:cxn ang="0">
                  <a:pos x="T8" y="T9"/>
                </a:cxn>
                <a:cxn ang="0">
                  <a:pos x="T10" y="T11"/>
                </a:cxn>
              </a:cxnLst>
              <a:rect l="0" t="0" r="r" b="b"/>
              <a:pathLst>
                <a:path w="238" h="162">
                  <a:moveTo>
                    <a:pt x="99" y="28"/>
                  </a:moveTo>
                  <a:lnTo>
                    <a:pt x="99" y="28"/>
                  </a:lnTo>
                  <a:lnTo>
                    <a:pt x="222" y="0"/>
                  </a:lnTo>
                  <a:cubicBezTo>
                    <a:pt x="238" y="67"/>
                    <a:pt x="196" y="135"/>
                    <a:pt x="128" y="151"/>
                  </a:cubicBezTo>
                  <a:cubicBezTo>
                    <a:pt x="79" y="162"/>
                    <a:pt x="31" y="145"/>
                    <a:pt x="0" y="106"/>
                  </a:cubicBezTo>
                  <a:lnTo>
                    <a:pt x="99" y="28"/>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28"/>
            <p:cNvSpPr>
              <a:spLocks noEditPoints="1"/>
            </p:cNvSpPr>
            <p:nvPr/>
          </p:nvSpPr>
          <p:spPr bwMode="auto">
            <a:xfrm>
              <a:off x="2993" y="2302"/>
              <a:ext cx="202" cy="253"/>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31"/>
          <p:cNvGrpSpPr>
            <a:grpSpLocks noChangeAspect="1"/>
          </p:cNvGrpSpPr>
          <p:nvPr/>
        </p:nvGrpSpPr>
        <p:grpSpPr bwMode="auto">
          <a:xfrm rot="1995295">
            <a:off x="5018784" y="4241983"/>
            <a:ext cx="201613" cy="473075"/>
            <a:chOff x="3033" y="3046"/>
            <a:chExt cx="127" cy="298"/>
          </a:xfrm>
        </p:grpSpPr>
        <p:sp>
          <p:nvSpPr>
            <p:cNvPr id="29" name="Freeform 32"/>
            <p:cNvSpPr>
              <a:spLocks/>
            </p:cNvSpPr>
            <p:nvPr/>
          </p:nvSpPr>
          <p:spPr bwMode="auto">
            <a:xfrm>
              <a:off x="3074" y="3164"/>
              <a:ext cx="70" cy="180"/>
            </a:xfrm>
            <a:custGeom>
              <a:avLst/>
              <a:gdLst>
                <a:gd name="T0" fmla="*/ 611 w 648"/>
                <a:gd name="T1" fmla="*/ 1115 h 1666"/>
                <a:gd name="T2" fmla="*/ 611 w 648"/>
                <a:gd name="T3" fmla="*/ 1115 h 1666"/>
                <a:gd name="T4" fmla="*/ 349 w 648"/>
                <a:gd name="T5" fmla="*/ 1115 h 1666"/>
                <a:gd name="T6" fmla="*/ 349 w 648"/>
                <a:gd name="T7" fmla="*/ 999 h 1666"/>
                <a:gd name="T8" fmla="*/ 374 w 648"/>
                <a:gd name="T9" fmla="*/ 999 h 1666"/>
                <a:gd name="T10" fmla="*/ 410 w 648"/>
                <a:gd name="T11" fmla="*/ 962 h 1666"/>
                <a:gd name="T12" fmla="*/ 410 w 648"/>
                <a:gd name="T13" fmla="*/ 918 h 1666"/>
                <a:gd name="T14" fmla="*/ 374 w 648"/>
                <a:gd name="T15" fmla="*/ 881 h 1666"/>
                <a:gd name="T16" fmla="*/ 349 w 648"/>
                <a:gd name="T17" fmla="*/ 881 h 1666"/>
                <a:gd name="T18" fmla="*/ 349 w 648"/>
                <a:gd name="T19" fmla="*/ 71 h 1666"/>
                <a:gd name="T20" fmla="*/ 205 w 648"/>
                <a:gd name="T21" fmla="*/ 0 h 1666"/>
                <a:gd name="T22" fmla="*/ 62 w 648"/>
                <a:gd name="T23" fmla="*/ 71 h 1666"/>
                <a:gd name="T24" fmla="*/ 62 w 648"/>
                <a:gd name="T25" fmla="*/ 881 h 1666"/>
                <a:gd name="T26" fmla="*/ 37 w 648"/>
                <a:gd name="T27" fmla="*/ 881 h 1666"/>
                <a:gd name="T28" fmla="*/ 0 w 648"/>
                <a:gd name="T29" fmla="*/ 918 h 1666"/>
                <a:gd name="T30" fmla="*/ 0 w 648"/>
                <a:gd name="T31" fmla="*/ 962 h 1666"/>
                <a:gd name="T32" fmla="*/ 37 w 648"/>
                <a:gd name="T33" fmla="*/ 999 h 1666"/>
                <a:gd name="T34" fmla="*/ 62 w 648"/>
                <a:gd name="T35" fmla="*/ 999 h 1666"/>
                <a:gd name="T36" fmla="*/ 62 w 648"/>
                <a:gd name="T37" fmla="*/ 1629 h 1666"/>
                <a:gd name="T38" fmla="*/ 99 w 648"/>
                <a:gd name="T39" fmla="*/ 1666 h 1666"/>
                <a:gd name="T40" fmla="*/ 312 w 648"/>
                <a:gd name="T41" fmla="*/ 1666 h 1666"/>
                <a:gd name="T42" fmla="*/ 349 w 648"/>
                <a:gd name="T43" fmla="*/ 1629 h 1666"/>
                <a:gd name="T44" fmla="*/ 349 w 648"/>
                <a:gd name="T45" fmla="*/ 1454 h 1666"/>
                <a:gd name="T46" fmla="*/ 611 w 648"/>
                <a:gd name="T47" fmla="*/ 1454 h 1666"/>
                <a:gd name="T48" fmla="*/ 648 w 648"/>
                <a:gd name="T49" fmla="*/ 1417 h 1666"/>
                <a:gd name="T50" fmla="*/ 648 w 648"/>
                <a:gd name="T51" fmla="*/ 1378 h 1666"/>
                <a:gd name="T52" fmla="*/ 611 w 648"/>
                <a:gd name="T53" fmla="*/ 1341 h 1666"/>
                <a:gd name="T54" fmla="*/ 530 w 648"/>
                <a:gd name="T55" fmla="*/ 1341 h 1666"/>
                <a:gd name="T56" fmla="*/ 530 w 648"/>
                <a:gd name="T57" fmla="*/ 1228 h 1666"/>
                <a:gd name="T58" fmla="*/ 611 w 648"/>
                <a:gd name="T59" fmla="*/ 1228 h 1666"/>
                <a:gd name="T60" fmla="*/ 648 w 648"/>
                <a:gd name="T61" fmla="*/ 1191 h 1666"/>
                <a:gd name="T62" fmla="*/ 648 w 648"/>
                <a:gd name="T63" fmla="*/ 1152 h 1666"/>
                <a:gd name="T64" fmla="*/ 611 w 648"/>
                <a:gd name="T65" fmla="*/ 1115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8" h="1666">
                  <a:moveTo>
                    <a:pt x="611" y="1115"/>
                  </a:moveTo>
                  <a:lnTo>
                    <a:pt x="611" y="1115"/>
                  </a:lnTo>
                  <a:lnTo>
                    <a:pt x="349" y="1115"/>
                  </a:lnTo>
                  <a:lnTo>
                    <a:pt x="349" y="999"/>
                  </a:lnTo>
                  <a:lnTo>
                    <a:pt x="374" y="999"/>
                  </a:lnTo>
                  <a:cubicBezTo>
                    <a:pt x="394" y="999"/>
                    <a:pt x="410" y="982"/>
                    <a:pt x="410" y="962"/>
                  </a:cubicBezTo>
                  <a:lnTo>
                    <a:pt x="410" y="918"/>
                  </a:lnTo>
                  <a:cubicBezTo>
                    <a:pt x="410" y="898"/>
                    <a:pt x="394" y="881"/>
                    <a:pt x="374" y="881"/>
                  </a:cubicBezTo>
                  <a:lnTo>
                    <a:pt x="349" y="881"/>
                  </a:lnTo>
                  <a:lnTo>
                    <a:pt x="349" y="71"/>
                  </a:lnTo>
                  <a:cubicBezTo>
                    <a:pt x="297" y="57"/>
                    <a:pt x="248" y="33"/>
                    <a:pt x="205" y="0"/>
                  </a:cubicBezTo>
                  <a:cubicBezTo>
                    <a:pt x="163" y="33"/>
                    <a:pt x="114" y="57"/>
                    <a:pt x="62" y="71"/>
                  </a:cubicBezTo>
                  <a:lnTo>
                    <a:pt x="62" y="881"/>
                  </a:lnTo>
                  <a:lnTo>
                    <a:pt x="37" y="881"/>
                  </a:lnTo>
                  <a:cubicBezTo>
                    <a:pt x="17" y="881"/>
                    <a:pt x="0" y="898"/>
                    <a:pt x="0" y="918"/>
                  </a:cubicBezTo>
                  <a:lnTo>
                    <a:pt x="0" y="962"/>
                  </a:lnTo>
                  <a:cubicBezTo>
                    <a:pt x="0" y="982"/>
                    <a:pt x="17" y="999"/>
                    <a:pt x="37" y="999"/>
                  </a:cubicBezTo>
                  <a:lnTo>
                    <a:pt x="62" y="999"/>
                  </a:lnTo>
                  <a:lnTo>
                    <a:pt x="62" y="1629"/>
                  </a:lnTo>
                  <a:cubicBezTo>
                    <a:pt x="62" y="1649"/>
                    <a:pt x="78" y="1666"/>
                    <a:pt x="99" y="1666"/>
                  </a:cubicBezTo>
                  <a:lnTo>
                    <a:pt x="312" y="1666"/>
                  </a:lnTo>
                  <a:cubicBezTo>
                    <a:pt x="332" y="1666"/>
                    <a:pt x="349" y="1649"/>
                    <a:pt x="349" y="1629"/>
                  </a:cubicBezTo>
                  <a:lnTo>
                    <a:pt x="349" y="1454"/>
                  </a:lnTo>
                  <a:lnTo>
                    <a:pt x="611" y="1454"/>
                  </a:lnTo>
                  <a:cubicBezTo>
                    <a:pt x="632" y="1454"/>
                    <a:pt x="648" y="1437"/>
                    <a:pt x="648" y="1417"/>
                  </a:cubicBezTo>
                  <a:lnTo>
                    <a:pt x="648" y="1378"/>
                  </a:lnTo>
                  <a:cubicBezTo>
                    <a:pt x="648" y="1358"/>
                    <a:pt x="632" y="1341"/>
                    <a:pt x="611" y="1341"/>
                  </a:cubicBezTo>
                  <a:lnTo>
                    <a:pt x="530" y="1341"/>
                  </a:lnTo>
                  <a:lnTo>
                    <a:pt x="530" y="1228"/>
                  </a:lnTo>
                  <a:lnTo>
                    <a:pt x="611" y="1228"/>
                  </a:lnTo>
                  <a:cubicBezTo>
                    <a:pt x="632" y="1228"/>
                    <a:pt x="648" y="1211"/>
                    <a:pt x="648" y="1191"/>
                  </a:cubicBezTo>
                  <a:lnTo>
                    <a:pt x="648" y="1152"/>
                  </a:lnTo>
                  <a:cubicBezTo>
                    <a:pt x="648" y="1132"/>
                    <a:pt x="632" y="1115"/>
                    <a:pt x="611" y="1115"/>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33"/>
            <p:cNvSpPr>
              <a:spLocks noEditPoints="1"/>
            </p:cNvSpPr>
            <p:nvPr/>
          </p:nvSpPr>
          <p:spPr bwMode="auto">
            <a:xfrm>
              <a:off x="3033" y="3046"/>
              <a:ext cx="127" cy="120"/>
            </a:xfrm>
            <a:custGeom>
              <a:avLst/>
              <a:gdLst>
                <a:gd name="T0" fmla="*/ 831 w 1169"/>
                <a:gd name="T1" fmla="*/ 918 h 1102"/>
                <a:gd name="T2" fmla="*/ 831 w 1169"/>
                <a:gd name="T3" fmla="*/ 918 h 1102"/>
                <a:gd name="T4" fmla="*/ 676 w 1169"/>
                <a:gd name="T5" fmla="*/ 764 h 1102"/>
                <a:gd name="T6" fmla="*/ 743 w 1169"/>
                <a:gd name="T7" fmla="*/ 636 h 1102"/>
                <a:gd name="T8" fmla="*/ 763 w 1169"/>
                <a:gd name="T9" fmla="*/ 625 h 1102"/>
                <a:gd name="T10" fmla="*/ 831 w 1169"/>
                <a:gd name="T11" fmla="*/ 609 h 1102"/>
                <a:gd name="T12" fmla="*/ 986 w 1169"/>
                <a:gd name="T13" fmla="*/ 764 h 1102"/>
                <a:gd name="T14" fmla="*/ 831 w 1169"/>
                <a:gd name="T15" fmla="*/ 918 h 1102"/>
                <a:gd name="T16" fmla="*/ 338 w 1169"/>
                <a:gd name="T17" fmla="*/ 918 h 1102"/>
                <a:gd name="T18" fmla="*/ 338 w 1169"/>
                <a:gd name="T19" fmla="*/ 918 h 1102"/>
                <a:gd name="T20" fmla="*/ 183 w 1169"/>
                <a:gd name="T21" fmla="*/ 764 h 1102"/>
                <a:gd name="T22" fmla="*/ 338 w 1169"/>
                <a:gd name="T23" fmla="*/ 609 h 1102"/>
                <a:gd name="T24" fmla="*/ 406 w 1169"/>
                <a:gd name="T25" fmla="*/ 625 h 1102"/>
                <a:gd name="T26" fmla="*/ 426 w 1169"/>
                <a:gd name="T27" fmla="*/ 636 h 1102"/>
                <a:gd name="T28" fmla="*/ 493 w 1169"/>
                <a:gd name="T29" fmla="*/ 764 h 1102"/>
                <a:gd name="T30" fmla="*/ 338 w 1169"/>
                <a:gd name="T31" fmla="*/ 918 h 1102"/>
                <a:gd name="T32" fmla="*/ 584 w 1169"/>
                <a:gd name="T33" fmla="*/ 183 h 1102"/>
                <a:gd name="T34" fmla="*/ 584 w 1169"/>
                <a:gd name="T35" fmla="*/ 183 h 1102"/>
                <a:gd name="T36" fmla="*/ 739 w 1169"/>
                <a:gd name="T37" fmla="*/ 338 h 1102"/>
                <a:gd name="T38" fmla="*/ 672 w 1169"/>
                <a:gd name="T39" fmla="*/ 465 h 1102"/>
                <a:gd name="T40" fmla="*/ 652 w 1169"/>
                <a:gd name="T41" fmla="*/ 477 h 1102"/>
                <a:gd name="T42" fmla="*/ 584 w 1169"/>
                <a:gd name="T43" fmla="*/ 492 h 1102"/>
                <a:gd name="T44" fmla="*/ 517 w 1169"/>
                <a:gd name="T45" fmla="*/ 477 h 1102"/>
                <a:gd name="T46" fmla="*/ 497 w 1169"/>
                <a:gd name="T47" fmla="*/ 465 h 1102"/>
                <a:gd name="T48" fmla="*/ 430 w 1169"/>
                <a:gd name="T49" fmla="*/ 338 h 1102"/>
                <a:gd name="T50" fmla="*/ 584 w 1169"/>
                <a:gd name="T51" fmla="*/ 183 h 1102"/>
                <a:gd name="T52" fmla="*/ 909 w 1169"/>
                <a:gd name="T53" fmla="*/ 434 h 1102"/>
                <a:gd name="T54" fmla="*/ 909 w 1169"/>
                <a:gd name="T55" fmla="*/ 434 h 1102"/>
                <a:gd name="T56" fmla="*/ 923 w 1169"/>
                <a:gd name="T57" fmla="*/ 338 h 1102"/>
                <a:gd name="T58" fmla="*/ 584 w 1169"/>
                <a:gd name="T59" fmla="*/ 0 h 1102"/>
                <a:gd name="T60" fmla="*/ 246 w 1169"/>
                <a:gd name="T61" fmla="*/ 338 h 1102"/>
                <a:gd name="T62" fmla="*/ 260 w 1169"/>
                <a:gd name="T63" fmla="*/ 434 h 1102"/>
                <a:gd name="T64" fmla="*/ 0 w 1169"/>
                <a:gd name="T65" fmla="*/ 764 h 1102"/>
                <a:gd name="T66" fmla="*/ 338 w 1169"/>
                <a:gd name="T67" fmla="*/ 1102 h 1102"/>
                <a:gd name="T68" fmla="*/ 441 w 1169"/>
                <a:gd name="T69" fmla="*/ 1086 h 1102"/>
                <a:gd name="T70" fmla="*/ 584 w 1169"/>
                <a:gd name="T71" fmla="*/ 995 h 1102"/>
                <a:gd name="T72" fmla="*/ 728 w 1169"/>
                <a:gd name="T73" fmla="*/ 1086 h 1102"/>
                <a:gd name="T74" fmla="*/ 831 w 1169"/>
                <a:gd name="T75" fmla="*/ 1102 h 1102"/>
                <a:gd name="T76" fmla="*/ 1169 w 1169"/>
                <a:gd name="T77" fmla="*/ 764 h 1102"/>
                <a:gd name="T78" fmla="*/ 909 w 1169"/>
                <a:gd name="T79" fmla="*/ 434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69" h="1102">
                  <a:moveTo>
                    <a:pt x="831" y="918"/>
                  </a:moveTo>
                  <a:lnTo>
                    <a:pt x="831" y="918"/>
                  </a:lnTo>
                  <a:cubicBezTo>
                    <a:pt x="746" y="918"/>
                    <a:pt x="676" y="849"/>
                    <a:pt x="676" y="764"/>
                  </a:cubicBezTo>
                  <a:cubicBezTo>
                    <a:pt x="676" y="711"/>
                    <a:pt x="703" y="664"/>
                    <a:pt x="743" y="636"/>
                  </a:cubicBezTo>
                  <a:cubicBezTo>
                    <a:pt x="750" y="633"/>
                    <a:pt x="757" y="629"/>
                    <a:pt x="763" y="625"/>
                  </a:cubicBezTo>
                  <a:cubicBezTo>
                    <a:pt x="784" y="615"/>
                    <a:pt x="807" y="609"/>
                    <a:pt x="831" y="609"/>
                  </a:cubicBezTo>
                  <a:cubicBezTo>
                    <a:pt x="916" y="609"/>
                    <a:pt x="986" y="678"/>
                    <a:pt x="986" y="764"/>
                  </a:cubicBezTo>
                  <a:cubicBezTo>
                    <a:pt x="986" y="849"/>
                    <a:pt x="916" y="918"/>
                    <a:pt x="831" y="918"/>
                  </a:cubicBezTo>
                  <a:close/>
                  <a:moveTo>
                    <a:pt x="338" y="918"/>
                  </a:moveTo>
                  <a:lnTo>
                    <a:pt x="338" y="918"/>
                  </a:lnTo>
                  <a:cubicBezTo>
                    <a:pt x="252" y="918"/>
                    <a:pt x="183" y="849"/>
                    <a:pt x="183" y="764"/>
                  </a:cubicBezTo>
                  <a:cubicBezTo>
                    <a:pt x="183" y="678"/>
                    <a:pt x="252" y="609"/>
                    <a:pt x="338" y="609"/>
                  </a:cubicBezTo>
                  <a:cubicBezTo>
                    <a:pt x="362" y="609"/>
                    <a:pt x="385" y="615"/>
                    <a:pt x="406" y="625"/>
                  </a:cubicBezTo>
                  <a:cubicBezTo>
                    <a:pt x="412" y="629"/>
                    <a:pt x="419" y="633"/>
                    <a:pt x="426" y="636"/>
                  </a:cubicBezTo>
                  <a:cubicBezTo>
                    <a:pt x="466" y="664"/>
                    <a:pt x="493" y="711"/>
                    <a:pt x="493" y="764"/>
                  </a:cubicBezTo>
                  <a:cubicBezTo>
                    <a:pt x="493" y="849"/>
                    <a:pt x="423" y="918"/>
                    <a:pt x="338" y="918"/>
                  </a:cubicBezTo>
                  <a:close/>
                  <a:moveTo>
                    <a:pt x="584" y="183"/>
                  </a:moveTo>
                  <a:lnTo>
                    <a:pt x="584" y="183"/>
                  </a:lnTo>
                  <a:cubicBezTo>
                    <a:pt x="670" y="183"/>
                    <a:pt x="739" y="252"/>
                    <a:pt x="739" y="338"/>
                  </a:cubicBezTo>
                  <a:cubicBezTo>
                    <a:pt x="739" y="390"/>
                    <a:pt x="713" y="437"/>
                    <a:pt x="672" y="465"/>
                  </a:cubicBezTo>
                  <a:cubicBezTo>
                    <a:pt x="665" y="469"/>
                    <a:pt x="659" y="472"/>
                    <a:pt x="652" y="477"/>
                  </a:cubicBezTo>
                  <a:cubicBezTo>
                    <a:pt x="632" y="487"/>
                    <a:pt x="609" y="492"/>
                    <a:pt x="584" y="492"/>
                  </a:cubicBezTo>
                  <a:cubicBezTo>
                    <a:pt x="560" y="492"/>
                    <a:pt x="537" y="487"/>
                    <a:pt x="517" y="477"/>
                  </a:cubicBezTo>
                  <a:cubicBezTo>
                    <a:pt x="510" y="472"/>
                    <a:pt x="503" y="469"/>
                    <a:pt x="497" y="465"/>
                  </a:cubicBezTo>
                  <a:cubicBezTo>
                    <a:pt x="456" y="437"/>
                    <a:pt x="430" y="390"/>
                    <a:pt x="430" y="338"/>
                  </a:cubicBezTo>
                  <a:cubicBezTo>
                    <a:pt x="430" y="252"/>
                    <a:pt x="499" y="183"/>
                    <a:pt x="584" y="183"/>
                  </a:cubicBezTo>
                  <a:close/>
                  <a:moveTo>
                    <a:pt x="909" y="434"/>
                  </a:moveTo>
                  <a:lnTo>
                    <a:pt x="909" y="434"/>
                  </a:lnTo>
                  <a:cubicBezTo>
                    <a:pt x="918" y="404"/>
                    <a:pt x="923" y="371"/>
                    <a:pt x="923" y="338"/>
                  </a:cubicBezTo>
                  <a:cubicBezTo>
                    <a:pt x="923" y="151"/>
                    <a:pt x="771" y="0"/>
                    <a:pt x="584" y="0"/>
                  </a:cubicBezTo>
                  <a:cubicBezTo>
                    <a:pt x="398" y="0"/>
                    <a:pt x="246" y="151"/>
                    <a:pt x="246" y="338"/>
                  </a:cubicBezTo>
                  <a:cubicBezTo>
                    <a:pt x="246" y="371"/>
                    <a:pt x="251" y="404"/>
                    <a:pt x="260" y="434"/>
                  </a:cubicBezTo>
                  <a:cubicBezTo>
                    <a:pt x="111" y="470"/>
                    <a:pt x="0" y="604"/>
                    <a:pt x="0" y="764"/>
                  </a:cubicBezTo>
                  <a:cubicBezTo>
                    <a:pt x="0" y="950"/>
                    <a:pt x="151" y="1102"/>
                    <a:pt x="338" y="1102"/>
                  </a:cubicBezTo>
                  <a:cubicBezTo>
                    <a:pt x="374" y="1102"/>
                    <a:pt x="408" y="1096"/>
                    <a:pt x="441" y="1086"/>
                  </a:cubicBezTo>
                  <a:cubicBezTo>
                    <a:pt x="496" y="1068"/>
                    <a:pt x="545" y="1036"/>
                    <a:pt x="584" y="995"/>
                  </a:cubicBezTo>
                  <a:cubicBezTo>
                    <a:pt x="623" y="1036"/>
                    <a:pt x="673" y="1068"/>
                    <a:pt x="728" y="1086"/>
                  </a:cubicBezTo>
                  <a:cubicBezTo>
                    <a:pt x="760" y="1096"/>
                    <a:pt x="795" y="1102"/>
                    <a:pt x="831" y="1102"/>
                  </a:cubicBezTo>
                  <a:cubicBezTo>
                    <a:pt x="1018" y="1102"/>
                    <a:pt x="1169" y="950"/>
                    <a:pt x="1169" y="764"/>
                  </a:cubicBezTo>
                  <a:cubicBezTo>
                    <a:pt x="1169" y="604"/>
                    <a:pt x="1058" y="470"/>
                    <a:pt x="909" y="43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Rectangle 1">
            <a:hlinkClick r:id="rId6" action="ppaction://hlinksldjump"/>
          </p:cNvPr>
          <p:cNvSpPr/>
          <p:nvPr/>
        </p:nvSpPr>
        <p:spPr>
          <a:xfrm>
            <a:off x="719836" y="1569323"/>
            <a:ext cx="3509264"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a:hlinkClick r:id="rId7" action="ppaction://hlinksldjump"/>
          </p:cNvPr>
          <p:cNvSpPr/>
          <p:nvPr/>
        </p:nvSpPr>
        <p:spPr>
          <a:xfrm>
            <a:off x="766417" y="2725966"/>
            <a:ext cx="3884496"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a:hlinkClick r:id="rId8" action="ppaction://hlinksldjump"/>
          </p:cNvPr>
          <p:cNvSpPr/>
          <p:nvPr/>
        </p:nvSpPr>
        <p:spPr>
          <a:xfrm>
            <a:off x="719836" y="4010149"/>
            <a:ext cx="3884496"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hlinkClick r:id="rId9" action="ppaction://hlinksldjump"/>
          </p:cNvPr>
          <p:cNvSpPr/>
          <p:nvPr/>
        </p:nvSpPr>
        <p:spPr>
          <a:xfrm>
            <a:off x="4749914" y="1569323"/>
            <a:ext cx="4029257"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hlinkClick r:id="rId10" action="ppaction://hlinksldjump"/>
          </p:cNvPr>
          <p:cNvSpPr/>
          <p:nvPr/>
        </p:nvSpPr>
        <p:spPr>
          <a:xfrm>
            <a:off x="5105201" y="2777651"/>
            <a:ext cx="4029257"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hlinkClick r:id="rId11" action="ppaction://hlinksldjump"/>
          </p:cNvPr>
          <p:cNvSpPr/>
          <p:nvPr/>
        </p:nvSpPr>
        <p:spPr>
          <a:xfrm>
            <a:off x="4749914" y="4010149"/>
            <a:ext cx="4029257"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hlinkClick r:id="rId6" action="ppaction://hlinksldjump"/>
            <a:extLst>
              <a:ext uri="{FF2B5EF4-FFF2-40B4-BE49-F238E27FC236}">
                <a16:creationId xmlns:a16="http://schemas.microsoft.com/office/drawing/2014/main" id="{02B12531-8FB6-5A43-974B-4E002A985F11}"/>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
        <p:nvSpPr>
          <p:cNvPr id="4" name="Action Button: Custom 3">
            <a:hlinkClick r:id="rId6" action="ppaction://hlinksldjump" highlightClick="1"/>
            <a:extLst>
              <a:ext uri="{FF2B5EF4-FFF2-40B4-BE49-F238E27FC236}">
                <a16:creationId xmlns:a16="http://schemas.microsoft.com/office/drawing/2014/main" id="{EF5FFB42-2A05-3B4D-97F2-F39B7672AB5D}"/>
              </a:ext>
            </a:extLst>
          </p:cNvPr>
          <p:cNvSpPr/>
          <p:nvPr/>
        </p:nvSpPr>
        <p:spPr>
          <a:xfrm>
            <a:off x="783748" y="1636700"/>
            <a:ext cx="3783980"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Action Button: Custom 86">
            <a:hlinkClick r:id="rId7" action="ppaction://hlinksldjump" highlightClick="1"/>
            <a:extLst>
              <a:ext uri="{FF2B5EF4-FFF2-40B4-BE49-F238E27FC236}">
                <a16:creationId xmlns:a16="http://schemas.microsoft.com/office/drawing/2014/main" id="{EED0C5AA-E13D-2147-BC41-BEABE151901C}"/>
              </a:ext>
            </a:extLst>
          </p:cNvPr>
          <p:cNvSpPr/>
          <p:nvPr/>
        </p:nvSpPr>
        <p:spPr>
          <a:xfrm>
            <a:off x="798808" y="2835457"/>
            <a:ext cx="3783980"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Action Button: Custom 87">
            <a:hlinkClick r:id="rId8" action="ppaction://hlinksldjump" highlightClick="1"/>
            <a:extLst>
              <a:ext uri="{FF2B5EF4-FFF2-40B4-BE49-F238E27FC236}">
                <a16:creationId xmlns:a16="http://schemas.microsoft.com/office/drawing/2014/main" id="{3ACE0BA4-B534-4840-BD21-28EB81C884C2}"/>
              </a:ext>
            </a:extLst>
          </p:cNvPr>
          <p:cNvSpPr/>
          <p:nvPr/>
        </p:nvSpPr>
        <p:spPr>
          <a:xfrm>
            <a:off x="783748" y="4054657"/>
            <a:ext cx="3783980"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Action Button: Custom 88">
            <a:hlinkClick r:id="rId9" action="ppaction://hlinksldjump" highlightClick="1"/>
            <a:extLst>
              <a:ext uri="{FF2B5EF4-FFF2-40B4-BE49-F238E27FC236}">
                <a16:creationId xmlns:a16="http://schemas.microsoft.com/office/drawing/2014/main" id="{DD05C8F1-E88A-E44F-B6C5-FE408AEA2B2F}"/>
              </a:ext>
            </a:extLst>
          </p:cNvPr>
          <p:cNvSpPr/>
          <p:nvPr/>
        </p:nvSpPr>
        <p:spPr>
          <a:xfrm>
            <a:off x="4775883" y="1653427"/>
            <a:ext cx="4029307"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Action Button: Custom 89">
            <a:hlinkClick r:id="rId10" action="ppaction://hlinksldjump" highlightClick="1"/>
            <a:extLst>
              <a:ext uri="{FF2B5EF4-FFF2-40B4-BE49-F238E27FC236}">
                <a16:creationId xmlns:a16="http://schemas.microsoft.com/office/drawing/2014/main" id="{8037E444-9B93-5346-B815-F3E3C7129815}"/>
              </a:ext>
            </a:extLst>
          </p:cNvPr>
          <p:cNvSpPr/>
          <p:nvPr/>
        </p:nvSpPr>
        <p:spPr>
          <a:xfrm>
            <a:off x="5462511" y="2835457"/>
            <a:ext cx="3342679"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Action Button: Custom 90">
            <a:hlinkClick r:id="rId11" action="ppaction://hlinksldjump" highlightClick="1"/>
            <a:extLst>
              <a:ext uri="{FF2B5EF4-FFF2-40B4-BE49-F238E27FC236}">
                <a16:creationId xmlns:a16="http://schemas.microsoft.com/office/drawing/2014/main" id="{E17B2BEE-35CF-BC42-B7C5-5ED75E0023BD}"/>
              </a:ext>
            </a:extLst>
          </p:cNvPr>
          <p:cNvSpPr/>
          <p:nvPr/>
        </p:nvSpPr>
        <p:spPr>
          <a:xfrm>
            <a:off x="4775883" y="4054657"/>
            <a:ext cx="4029307"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157924" y="1569323"/>
            <a:ext cx="400110" cy="3429624"/>
          </a:xfrm>
          <a:prstGeom prst="rect">
            <a:avLst/>
          </a:prstGeom>
          <a:noFill/>
        </p:spPr>
        <p:txBody>
          <a:bodyPr vert="vert270" wrap="square" rtlCol="0">
            <a:spAutoFit/>
          </a:bodyPr>
          <a:lstStyle/>
          <a:p>
            <a:pPr algn="ctr"/>
            <a:r>
              <a:rPr lang="en-US" sz="1400" b="1" dirty="0">
                <a:solidFill>
                  <a:schemeClr val="accent4">
                    <a:lumMod val="50000"/>
                  </a:schemeClr>
                </a:solidFill>
                <a:latin typeface="Century Gothic" panose="020B0502020202020204" pitchFamily="34" charset="0"/>
                <a:ea typeface="+mn-ea"/>
              </a:rPr>
              <a:t>GUIDE</a:t>
            </a:r>
            <a:endParaRPr lang="en-US" cap="all" dirty="0">
              <a:solidFill>
                <a:schemeClr val="tx1">
                  <a:lumMod val="50000"/>
                  <a:lumOff val="50000"/>
                </a:schemeClr>
              </a:solidFill>
            </a:endParaRPr>
          </a:p>
        </p:txBody>
      </p:sp>
      <p:sp>
        <p:nvSpPr>
          <p:cNvPr id="95" name="Action Button: Custom 94">
            <a:hlinkClick r:id="rId8" action="ppaction://hlinksldjump" highlightClick="1"/>
            <a:extLst>
              <a:ext uri="{FF2B5EF4-FFF2-40B4-BE49-F238E27FC236}">
                <a16:creationId xmlns:a16="http://schemas.microsoft.com/office/drawing/2014/main" id="{3ACE0BA4-B534-4840-BD21-28EB81C884C2}"/>
              </a:ext>
            </a:extLst>
          </p:cNvPr>
          <p:cNvSpPr/>
          <p:nvPr/>
        </p:nvSpPr>
        <p:spPr>
          <a:xfrm>
            <a:off x="789499" y="4034529"/>
            <a:ext cx="3783980"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A24C2BE9-12D0-8A40-8502-CD9FF18218E1}"/>
              </a:ext>
            </a:extLst>
          </p:cNvPr>
          <p:cNvGrpSpPr/>
          <p:nvPr/>
        </p:nvGrpSpPr>
        <p:grpSpPr>
          <a:xfrm>
            <a:off x="1666353" y="5424486"/>
            <a:ext cx="6158801" cy="639758"/>
            <a:chOff x="4675530" y="83856"/>
            <a:chExt cx="6365823" cy="1137348"/>
          </a:xfrm>
        </p:grpSpPr>
        <p:sp>
          <p:nvSpPr>
            <p:cNvPr id="98" name="TextBox 97">
              <a:extLst>
                <a:ext uri="{FF2B5EF4-FFF2-40B4-BE49-F238E27FC236}">
                  <a16:creationId xmlns:a16="http://schemas.microsoft.com/office/drawing/2014/main" id="{40EB2176-2A9D-594C-8E59-85369B9F0EFC}"/>
                </a:ext>
              </a:extLst>
            </p:cNvPr>
            <p:cNvSpPr txBox="1"/>
            <p:nvPr/>
          </p:nvSpPr>
          <p:spPr>
            <a:xfrm>
              <a:off x="4675530" y="83856"/>
              <a:ext cx="4621387" cy="492443"/>
            </a:xfrm>
            <a:prstGeom prst="rect">
              <a:avLst/>
            </a:prstGeom>
            <a:noFill/>
          </p:spPr>
          <p:txBody>
            <a:bodyPr wrap="none" rtlCol="0">
              <a:spAutoFit/>
            </a:bodyPr>
            <a:lstStyle/>
            <a:p>
              <a:r>
                <a:rPr lang="en-US" sz="1200" b="1" dirty="0">
                  <a:solidFill>
                    <a:schemeClr val="tx1">
                      <a:lumMod val="50000"/>
                      <a:lumOff val="50000"/>
                    </a:schemeClr>
                  </a:solidFill>
                  <a:latin typeface="Century Gothic" panose="020B0502020202020204" pitchFamily="34" charset="0"/>
                </a:rPr>
                <a:t>MAPS Medical Affairs Strategic Plan Template. </a:t>
              </a:r>
              <a:r>
                <a:rPr lang="en-US" sz="1200" dirty="0">
                  <a:solidFill>
                    <a:schemeClr val="accent4">
                      <a:lumMod val="50000"/>
                    </a:schemeClr>
                  </a:solidFill>
                  <a:latin typeface="Century Gothic" panose="020B0502020202020204" pitchFamily="34" charset="0"/>
                </a:rPr>
                <a:t>Slides 51-93</a:t>
              </a:r>
              <a:endParaRPr lang="en-US" sz="1200" b="1" dirty="0">
                <a:solidFill>
                  <a:schemeClr val="tx1">
                    <a:lumMod val="50000"/>
                    <a:lumOff val="50000"/>
                  </a:schemeClr>
                </a:solidFill>
                <a:latin typeface="Century Gothic" panose="020B0502020202020204" pitchFamily="34" charset="0"/>
              </a:endParaRPr>
            </a:p>
          </p:txBody>
        </p:sp>
        <p:sp>
          <p:nvSpPr>
            <p:cNvPr id="99" name="TextBox 98">
              <a:extLst>
                <a:ext uri="{FF2B5EF4-FFF2-40B4-BE49-F238E27FC236}">
                  <a16:creationId xmlns:a16="http://schemas.microsoft.com/office/drawing/2014/main" id="{07CA6B8F-AA1F-8F41-B333-2CEDE0FDC009}"/>
                </a:ext>
              </a:extLst>
            </p:cNvPr>
            <p:cNvSpPr txBox="1"/>
            <p:nvPr/>
          </p:nvSpPr>
          <p:spPr>
            <a:xfrm>
              <a:off x="4675531" y="509897"/>
              <a:ext cx="6365822" cy="711307"/>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Providing full medical affairs strategic plan template to adapt for planning efforts, including situational analysis, medical strategy, tactical and operational plan, and medical summary</a:t>
              </a:r>
            </a:p>
          </p:txBody>
        </p:sp>
      </p:grpSp>
      <p:grpSp>
        <p:nvGrpSpPr>
          <p:cNvPr id="31" name="Group 30"/>
          <p:cNvGrpSpPr/>
          <p:nvPr/>
        </p:nvGrpSpPr>
        <p:grpSpPr>
          <a:xfrm>
            <a:off x="800100" y="5189220"/>
            <a:ext cx="7943850" cy="1009357"/>
            <a:chOff x="824057" y="5273892"/>
            <a:chExt cx="3732028" cy="789482"/>
          </a:xfrm>
        </p:grpSpPr>
        <p:cxnSp>
          <p:nvCxnSpPr>
            <p:cNvPr id="103" name="Straight Connector 102">
              <a:extLst>
                <a:ext uri="{FF2B5EF4-FFF2-40B4-BE49-F238E27FC236}">
                  <a16:creationId xmlns:a16="http://schemas.microsoft.com/office/drawing/2014/main" id="{01730135-93CC-5D46-B7DA-14529383E634}"/>
                </a:ext>
              </a:extLst>
            </p:cNvPr>
            <p:cNvCxnSpPr>
              <a:cxnSpLocks/>
            </p:cNvCxnSpPr>
            <p:nvPr/>
          </p:nvCxnSpPr>
          <p:spPr>
            <a:xfrm>
              <a:off x="824057" y="6063374"/>
              <a:ext cx="3732028"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1730135-93CC-5D46-B7DA-14529383E634}"/>
                </a:ext>
              </a:extLst>
            </p:cNvPr>
            <p:cNvCxnSpPr>
              <a:cxnSpLocks/>
            </p:cNvCxnSpPr>
            <p:nvPr/>
          </p:nvCxnSpPr>
          <p:spPr>
            <a:xfrm>
              <a:off x="824057" y="5273892"/>
              <a:ext cx="3732028"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81132" y="5277970"/>
            <a:ext cx="816708" cy="816708"/>
            <a:chOff x="814152" y="5346550"/>
            <a:chExt cx="816708" cy="816708"/>
          </a:xfrm>
        </p:grpSpPr>
        <p:grpSp>
          <p:nvGrpSpPr>
            <p:cNvPr id="100" name="Group 99">
              <a:extLst>
                <a:ext uri="{FF2B5EF4-FFF2-40B4-BE49-F238E27FC236}">
                  <a16:creationId xmlns:a16="http://schemas.microsoft.com/office/drawing/2014/main" id="{961F3CEE-5277-2246-B1C3-96CFBA2F53CF}"/>
                </a:ext>
              </a:extLst>
            </p:cNvPr>
            <p:cNvGrpSpPr/>
            <p:nvPr/>
          </p:nvGrpSpPr>
          <p:grpSpPr>
            <a:xfrm>
              <a:off x="814152" y="5346550"/>
              <a:ext cx="816708" cy="816708"/>
              <a:chOff x="668216" y="2184400"/>
              <a:chExt cx="816708" cy="816708"/>
            </a:xfrm>
            <a:effectLst/>
          </p:grpSpPr>
          <p:sp>
            <p:nvSpPr>
              <p:cNvPr id="101" name="Oval 100">
                <a:extLst>
                  <a:ext uri="{FF2B5EF4-FFF2-40B4-BE49-F238E27FC236}">
                    <a16:creationId xmlns:a16="http://schemas.microsoft.com/office/drawing/2014/main" id="{49DEDB2D-51F9-0343-A6D4-41F796103835}"/>
                  </a:ext>
                </a:extLst>
              </p:cNvPr>
              <p:cNvSpPr/>
              <p:nvPr/>
            </p:nvSpPr>
            <p:spPr>
              <a:xfrm>
                <a:off x="668216" y="2184400"/>
                <a:ext cx="816708" cy="816708"/>
              </a:xfrm>
              <a:prstGeom prst="ellipse">
                <a:avLst/>
              </a:prstGeom>
              <a:solidFill>
                <a:schemeClr val="tx1">
                  <a:lumMod val="50000"/>
                  <a:lumOff val="50000"/>
                </a:schemeClr>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52140813-9F0A-AA45-BFB8-3CF373A37B5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45" name="Group 44"/>
            <p:cNvGrpSpPr/>
            <p:nvPr/>
          </p:nvGrpSpPr>
          <p:grpSpPr>
            <a:xfrm>
              <a:off x="1063092" y="5552584"/>
              <a:ext cx="320675" cy="401637"/>
              <a:chOff x="-720464" y="4262740"/>
              <a:chExt cx="320675" cy="401637"/>
            </a:xfrm>
          </p:grpSpPr>
          <p:sp>
            <p:nvSpPr>
              <p:cNvPr id="128" name="Freeform 28"/>
              <p:cNvSpPr>
                <a:spLocks noEditPoints="1"/>
              </p:cNvSpPr>
              <p:nvPr/>
            </p:nvSpPr>
            <p:spPr bwMode="auto">
              <a:xfrm>
                <a:off x="-720464" y="4262740"/>
                <a:ext cx="320675" cy="401637"/>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3" name="Group 42"/>
              <p:cNvGrpSpPr/>
              <p:nvPr/>
            </p:nvGrpSpPr>
            <p:grpSpPr>
              <a:xfrm>
                <a:off x="-671252" y="4305301"/>
                <a:ext cx="215013" cy="91048"/>
                <a:chOff x="-671252" y="4317206"/>
                <a:chExt cx="215013" cy="91048"/>
              </a:xfrm>
            </p:grpSpPr>
            <p:sp>
              <p:nvSpPr>
                <p:cNvPr id="42" name="Rectangle 41"/>
                <p:cNvSpPr/>
                <p:nvPr/>
              </p:nvSpPr>
              <p:spPr>
                <a:xfrm>
                  <a:off x="-542926" y="4317206"/>
                  <a:ext cx="86687" cy="91048"/>
                </a:xfrm>
                <a:prstGeom prst="rect">
                  <a:avLst/>
                </a:pr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latin typeface="Calibri" charset="0"/>
                    <a:ea typeface="ＭＳ Ｐゴシック" charset="-128"/>
                  </a:endParaRPr>
                </a:p>
              </p:txBody>
            </p:sp>
            <p:grpSp>
              <p:nvGrpSpPr>
                <p:cNvPr id="40" name="Group 39"/>
                <p:cNvGrpSpPr/>
                <p:nvPr/>
              </p:nvGrpSpPr>
              <p:grpSpPr>
                <a:xfrm>
                  <a:off x="-528638" y="4330567"/>
                  <a:ext cx="59531" cy="60457"/>
                  <a:chOff x="-520665" y="3902819"/>
                  <a:chExt cx="126814" cy="155052"/>
                </a:xfrm>
              </p:grpSpPr>
              <p:cxnSp>
                <p:nvCxnSpPr>
                  <p:cNvPr id="37" name="Straight Connector 36"/>
                  <p:cNvCxnSpPr/>
                  <p:nvPr/>
                </p:nvCxnSpPr>
                <p:spPr>
                  <a:xfrm>
                    <a:off x="-520665" y="3994185"/>
                    <a:ext cx="60472" cy="60472"/>
                  </a:xfrm>
                  <a:prstGeom prst="line">
                    <a:avLst/>
                  </a:prstGeom>
                  <a:ln w="19050">
                    <a:solidFill>
                      <a:srgbClr val="FEBE0D"/>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a:off x="-476901" y="3902819"/>
                    <a:ext cx="83050" cy="155052"/>
                  </a:xfrm>
                  <a:prstGeom prst="line">
                    <a:avLst/>
                  </a:prstGeom>
                  <a:ln w="19050">
                    <a:solidFill>
                      <a:srgbClr val="FEBE0D"/>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671252" y="4323478"/>
                  <a:ext cx="91440" cy="56356"/>
                  <a:chOff x="-671252" y="4383009"/>
                  <a:chExt cx="91440" cy="56356"/>
                </a:xfrm>
              </p:grpSpPr>
              <p:sp>
                <p:nvSpPr>
                  <p:cNvPr id="135" name="Freeform 19"/>
                  <p:cNvSpPr>
                    <a:spLocks/>
                  </p:cNvSpPr>
                  <p:nvPr/>
                </p:nvSpPr>
                <p:spPr bwMode="auto">
                  <a:xfrm>
                    <a:off x="-671252" y="4383009"/>
                    <a:ext cx="91440" cy="20637"/>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20"/>
                  <p:cNvSpPr>
                    <a:spLocks/>
                  </p:cNvSpPr>
                  <p:nvPr/>
                </p:nvSpPr>
                <p:spPr bwMode="auto">
                  <a:xfrm>
                    <a:off x="-671252" y="4417140"/>
                    <a:ext cx="91440" cy="22225"/>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41" name="Group 140"/>
              <p:cNvGrpSpPr/>
              <p:nvPr/>
            </p:nvGrpSpPr>
            <p:grpSpPr>
              <a:xfrm>
                <a:off x="-671252" y="4421001"/>
                <a:ext cx="215013" cy="91048"/>
                <a:chOff x="-671252" y="4317206"/>
                <a:chExt cx="215013" cy="91048"/>
              </a:xfrm>
            </p:grpSpPr>
            <p:sp>
              <p:nvSpPr>
                <p:cNvPr id="142" name="Rectangle 141"/>
                <p:cNvSpPr/>
                <p:nvPr/>
              </p:nvSpPr>
              <p:spPr>
                <a:xfrm>
                  <a:off x="-542926" y="4317206"/>
                  <a:ext cx="86687" cy="91048"/>
                </a:xfrm>
                <a:prstGeom prst="rect">
                  <a:avLst/>
                </a:pr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latin typeface="Calibri" charset="0"/>
                    <a:ea typeface="ＭＳ Ｐゴシック" charset="-128"/>
                  </a:endParaRPr>
                </a:p>
              </p:txBody>
            </p:sp>
            <p:grpSp>
              <p:nvGrpSpPr>
                <p:cNvPr id="143" name="Group 142"/>
                <p:cNvGrpSpPr/>
                <p:nvPr/>
              </p:nvGrpSpPr>
              <p:grpSpPr>
                <a:xfrm>
                  <a:off x="-528638" y="4330567"/>
                  <a:ext cx="59531" cy="60457"/>
                  <a:chOff x="-520665" y="3902819"/>
                  <a:chExt cx="126814" cy="155052"/>
                </a:xfrm>
              </p:grpSpPr>
              <p:cxnSp>
                <p:nvCxnSpPr>
                  <p:cNvPr id="148" name="Straight Connector 147"/>
                  <p:cNvCxnSpPr/>
                  <p:nvPr/>
                </p:nvCxnSpPr>
                <p:spPr>
                  <a:xfrm>
                    <a:off x="-520665" y="3994185"/>
                    <a:ext cx="60472" cy="60472"/>
                  </a:xfrm>
                  <a:prstGeom prst="line">
                    <a:avLst/>
                  </a:prstGeom>
                  <a:ln w="19050">
                    <a:solidFill>
                      <a:srgbClr val="FEBE0D"/>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476901" y="3902819"/>
                    <a:ext cx="83050" cy="155052"/>
                  </a:xfrm>
                  <a:prstGeom prst="line">
                    <a:avLst/>
                  </a:prstGeom>
                  <a:ln w="19050">
                    <a:solidFill>
                      <a:srgbClr val="FEBE0D"/>
                    </a:solidFill>
                  </a:ln>
                  <a:effectLst/>
                </p:spPr>
                <p:style>
                  <a:lnRef idx="2">
                    <a:schemeClr val="accent1"/>
                  </a:lnRef>
                  <a:fillRef idx="0">
                    <a:schemeClr val="accent1"/>
                  </a:fillRef>
                  <a:effectRef idx="1">
                    <a:schemeClr val="accent1"/>
                  </a:effectRef>
                  <a:fontRef idx="minor">
                    <a:schemeClr val="tx1"/>
                  </a:fontRef>
                </p:style>
              </p:cxnSp>
            </p:grpSp>
            <p:grpSp>
              <p:nvGrpSpPr>
                <p:cNvPr id="144" name="Group 143"/>
                <p:cNvGrpSpPr/>
                <p:nvPr/>
              </p:nvGrpSpPr>
              <p:grpSpPr>
                <a:xfrm>
                  <a:off x="-671252" y="4323478"/>
                  <a:ext cx="91440" cy="56356"/>
                  <a:chOff x="-671252" y="4383009"/>
                  <a:chExt cx="91440" cy="56356"/>
                </a:xfrm>
              </p:grpSpPr>
              <p:sp>
                <p:nvSpPr>
                  <p:cNvPr id="145" name="Freeform 19"/>
                  <p:cNvSpPr>
                    <a:spLocks/>
                  </p:cNvSpPr>
                  <p:nvPr/>
                </p:nvSpPr>
                <p:spPr bwMode="auto">
                  <a:xfrm>
                    <a:off x="-671252" y="4383009"/>
                    <a:ext cx="91440" cy="20637"/>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20"/>
                  <p:cNvSpPr>
                    <a:spLocks/>
                  </p:cNvSpPr>
                  <p:nvPr/>
                </p:nvSpPr>
                <p:spPr bwMode="auto">
                  <a:xfrm>
                    <a:off x="-671252" y="4417140"/>
                    <a:ext cx="91440" cy="22225"/>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44" name="Group 43"/>
              <p:cNvGrpSpPr/>
              <p:nvPr/>
            </p:nvGrpSpPr>
            <p:grpSpPr>
              <a:xfrm>
                <a:off x="-671252" y="4525699"/>
                <a:ext cx="219456" cy="57943"/>
                <a:chOff x="-518852" y="4611423"/>
                <a:chExt cx="91440" cy="57943"/>
              </a:xfrm>
            </p:grpSpPr>
            <p:sp>
              <p:nvSpPr>
                <p:cNvPr id="150" name="Freeform 20"/>
                <p:cNvSpPr>
                  <a:spLocks/>
                </p:cNvSpPr>
                <p:nvPr/>
              </p:nvSpPr>
              <p:spPr bwMode="auto">
                <a:xfrm>
                  <a:off x="-518852" y="4611423"/>
                  <a:ext cx="91440" cy="22225"/>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21"/>
                <p:cNvSpPr>
                  <a:spLocks/>
                </p:cNvSpPr>
                <p:nvPr/>
              </p:nvSpPr>
              <p:spPr bwMode="auto">
                <a:xfrm>
                  <a:off x="-518852" y="4647141"/>
                  <a:ext cx="91440" cy="22225"/>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127" name="Action Button: Custom 126">
            <a:hlinkClick r:id="rId3" action="ppaction://hlinksldjump" highlightClick="1"/>
            <a:extLst>
              <a:ext uri="{FF2B5EF4-FFF2-40B4-BE49-F238E27FC236}">
                <a16:creationId xmlns:a16="http://schemas.microsoft.com/office/drawing/2014/main" id="{3ACE0BA4-B534-4840-BD21-28EB81C884C2}"/>
              </a:ext>
            </a:extLst>
          </p:cNvPr>
          <p:cNvSpPr/>
          <p:nvPr/>
        </p:nvSpPr>
        <p:spPr>
          <a:xfrm>
            <a:off x="755707" y="5212770"/>
            <a:ext cx="7962911" cy="97728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191452" y="5212770"/>
            <a:ext cx="400110" cy="985807"/>
          </a:xfrm>
          <a:prstGeom prst="rect">
            <a:avLst/>
          </a:prstGeom>
          <a:noFill/>
        </p:spPr>
        <p:txBody>
          <a:bodyPr vert="vert270" wrap="square" rtlCol="0">
            <a:spAutoFit/>
          </a:bodyPr>
          <a:lstStyle/>
          <a:p>
            <a:pPr algn="ctr"/>
            <a:r>
              <a:rPr lang="en-US" sz="1400" b="1" dirty="0">
                <a:solidFill>
                  <a:schemeClr val="accent4">
                    <a:lumMod val="50000"/>
                  </a:schemeClr>
                </a:solidFill>
                <a:latin typeface="Century Gothic" panose="020B0502020202020204" pitchFamily="34" charset="0"/>
                <a:ea typeface="+mn-ea"/>
              </a:rPr>
              <a:t>TEMPLATE</a:t>
            </a:r>
            <a:endParaRPr lang="en-US" cap="all" dirty="0">
              <a:solidFill>
                <a:schemeClr val="tx1">
                  <a:lumMod val="50000"/>
                  <a:lumOff val="50000"/>
                </a:schemeClr>
              </a:solidFill>
            </a:endParaRPr>
          </a:p>
        </p:txBody>
      </p:sp>
    </p:spTree>
    <p:extLst>
      <p:ext uri="{BB962C8B-B14F-4D97-AF65-F5344CB8AC3E}">
        <p14:creationId xmlns:p14="http://schemas.microsoft.com/office/powerpoint/2010/main" val="125869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56E16D-7A89-B44F-8F8A-AA226B79C173}"/>
              </a:ext>
            </a:extLst>
          </p:cNvPr>
          <p:cNvSpPr>
            <a:spLocks noGrp="1"/>
          </p:cNvSpPr>
          <p:nvPr>
            <p:ph type="title"/>
          </p:nvPr>
        </p:nvSpPr>
        <p:spPr>
          <a:xfrm>
            <a:off x="457963" y="29817"/>
            <a:ext cx="6858000" cy="1370013"/>
          </a:xfrm>
        </p:spPr>
        <p:txBody>
          <a:bodyPr/>
          <a:lstStyle/>
          <a:p>
            <a:r>
              <a:rPr lang="en-US" dirty="0">
                <a:solidFill>
                  <a:schemeClr val="bg1"/>
                </a:solidFill>
              </a:rPr>
              <a:t>Next Steps: Executing and Monitoring Your Medical Plans</a:t>
            </a:r>
          </a:p>
        </p:txBody>
      </p:sp>
      <p:sp>
        <p:nvSpPr>
          <p:cNvPr id="4" name="Rounded Rectangle 3">
            <a:extLst>
              <a:ext uri="{FF2B5EF4-FFF2-40B4-BE49-F238E27FC236}">
                <a16:creationId xmlns:a16="http://schemas.microsoft.com/office/drawing/2014/main" id="{83318100-5370-E341-8C4D-DFF4A8EB20AB}"/>
              </a:ext>
            </a:extLst>
          </p:cNvPr>
          <p:cNvSpPr/>
          <p:nvPr/>
        </p:nvSpPr>
        <p:spPr>
          <a:xfrm>
            <a:off x="575357" y="1727200"/>
            <a:ext cx="7979363" cy="4297680"/>
          </a:xfrm>
          <a:prstGeom prst="roundRect">
            <a:avLst/>
          </a:prstGeom>
          <a:solidFill>
            <a:schemeClr val="accent4"/>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AE3F6576-8007-714C-B1FB-A4DE95D338A5}"/>
              </a:ext>
            </a:extLst>
          </p:cNvPr>
          <p:cNvSpPr txBox="1">
            <a:spLocks/>
          </p:cNvSpPr>
          <p:nvPr/>
        </p:nvSpPr>
        <p:spPr bwMode="auto">
          <a:xfrm>
            <a:off x="482650" y="2337758"/>
            <a:ext cx="7906438" cy="37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Courier New" panose="02070309020205020404" pitchFamily="49" charset="0"/>
              <a:buChar char="o"/>
            </a:pPr>
            <a:r>
              <a:rPr lang="en-GB" sz="1800" b="1" dirty="0"/>
              <a:t>Electronic tools </a:t>
            </a:r>
            <a:r>
              <a:rPr lang="en-GB" sz="1800" dirty="0"/>
              <a:t>for management of the medical affairs plan across all functional groups </a:t>
            </a:r>
            <a:endParaRPr lang="en-GB" sz="1400" dirty="0">
              <a:solidFill>
                <a:schemeClr val="bg1">
                  <a:lumMod val="50000"/>
                </a:schemeClr>
              </a:solidFill>
            </a:endParaRPr>
          </a:p>
          <a:p>
            <a:pPr lvl="2">
              <a:buFont typeface="Arial" panose="020B0604020202020204" pitchFamily="34" charset="0"/>
              <a:buChar char="•"/>
            </a:pPr>
            <a:r>
              <a:rPr lang="en-GB" sz="1400" dirty="0">
                <a:solidFill>
                  <a:schemeClr val="bg1">
                    <a:lumMod val="50000"/>
                  </a:schemeClr>
                </a:solidFill>
              </a:rPr>
              <a:t>Should tie together overall strategy, tactical execution, and metrics</a:t>
            </a:r>
          </a:p>
          <a:p>
            <a:pPr lvl="2">
              <a:buFont typeface="Arial" panose="020B0604020202020204" pitchFamily="34" charset="0"/>
              <a:buChar char="•"/>
            </a:pPr>
            <a:r>
              <a:rPr lang="en-GB" sz="1400" dirty="0">
                <a:solidFill>
                  <a:schemeClr val="bg1">
                    <a:lumMod val="50000"/>
                  </a:schemeClr>
                </a:solidFill>
              </a:rPr>
              <a:t>Owned by MA functional team members</a:t>
            </a:r>
          </a:p>
          <a:p>
            <a:pPr lvl="2">
              <a:buFont typeface="Arial" panose="020B0604020202020204" pitchFamily="34" charset="0"/>
              <a:buChar char="•"/>
            </a:pPr>
            <a:r>
              <a:rPr lang="en-GB" sz="1400" dirty="0">
                <a:solidFill>
                  <a:schemeClr val="bg1">
                    <a:lumMod val="50000"/>
                  </a:schemeClr>
                </a:solidFill>
              </a:rPr>
              <a:t>Could be managed by agency </a:t>
            </a:r>
            <a:r>
              <a:rPr lang="en-US" sz="1400" dirty="0">
                <a:solidFill>
                  <a:schemeClr val="bg1">
                    <a:lumMod val="50000"/>
                  </a:schemeClr>
                </a:solidFill>
              </a:rPr>
              <a:t>partners (if needed)</a:t>
            </a:r>
          </a:p>
          <a:p>
            <a:pPr lvl="2">
              <a:buFont typeface="Arial" panose="020B0604020202020204" pitchFamily="34" charset="0"/>
              <a:buChar char="•"/>
            </a:pPr>
            <a:r>
              <a:rPr lang="en-US" sz="1400" dirty="0">
                <a:solidFill>
                  <a:schemeClr val="bg1">
                    <a:lumMod val="50000"/>
                  </a:schemeClr>
                </a:solidFill>
              </a:rPr>
              <a:t>Define key metrics that will demonstrate progress</a:t>
            </a:r>
          </a:p>
          <a:p>
            <a:pPr lvl="1">
              <a:buFont typeface="Courier New" panose="02070309020205020404" pitchFamily="49" charset="0"/>
              <a:buChar char="o"/>
            </a:pPr>
            <a:r>
              <a:rPr lang="en-US" sz="1800" b="1" dirty="0"/>
              <a:t>Regular check-ins </a:t>
            </a:r>
            <a:r>
              <a:rPr lang="en-US" sz="1800" dirty="0"/>
              <a:t>with</a:t>
            </a:r>
            <a:r>
              <a:rPr lang="en-US" sz="1800" b="1" dirty="0"/>
              <a:t> </a:t>
            </a:r>
            <a:r>
              <a:rPr lang="en-US" sz="1800" dirty="0"/>
              <a:t>medical affairs functional teams to monitor progress on tactical execution and re-evaluate strategy/tactics based on changes in the market</a:t>
            </a:r>
          </a:p>
          <a:p>
            <a:pPr lvl="1">
              <a:buFont typeface="Courier New" panose="02070309020205020404" pitchFamily="49" charset="0"/>
              <a:buChar char="o"/>
            </a:pPr>
            <a:r>
              <a:rPr lang="en-US" sz="1800" b="1" dirty="0"/>
              <a:t>Key reports </a:t>
            </a:r>
            <a:r>
              <a:rPr lang="en-US" sz="1800" dirty="0"/>
              <a:t>to provide status and updates </a:t>
            </a:r>
            <a:r>
              <a:rPr lang="en-US" sz="1800" b="1" dirty="0"/>
              <a:t>to the</a:t>
            </a:r>
            <a:br>
              <a:rPr lang="en-US" sz="1800" b="1" dirty="0"/>
            </a:br>
            <a:r>
              <a:rPr lang="en-US" sz="1800" b="1" dirty="0"/>
              <a:t>cross-functional internal teams</a:t>
            </a:r>
            <a:r>
              <a:rPr lang="en-US" sz="1800" dirty="0"/>
              <a:t> to demonstrate the value</a:t>
            </a:r>
            <a:br>
              <a:rPr lang="en-US" sz="1800" dirty="0"/>
            </a:br>
            <a:r>
              <a:rPr lang="en-US" sz="1800" dirty="0"/>
              <a:t>of the medical affairs team</a:t>
            </a:r>
          </a:p>
        </p:txBody>
      </p:sp>
      <p:sp>
        <p:nvSpPr>
          <p:cNvPr id="6" name="Content Placeholder 2">
            <a:extLst>
              <a:ext uri="{FF2B5EF4-FFF2-40B4-BE49-F238E27FC236}">
                <a16:creationId xmlns:a16="http://schemas.microsoft.com/office/drawing/2014/main" id="{2639E2B1-AAB1-AF42-8FA7-4D06ED02DCEE}"/>
              </a:ext>
            </a:extLst>
          </p:cNvPr>
          <p:cNvSpPr txBox="1">
            <a:spLocks/>
          </p:cNvSpPr>
          <p:nvPr/>
        </p:nvSpPr>
        <p:spPr bwMode="auto">
          <a:xfrm>
            <a:off x="939850" y="2022464"/>
            <a:ext cx="7599681" cy="43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t>Consider…</a:t>
            </a:r>
          </a:p>
        </p:txBody>
      </p:sp>
      <p:sp>
        <p:nvSpPr>
          <p:cNvPr id="8" name="Rectangle 7">
            <a:extLst>
              <a:ext uri="{FF2B5EF4-FFF2-40B4-BE49-F238E27FC236}">
                <a16:creationId xmlns:a16="http://schemas.microsoft.com/office/drawing/2014/main" id="{FD2847DA-FAE3-8A4D-B98E-9058CCB9B9D3}"/>
              </a:ext>
            </a:extLst>
          </p:cNvPr>
          <p:cNvSpPr/>
          <p:nvPr/>
        </p:nvSpPr>
        <p:spPr>
          <a:xfrm>
            <a:off x="6148637" y="6395164"/>
            <a:ext cx="781878" cy="244176"/>
          </a:xfrm>
          <a:prstGeom prst="rect">
            <a:avLst/>
          </a:prstGeom>
        </p:spPr>
        <p:txBody>
          <a:bodyPr wrap="square">
            <a:spAutoFit/>
          </a:bodyPr>
          <a:lstStyle/>
          <a:p>
            <a:r>
              <a:rPr lang="en-US" sz="1000" dirty="0">
                <a:solidFill>
                  <a:schemeClr val="accent2"/>
                </a:solidFill>
              </a:rPr>
              <a:t>Next Steps</a:t>
            </a:r>
          </a:p>
        </p:txBody>
      </p:sp>
    </p:spTree>
    <p:extLst>
      <p:ext uri="{BB962C8B-B14F-4D97-AF65-F5344CB8AC3E}">
        <p14:creationId xmlns:p14="http://schemas.microsoft.com/office/powerpoint/2010/main" val="136734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BDFCF33-34B5-5D41-8381-06B3D252D343}"/>
              </a:ext>
            </a:extLst>
          </p:cNvPr>
          <p:cNvSpPr>
            <a:spLocks noGrp="1"/>
          </p:cNvSpPr>
          <p:nvPr>
            <p:ph idx="4294967295"/>
          </p:nvPr>
        </p:nvSpPr>
        <p:spPr>
          <a:xfrm>
            <a:off x="460917" y="2905125"/>
            <a:ext cx="8229600" cy="2089150"/>
          </a:xfrm>
        </p:spPr>
        <p:txBody>
          <a:bodyPr/>
          <a:lstStyle/>
          <a:p>
            <a:pPr marL="0" indent="0">
              <a:buNone/>
            </a:pPr>
            <a:r>
              <a:rPr lang="en-GB" sz="2400" b="1" dirty="0"/>
              <a:t>Medical Affairs Strategic Plan (Template)</a:t>
            </a:r>
          </a:p>
          <a:p>
            <a:pPr marL="0" indent="0">
              <a:buNone/>
            </a:pPr>
            <a:r>
              <a:rPr lang="en-GB" sz="1400" dirty="0"/>
              <a:t>[Product, Indication, or Disease State]</a:t>
            </a:r>
          </a:p>
          <a:p>
            <a:pPr marL="0" indent="0">
              <a:buNone/>
            </a:pPr>
            <a:r>
              <a:rPr lang="en-GB" sz="1400" dirty="0"/>
              <a:t>[Year]</a:t>
            </a:r>
          </a:p>
        </p:txBody>
      </p:sp>
    </p:spTree>
    <p:extLst>
      <p:ext uri="{BB962C8B-B14F-4D97-AF65-F5344CB8AC3E}">
        <p14:creationId xmlns:p14="http://schemas.microsoft.com/office/powerpoint/2010/main" val="15000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3219" y="0"/>
            <a:ext cx="6858000" cy="1400175"/>
          </a:xfrm>
        </p:spPr>
        <p:txBody>
          <a:bodyPr/>
          <a:lstStyle/>
          <a:p>
            <a:r>
              <a:rPr lang="en-US" dirty="0"/>
              <a:t>Please Note: </a:t>
            </a:r>
          </a:p>
        </p:txBody>
      </p:sp>
      <p:sp>
        <p:nvSpPr>
          <p:cNvPr id="3" name="Content Placeholder 2"/>
          <p:cNvSpPr>
            <a:spLocks noGrp="1"/>
          </p:cNvSpPr>
          <p:nvPr>
            <p:ph idx="4294967295"/>
          </p:nvPr>
        </p:nvSpPr>
        <p:spPr>
          <a:xfrm>
            <a:off x="483219" y="1600200"/>
            <a:ext cx="8123238" cy="2716213"/>
          </a:xfrm>
        </p:spPr>
        <p:txBody>
          <a:bodyPr/>
          <a:lstStyle/>
          <a:p>
            <a:r>
              <a:rPr lang="en-US" dirty="0"/>
              <a:t>This template has been developed with senior medical affairs professionals to provide guidance to components that comprise the strategic medical affairs planning for a product – including the </a:t>
            </a:r>
            <a:r>
              <a:rPr lang="en-US" b="1" dirty="0"/>
              <a:t>situational analysis, medical strategy, and tactical/operational planning. </a:t>
            </a:r>
          </a:p>
          <a:p>
            <a:endParaRPr lang="en-US" dirty="0"/>
          </a:p>
          <a:p>
            <a:r>
              <a:rPr lang="en-US" dirty="0"/>
              <a:t>The template slides do not need to be used in totality or in the order suggested, as requirements by company may vary. </a:t>
            </a:r>
          </a:p>
          <a:p>
            <a:endParaRPr lang="en-US" dirty="0"/>
          </a:p>
          <a:p>
            <a:r>
              <a:rPr lang="en-US" dirty="0"/>
              <a:t>The template simply provides a foundation for consideration during your annual planning cycle </a:t>
            </a:r>
          </a:p>
          <a:p>
            <a:pPr marL="0" indent="0">
              <a:buNone/>
            </a:pPr>
            <a:endParaRPr lang="en-US" dirty="0"/>
          </a:p>
          <a:p>
            <a:pPr marL="0" indent="0">
              <a:buNone/>
            </a:pPr>
            <a:r>
              <a:rPr lang="en-US" sz="1600" dirty="0"/>
              <a:t>Please refer to the </a:t>
            </a:r>
            <a:r>
              <a:rPr lang="en-US" sz="1600" b="1" dirty="0">
                <a:solidFill>
                  <a:schemeClr val="accent1"/>
                </a:solidFill>
              </a:rPr>
              <a:t>MAPS Medical Affairs Strategic Planning Guide </a:t>
            </a:r>
            <a:r>
              <a:rPr lang="en-US" sz="1600" dirty="0"/>
              <a:t>created in concert with this template for detailed guidance and recommendations</a:t>
            </a:r>
          </a:p>
        </p:txBody>
      </p:sp>
      <p:sp>
        <p:nvSpPr>
          <p:cNvPr id="4" name="Action Button: Custom 3">
            <a:hlinkClick r:id="rId3" action="ppaction://hlinksldjump" highlightClick="1"/>
            <a:extLst>
              <a:ext uri="{FF2B5EF4-FFF2-40B4-BE49-F238E27FC236}">
                <a16:creationId xmlns:a16="http://schemas.microsoft.com/office/drawing/2014/main" id="{A2139770-B706-D34D-A4ED-F630164906C9}"/>
              </a:ext>
            </a:extLst>
          </p:cNvPr>
          <p:cNvSpPr/>
          <p:nvPr/>
        </p:nvSpPr>
        <p:spPr>
          <a:xfrm>
            <a:off x="2406771" y="5555411"/>
            <a:ext cx="4606505" cy="434406"/>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88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AA975D55-A73E-F945-8DDF-A33B14CFE60E}"/>
              </a:ext>
            </a:extLst>
          </p:cNvPr>
          <p:cNvCxnSpPr>
            <a:cxnSpLocks/>
          </p:cNvCxnSpPr>
          <p:nvPr/>
        </p:nvCxnSpPr>
        <p:spPr>
          <a:xfrm>
            <a:off x="1574276" y="3511487"/>
            <a:ext cx="6872140"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03B2F0-0762-0D49-9D61-9C019D671445}"/>
              </a:ext>
            </a:extLst>
          </p:cNvPr>
          <p:cNvCxnSpPr>
            <a:cxnSpLocks/>
          </p:cNvCxnSpPr>
          <p:nvPr/>
        </p:nvCxnSpPr>
        <p:spPr>
          <a:xfrm>
            <a:off x="1595561" y="2319528"/>
            <a:ext cx="6841429"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1465954" y="1742432"/>
            <a:ext cx="5489016" cy="1007797"/>
            <a:chOff x="4655840" y="-48819"/>
            <a:chExt cx="3061067" cy="1791640"/>
          </a:xfrm>
        </p:grpSpPr>
        <p:sp>
          <p:nvSpPr>
            <p:cNvPr id="48" name="TextBox 47"/>
            <p:cNvSpPr txBox="1"/>
            <p:nvPr/>
          </p:nvSpPr>
          <p:spPr>
            <a:xfrm>
              <a:off x="4655840" y="-48819"/>
              <a:ext cx="1604817" cy="574516"/>
            </a:xfrm>
            <a:prstGeom prst="rect">
              <a:avLst/>
            </a:prstGeom>
            <a:noFill/>
          </p:spPr>
          <p:txBody>
            <a:bodyPr wrap="none" rtlCol="0">
              <a:spAutoFit/>
            </a:bodyPr>
            <a:lstStyle/>
            <a:p>
              <a:r>
                <a:rPr lang="en-US" sz="1500" b="1" dirty="0">
                  <a:solidFill>
                    <a:schemeClr val="accent4">
                      <a:lumMod val="50000"/>
                    </a:schemeClr>
                  </a:solidFill>
                  <a:latin typeface="Century Gothic" panose="020B0502020202020204" pitchFamily="34" charset="0"/>
                </a:rPr>
                <a:t>Slide 54 – Situational Analysis</a:t>
              </a:r>
            </a:p>
          </p:txBody>
        </p:sp>
        <p:sp>
          <p:nvSpPr>
            <p:cNvPr id="49" name="TextBox 48"/>
            <p:cNvSpPr txBox="1"/>
            <p:nvPr/>
          </p:nvSpPr>
          <p:spPr>
            <a:xfrm>
              <a:off x="4655840" y="429640"/>
              <a:ext cx="3061067" cy="1313181"/>
            </a:xfrm>
            <a:prstGeom prst="rect">
              <a:avLst/>
            </a:prstGeom>
            <a:noFill/>
          </p:spPr>
          <p:txBody>
            <a:bodyPr wrap="square" rtlCol="0">
              <a:spAutoFit/>
            </a:bodyPr>
            <a:lstStyle/>
            <a:p>
              <a:r>
                <a:rPr lang="en-US" sz="1200" dirty="0">
                  <a:solidFill>
                    <a:schemeClr val="accent6"/>
                  </a:solidFill>
                  <a:latin typeface="Century Gothic" panose="020B0502020202020204" pitchFamily="34" charset="0"/>
                </a:rPr>
                <a:t>Understanding your product in the context of the therapeutic space</a:t>
              </a:r>
            </a:p>
            <a:p>
              <a:endParaRPr lang="en-US" sz="1200" dirty="0">
                <a:solidFill>
                  <a:schemeClr val="accent6"/>
                </a:solidFill>
                <a:latin typeface="Century Gothic" panose="020B0502020202020204" pitchFamily="34" charset="0"/>
              </a:endParaRPr>
            </a:p>
            <a:p>
              <a:r>
                <a:rPr lang="en-US" sz="900" dirty="0">
                  <a:solidFill>
                    <a:schemeClr val="accent4">
                      <a:lumMod val="50000"/>
                    </a:schemeClr>
                  </a:solidFill>
                  <a:latin typeface="Century Gothic" panose="020B0502020202020204" pitchFamily="34" charset="0"/>
                </a:rPr>
                <a:t>Components of this section: The Disease, Therapeutic Landscape, our Product – Profile and Data, Stakeholder Insights, and Gap Analysis</a:t>
              </a:r>
            </a:p>
          </p:txBody>
        </p:sp>
      </p:grpSp>
      <p:grpSp>
        <p:nvGrpSpPr>
          <p:cNvPr id="51" name="Group 50"/>
          <p:cNvGrpSpPr/>
          <p:nvPr/>
        </p:nvGrpSpPr>
        <p:grpSpPr>
          <a:xfrm>
            <a:off x="1465950" y="2927277"/>
            <a:ext cx="7187853" cy="858665"/>
            <a:chOff x="4655839" y="520984"/>
            <a:chExt cx="3816424" cy="1526517"/>
          </a:xfrm>
        </p:grpSpPr>
        <p:sp>
          <p:nvSpPr>
            <p:cNvPr id="52" name="TextBox 51"/>
            <p:cNvSpPr txBox="1"/>
            <p:nvPr/>
          </p:nvSpPr>
          <p:spPr>
            <a:xfrm>
              <a:off x="4655840" y="520984"/>
              <a:ext cx="1426651" cy="574516"/>
            </a:xfrm>
            <a:prstGeom prst="rect">
              <a:avLst/>
            </a:prstGeom>
            <a:noFill/>
          </p:spPr>
          <p:txBody>
            <a:bodyPr wrap="none" rtlCol="0">
              <a:spAutoFit/>
            </a:bodyPr>
            <a:lstStyle/>
            <a:p>
              <a:r>
                <a:rPr lang="en-US" sz="1500" b="1" dirty="0">
                  <a:solidFill>
                    <a:schemeClr val="accent4">
                      <a:lumMod val="50000"/>
                    </a:schemeClr>
                  </a:solidFill>
                  <a:latin typeface="Century Gothic" panose="020B0502020202020204" pitchFamily="34" charset="0"/>
                </a:rPr>
                <a:t>Slide 70 – Medical Strategy</a:t>
              </a:r>
            </a:p>
          </p:txBody>
        </p:sp>
        <p:sp>
          <p:nvSpPr>
            <p:cNvPr id="53" name="TextBox 52"/>
            <p:cNvSpPr txBox="1"/>
            <p:nvPr/>
          </p:nvSpPr>
          <p:spPr>
            <a:xfrm>
              <a:off x="4655839" y="980542"/>
              <a:ext cx="3816424" cy="1066959"/>
            </a:xfrm>
            <a:prstGeom prst="rect">
              <a:avLst/>
            </a:prstGeom>
            <a:noFill/>
          </p:spPr>
          <p:txBody>
            <a:bodyPr wrap="square" rtlCol="0">
              <a:spAutoFit/>
            </a:bodyPr>
            <a:lstStyle/>
            <a:p>
              <a:r>
                <a:rPr lang="en-US" sz="1200" dirty="0">
                  <a:solidFill>
                    <a:schemeClr val="accent5"/>
                  </a:solidFill>
                  <a:latin typeface="Century Gothic" panose="020B0502020202020204" pitchFamily="34" charset="0"/>
                </a:rPr>
                <a:t>Defining the medical strategies that enable the strategic vision for the product to be realized</a:t>
              </a:r>
            </a:p>
            <a:p>
              <a:endParaRPr lang="en-US" sz="1200" dirty="0">
                <a:solidFill>
                  <a:schemeClr val="accent5"/>
                </a:solidFill>
                <a:latin typeface="Century Gothic" panose="020B0502020202020204" pitchFamily="34" charset="0"/>
              </a:endParaRPr>
            </a:p>
            <a:p>
              <a:r>
                <a:rPr lang="en-US" sz="900" dirty="0">
                  <a:solidFill>
                    <a:schemeClr val="accent4">
                      <a:lumMod val="50000"/>
                    </a:schemeClr>
                  </a:solidFill>
                  <a:latin typeface="Century Gothic" panose="020B0502020202020204" pitchFamily="34" charset="0"/>
                </a:rPr>
                <a:t>Components of this section: Vision, Medical Objectives, and Strategic Medical Drivers</a:t>
              </a:r>
            </a:p>
          </p:txBody>
        </p:sp>
      </p:grpSp>
      <p:grpSp>
        <p:nvGrpSpPr>
          <p:cNvPr id="54" name="Group 53"/>
          <p:cNvGrpSpPr/>
          <p:nvPr/>
        </p:nvGrpSpPr>
        <p:grpSpPr>
          <a:xfrm>
            <a:off x="1465953" y="3902530"/>
            <a:ext cx="6649354" cy="1024478"/>
            <a:chOff x="4655840" y="219323"/>
            <a:chExt cx="3816424" cy="1821295"/>
          </a:xfrm>
        </p:grpSpPr>
        <p:sp>
          <p:nvSpPr>
            <p:cNvPr id="55" name="TextBox 54"/>
            <p:cNvSpPr txBox="1"/>
            <p:nvPr/>
          </p:nvSpPr>
          <p:spPr>
            <a:xfrm>
              <a:off x="4655840" y="219323"/>
              <a:ext cx="2235906" cy="574516"/>
            </a:xfrm>
            <a:prstGeom prst="rect">
              <a:avLst/>
            </a:prstGeom>
            <a:noFill/>
          </p:spPr>
          <p:txBody>
            <a:bodyPr wrap="none" rtlCol="0">
              <a:spAutoFit/>
            </a:bodyPr>
            <a:lstStyle/>
            <a:p>
              <a:r>
                <a:rPr lang="en-US" sz="1500" b="1" dirty="0">
                  <a:solidFill>
                    <a:schemeClr val="accent4">
                      <a:lumMod val="50000"/>
                    </a:schemeClr>
                  </a:solidFill>
                  <a:latin typeface="Century Gothic" panose="020B0502020202020204" pitchFamily="34" charset="0"/>
                </a:rPr>
                <a:t>Slide 75 – Tactical and Operational Plan</a:t>
              </a:r>
            </a:p>
          </p:txBody>
        </p:sp>
        <p:sp>
          <p:nvSpPr>
            <p:cNvPr id="56" name="TextBox 55"/>
            <p:cNvSpPr txBox="1"/>
            <p:nvPr/>
          </p:nvSpPr>
          <p:spPr>
            <a:xfrm>
              <a:off x="4655840" y="645364"/>
              <a:ext cx="3816424" cy="1395254"/>
            </a:xfrm>
            <a:prstGeom prst="rect">
              <a:avLst/>
            </a:prstGeom>
            <a:noFill/>
          </p:spPr>
          <p:txBody>
            <a:bodyPr wrap="square" rtlCol="0">
              <a:spAutoFit/>
            </a:bodyPr>
            <a:lstStyle/>
            <a:p>
              <a:r>
                <a:rPr lang="en-US" sz="1200" dirty="0">
                  <a:solidFill>
                    <a:schemeClr val="accent3"/>
                  </a:solidFill>
                  <a:latin typeface="Century Gothic" panose="020B0502020202020204" pitchFamily="34" charset="0"/>
                </a:rPr>
                <a:t>Operationalizing the key initiatives that deliver the medical strategy by medical affairs functional group</a:t>
              </a:r>
            </a:p>
            <a:p>
              <a:endParaRPr lang="en-US" sz="1200" dirty="0">
                <a:solidFill>
                  <a:schemeClr val="accent4">
                    <a:lumMod val="50000"/>
                  </a:schemeClr>
                </a:solidFill>
                <a:latin typeface="Century Gothic" panose="020B0502020202020204" pitchFamily="34" charset="0"/>
              </a:endParaRPr>
            </a:p>
            <a:p>
              <a:r>
                <a:rPr lang="en-US" sz="900" dirty="0">
                  <a:solidFill>
                    <a:schemeClr val="accent4">
                      <a:lumMod val="50000"/>
                    </a:schemeClr>
                  </a:solidFill>
                  <a:latin typeface="Century Gothic" panose="020B0502020202020204" pitchFamily="34" charset="0"/>
                </a:rPr>
                <a:t>Components of this section: Medical Affairs Functional Activities</a:t>
              </a:r>
            </a:p>
          </p:txBody>
        </p:sp>
      </p:grpSp>
      <p:grpSp>
        <p:nvGrpSpPr>
          <p:cNvPr id="57" name="Group 56"/>
          <p:cNvGrpSpPr/>
          <p:nvPr/>
        </p:nvGrpSpPr>
        <p:grpSpPr>
          <a:xfrm>
            <a:off x="1465953" y="5136602"/>
            <a:ext cx="6649354" cy="861078"/>
            <a:chOff x="4655840" y="219323"/>
            <a:chExt cx="3816424" cy="1530801"/>
          </a:xfrm>
        </p:grpSpPr>
        <p:sp>
          <p:nvSpPr>
            <p:cNvPr id="58" name="TextBox 57"/>
            <p:cNvSpPr txBox="1"/>
            <p:nvPr/>
          </p:nvSpPr>
          <p:spPr>
            <a:xfrm>
              <a:off x="4655840" y="219323"/>
              <a:ext cx="1856845" cy="574514"/>
            </a:xfrm>
            <a:prstGeom prst="rect">
              <a:avLst/>
            </a:prstGeom>
            <a:noFill/>
          </p:spPr>
          <p:txBody>
            <a:bodyPr wrap="none" rtlCol="0">
              <a:spAutoFit/>
            </a:bodyPr>
            <a:lstStyle/>
            <a:p>
              <a:r>
                <a:rPr lang="en-US" sz="1500" b="1" dirty="0">
                  <a:solidFill>
                    <a:schemeClr val="accent4">
                      <a:lumMod val="50000"/>
                    </a:schemeClr>
                  </a:solidFill>
                  <a:latin typeface="Century Gothic" panose="020B0502020202020204" pitchFamily="34" charset="0"/>
                </a:rPr>
                <a:t>Slide 88 – Medical Plan Summary</a:t>
              </a:r>
            </a:p>
          </p:txBody>
        </p:sp>
        <p:sp>
          <p:nvSpPr>
            <p:cNvPr id="59" name="TextBox 58"/>
            <p:cNvSpPr txBox="1"/>
            <p:nvPr/>
          </p:nvSpPr>
          <p:spPr>
            <a:xfrm>
              <a:off x="4655840" y="683169"/>
              <a:ext cx="3816424" cy="1066955"/>
            </a:xfrm>
            <a:prstGeom prst="rect">
              <a:avLst/>
            </a:prstGeom>
            <a:noFill/>
          </p:spPr>
          <p:txBody>
            <a:bodyPr wrap="square" rtlCol="0">
              <a:spAutoFit/>
            </a:bodyPr>
            <a:lstStyle/>
            <a:p>
              <a:r>
                <a:rPr lang="en-US" sz="1200" dirty="0">
                  <a:solidFill>
                    <a:schemeClr val="accent5"/>
                  </a:solidFill>
                  <a:latin typeface="Century Gothic" panose="020B0502020202020204" pitchFamily="34" charset="0"/>
                </a:rPr>
                <a:t>Summarizing the resources required to effectively execute the medical plan</a:t>
              </a:r>
            </a:p>
            <a:p>
              <a:endParaRPr lang="en-US" sz="1200" dirty="0">
                <a:solidFill>
                  <a:schemeClr val="accent4">
                    <a:lumMod val="50000"/>
                  </a:schemeClr>
                </a:solidFill>
                <a:latin typeface="Century Gothic" panose="020B0502020202020204" pitchFamily="34" charset="0"/>
              </a:endParaRPr>
            </a:p>
            <a:p>
              <a:r>
                <a:rPr lang="en-US" sz="900" dirty="0">
                  <a:solidFill>
                    <a:schemeClr val="accent4">
                      <a:lumMod val="50000"/>
                    </a:schemeClr>
                  </a:solidFill>
                  <a:latin typeface="Century Gothic" panose="020B0502020202020204" pitchFamily="34" charset="0"/>
                </a:rPr>
                <a:t>Components of this section:  Medical Plan Strategic Overview, Budgets, Timelines, and Resources</a:t>
              </a:r>
            </a:p>
          </p:txBody>
        </p:sp>
      </p:grpSp>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Plan Template </a:t>
            </a:r>
            <a:r>
              <a:rPr lang="en-US" dirty="0"/>
              <a:t>Key Sections</a:t>
            </a:r>
          </a:p>
        </p:txBody>
      </p:sp>
      <p:grpSp>
        <p:nvGrpSpPr>
          <p:cNvPr id="2" name="Group 1"/>
          <p:cNvGrpSpPr/>
          <p:nvPr/>
        </p:nvGrpSpPr>
        <p:grpSpPr>
          <a:xfrm>
            <a:off x="595064" y="1849388"/>
            <a:ext cx="816708" cy="816708"/>
            <a:chOff x="595064" y="1849388"/>
            <a:chExt cx="816708" cy="816708"/>
          </a:xfrm>
        </p:grpSpPr>
        <p:grpSp>
          <p:nvGrpSpPr>
            <p:cNvPr id="24" name="Group 23">
              <a:extLst>
                <a:ext uri="{FF2B5EF4-FFF2-40B4-BE49-F238E27FC236}">
                  <a16:creationId xmlns:a16="http://schemas.microsoft.com/office/drawing/2014/main" id="{EFF605EA-2B0D-6744-A98E-4065C615F5D4}"/>
                </a:ext>
              </a:extLst>
            </p:cNvPr>
            <p:cNvGrpSpPr/>
            <p:nvPr/>
          </p:nvGrpSpPr>
          <p:grpSpPr>
            <a:xfrm>
              <a:off x="595064" y="1849388"/>
              <a:ext cx="816708" cy="816708"/>
              <a:chOff x="668216" y="2184400"/>
              <a:chExt cx="816708" cy="816708"/>
            </a:xfrm>
          </p:grpSpPr>
          <p:sp>
            <p:nvSpPr>
              <p:cNvPr id="23" name="Oval 22">
                <a:extLst>
                  <a:ext uri="{FF2B5EF4-FFF2-40B4-BE49-F238E27FC236}">
                    <a16:creationId xmlns:a16="http://schemas.microsoft.com/office/drawing/2014/main" id="{95CF9D90-A520-3545-843C-994C96D30B5D}"/>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8795A70-AD0D-D74E-BE1D-E90C9EE75D6D}"/>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A217D41C-7818-3047-8193-38994BA30447}"/>
                </a:ext>
              </a:extLst>
            </p:cNvPr>
            <p:cNvPicPr>
              <a:picLocks noChangeAspect="1"/>
            </p:cNvPicPr>
            <p:nvPr/>
          </p:nvPicPr>
          <p:blipFill>
            <a:blip r:embed="rId3"/>
            <a:stretch>
              <a:fillRect/>
            </a:stretch>
          </p:blipFill>
          <p:spPr>
            <a:xfrm>
              <a:off x="768408" y="2087299"/>
              <a:ext cx="474544" cy="335653"/>
            </a:xfrm>
            <a:prstGeom prst="rect">
              <a:avLst/>
            </a:prstGeom>
          </p:spPr>
        </p:pic>
      </p:grpSp>
      <p:grpSp>
        <p:nvGrpSpPr>
          <p:cNvPr id="4" name="Group 3"/>
          <p:cNvGrpSpPr/>
          <p:nvPr/>
        </p:nvGrpSpPr>
        <p:grpSpPr>
          <a:xfrm>
            <a:off x="595064" y="4101086"/>
            <a:ext cx="816708" cy="816708"/>
            <a:chOff x="595064" y="4101086"/>
            <a:chExt cx="816708" cy="816708"/>
          </a:xfrm>
        </p:grpSpPr>
        <p:grpSp>
          <p:nvGrpSpPr>
            <p:cNvPr id="88" name="Group 87">
              <a:extLst>
                <a:ext uri="{FF2B5EF4-FFF2-40B4-BE49-F238E27FC236}">
                  <a16:creationId xmlns:a16="http://schemas.microsoft.com/office/drawing/2014/main" id="{4B3EF9AD-42BF-B941-85CC-39BF21E4FC0D}"/>
                </a:ext>
              </a:extLst>
            </p:cNvPr>
            <p:cNvGrpSpPr/>
            <p:nvPr/>
          </p:nvGrpSpPr>
          <p:grpSpPr>
            <a:xfrm>
              <a:off x="595064" y="4101086"/>
              <a:ext cx="816708" cy="816708"/>
              <a:chOff x="668216" y="2184400"/>
              <a:chExt cx="816708" cy="816708"/>
            </a:xfrm>
            <a:effectLst/>
          </p:grpSpPr>
          <p:sp>
            <p:nvSpPr>
              <p:cNvPr id="89" name="Oval 88">
                <a:extLst>
                  <a:ext uri="{FF2B5EF4-FFF2-40B4-BE49-F238E27FC236}">
                    <a16:creationId xmlns:a16="http://schemas.microsoft.com/office/drawing/2014/main" id="{615B6AB4-E895-474B-BA26-1CFB42663010}"/>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3617511E-BAD2-994F-8CEB-D679B33C67B2}"/>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C9C3C014-DDEC-A441-AF44-8D1D3C5981D7}"/>
                </a:ext>
              </a:extLst>
            </p:cNvPr>
            <p:cNvPicPr>
              <a:picLocks noChangeAspect="1"/>
            </p:cNvPicPr>
            <p:nvPr/>
          </p:nvPicPr>
          <p:blipFill>
            <a:blip r:embed="rId4"/>
            <a:stretch>
              <a:fillRect/>
            </a:stretch>
          </p:blipFill>
          <p:spPr>
            <a:xfrm>
              <a:off x="856902" y="4260722"/>
              <a:ext cx="300228" cy="450342"/>
            </a:xfrm>
            <a:prstGeom prst="rect">
              <a:avLst/>
            </a:prstGeom>
          </p:spPr>
        </p:pic>
      </p:grpSp>
      <p:grpSp>
        <p:nvGrpSpPr>
          <p:cNvPr id="5" name="Group 4"/>
          <p:cNvGrpSpPr/>
          <p:nvPr/>
        </p:nvGrpSpPr>
        <p:grpSpPr>
          <a:xfrm>
            <a:off x="595064" y="5179290"/>
            <a:ext cx="816708" cy="816708"/>
            <a:chOff x="595064" y="5179290"/>
            <a:chExt cx="816708" cy="816708"/>
          </a:xfrm>
        </p:grpSpPr>
        <p:grpSp>
          <p:nvGrpSpPr>
            <p:cNvPr id="91" name="Group 90">
              <a:extLst>
                <a:ext uri="{FF2B5EF4-FFF2-40B4-BE49-F238E27FC236}">
                  <a16:creationId xmlns:a16="http://schemas.microsoft.com/office/drawing/2014/main" id="{61F793C9-098F-2A47-BC21-D40E54B2A89E}"/>
                </a:ext>
              </a:extLst>
            </p:cNvPr>
            <p:cNvGrpSpPr/>
            <p:nvPr/>
          </p:nvGrpSpPr>
          <p:grpSpPr>
            <a:xfrm>
              <a:off x="595064" y="5179290"/>
              <a:ext cx="816708" cy="816708"/>
              <a:chOff x="668216" y="2184400"/>
              <a:chExt cx="816708" cy="816708"/>
            </a:xfrm>
          </p:grpSpPr>
          <p:sp>
            <p:nvSpPr>
              <p:cNvPr id="92" name="Oval 91">
                <a:extLst>
                  <a:ext uri="{FF2B5EF4-FFF2-40B4-BE49-F238E27FC236}">
                    <a16:creationId xmlns:a16="http://schemas.microsoft.com/office/drawing/2014/main" id="{961A6E95-89B0-5C44-BA81-F62657D9C7E7}"/>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D72EB68F-27F0-974E-99F4-4E96F8B7E856}"/>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E75A1B1A-B98C-6941-B2BF-FB479359D801}"/>
                </a:ext>
              </a:extLst>
            </p:cNvPr>
            <p:cNvPicPr>
              <a:picLocks noChangeAspect="1"/>
            </p:cNvPicPr>
            <p:nvPr/>
          </p:nvPicPr>
          <p:blipFill>
            <a:blip r:embed="rId5"/>
            <a:stretch>
              <a:fillRect/>
            </a:stretch>
          </p:blipFill>
          <p:spPr>
            <a:xfrm>
              <a:off x="848365" y="5389603"/>
              <a:ext cx="315773" cy="394716"/>
            </a:xfrm>
            <a:prstGeom prst="rect">
              <a:avLst/>
            </a:prstGeom>
            <a:effectLst/>
          </p:spPr>
        </p:pic>
      </p:grpSp>
      <p:grpSp>
        <p:nvGrpSpPr>
          <p:cNvPr id="3" name="Group 2"/>
          <p:cNvGrpSpPr/>
          <p:nvPr/>
        </p:nvGrpSpPr>
        <p:grpSpPr>
          <a:xfrm>
            <a:off x="576210" y="2978512"/>
            <a:ext cx="816708" cy="816708"/>
            <a:chOff x="576210" y="2978512"/>
            <a:chExt cx="816708" cy="816708"/>
          </a:xfrm>
        </p:grpSpPr>
        <p:grpSp>
          <p:nvGrpSpPr>
            <p:cNvPr id="85" name="Group 84">
              <a:extLst>
                <a:ext uri="{FF2B5EF4-FFF2-40B4-BE49-F238E27FC236}">
                  <a16:creationId xmlns:a16="http://schemas.microsoft.com/office/drawing/2014/main" id="{59CEC547-661F-AE48-836A-028376754082}"/>
                </a:ext>
              </a:extLst>
            </p:cNvPr>
            <p:cNvGrpSpPr/>
            <p:nvPr/>
          </p:nvGrpSpPr>
          <p:grpSpPr>
            <a:xfrm>
              <a:off x="576210" y="2978512"/>
              <a:ext cx="816708" cy="816708"/>
              <a:chOff x="668216" y="2184400"/>
              <a:chExt cx="816708" cy="816708"/>
            </a:xfrm>
            <a:effectLst/>
          </p:grpSpPr>
          <p:sp>
            <p:nvSpPr>
              <p:cNvPr id="86" name="Oval 85">
                <a:extLst>
                  <a:ext uri="{FF2B5EF4-FFF2-40B4-BE49-F238E27FC236}">
                    <a16:creationId xmlns:a16="http://schemas.microsoft.com/office/drawing/2014/main" id="{547F1D34-0FC9-9E4F-BCB9-84AFD32D4689}"/>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86DE28E2-CB66-104A-ABC6-3DEF4B339E0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B81506D2-F999-1441-A7B2-F3DC81ACA4DC}"/>
                </a:ext>
              </a:extLst>
            </p:cNvPr>
            <p:cNvPicPr>
              <a:picLocks noChangeAspect="1"/>
            </p:cNvPicPr>
            <p:nvPr/>
          </p:nvPicPr>
          <p:blipFill>
            <a:blip r:embed="rId6"/>
            <a:stretch>
              <a:fillRect/>
            </a:stretch>
          </p:blipFill>
          <p:spPr>
            <a:xfrm>
              <a:off x="916906" y="3130396"/>
              <a:ext cx="166737" cy="482346"/>
            </a:xfrm>
            <a:prstGeom prst="rect">
              <a:avLst/>
            </a:prstGeom>
          </p:spPr>
        </p:pic>
      </p:grpSp>
      <p:cxnSp>
        <p:nvCxnSpPr>
          <p:cNvPr id="35" name="Straight Connector 34">
            <a:extLst>
              <a:ext uri="{FF2B5EF4-FFF2-40B4-BE49-F238E27FC236}">
                <a16:creationId xmlns:a16="http://schemas.microsoft.com/office/drawing/2014/main" id="{37F7BDD0-103D-6D47-8D80-C757E8D5AF33}"/>
              </a:ext>
            </a:extLst>
          </p:cNvPr>
          <p:cNvCxnSpPr>
            <a:cxnSpLocks/>
          </p:cNvCxnSpPr>
          <p:nvPr/>
        </p:nvCxnSpPr>
        <p:spPr>
          <a:xfrm>
            <a:off x="1595561" y="4656843"/>
            <a:ext cx="6841429"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FB2442-9193-A543-860B-28B3C32C6F0D}"/>
              </a:ext>
            </a:extLst>
          </p:cNvPr>
          <p:cNvCxnSpPr>
            <a:cxnSpLocks/>
          </p:cNvCxnSpPr>
          <p:nvPr/>
        </p:nvCxnSpPr>
        <p:spPr>
          <a:xfrm>
            <a:off x="1595561" y="5711863"/>
            <a:ext cx="6841429"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9" name="Action Button: Custom 38">
            <a:hlinkClick r:id="rId7" action="ppaction://hlinksldjump" highlightClick="1"/>
            <a:extLst>
              <a:ext uri="{FF2B5EF4-FFF2-40B4-BE49-F238E27FC236}">
                <a16:creationId xmlns:a16="http://schemas.microsoft.com/office/drawing/2014/main" id="{1F035763-90B6-AF4F-ADA4-B544C6C796A5}"/>
              </a:ext>
            </a:extLst>
          </p:cNvPr>
          <p:cNvSpPr/>
          <p:nvPr/>
        </p:nvSpPr>
        <p:spPr>
          <a:xfrm>
            <a:off x="609600" y="1761892"/>
            <a:ext cx="7909931" cy="973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Action Button: Custom 39">
            <a:hlinkClick r:id="rId8" action="ppaction://hlinksldjump" highlightClick="1"/>
            <a:extLst>
              <a:ext uri="{FF2B5EF4-FFF2-40B4-BE49-F238E27FC236}">
                <a16:creationId xmlns:a16="http://schemas.microsoft.com/office/drawing/2014/main" id="{892C8AC6-E46A-4843-91E3-9553B0E8FAD1}"/>
              </a:ext>
            </a:extLst>
          </p:cNvPr>
          <p:cNvSpPr/>
          <p:nvPr/>
        </p:nvSpPr>
        <p:spPr>
          <a:xfrm>
            <a:off x="572428" y="2871439"/>
            <a:ext cx="7909931" cy="973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Action Button: Custom 40">
            <a:hlinkClick r:id="rId9" action="ppaction://hlinksldjump" highlightClick="1"/>
            <a:extLst>
              <a:ext uri="{FF2B5EF4-FFF2-40B4-BE49-F238E27FC236}">
                <a16:creationId xmlns:a16="http://schemas.microsoft.com/office/drawing/2014/main" id="{5F938F9F-AD8E-E040-85D1-9F9BC87A7CFC}"/>
              </a:ext>
            </a:extLst>
          </p:cNvPr>
          <p:cNvSpPr/>
          <p:nvPr/>
        </p:nvSpPr>
        <p:spPr>
          <a:xfrm>
            <a:off x="572428" y="3962400"/>
            <a:ext cx="7909931" cy="973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ction Button: Custom 41">
            <a:hlinkClick r:id="rId10" action="ppaction://hlinksldjump" highlightClick="1"/>
            <a:extLst>
              <a:ext uri="{FF2B5EF4-FFF2-40B4-BE49-F238E27FC236}">
                <a16:creationId xmlns:a16="http://schemas.microsoft.com/office/drawing/2014/main" id="{E4DD931A-58C3-CE4F-92C9-CF014FE9231F}"/>
              </a:ext>
            </a:extLst>
          </p:cNvPr>
          <p:cNvSpPr/>
          <p:nvPr/>
        </p:nvSpPr>
        <p:spPr>
          <a:xfrm>
            <a:off x="572428" y="5105400"/>
            <a:ext cx="7909931" cy="973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35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Box 4"/>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Situational Analysis</a:t>
            </a:r>
          </a:p>
        </p:txBody>
      </p:sp>
      <p:sp>
        <p:nvSpPr>
          <p:cNvPr id="6" name="TextBox 5"/>
          <p:cNvSpPr txBox="1"/>
          <p:nvPr/>
        </p:nvSpPr>
        <p:spPr>
          <a:xfrm>
            <a:off x="490089" y="2270958"/>
            <a:ext cx="4671881" cy="1246495"/>
          </a:xfrm>
          <a:prstGeom prst="rect">
            <a:avLst/>
          </a:prstGeom>
          <a:noFill/>
        </p:spPr>
        <p:txBody>
          <a:bodyPr wrap="square" rtlCol="0">
            <a:spAutoFit/>
          </a:bodyPr>
          <a:lstStyle/>
          <a:p>
            <a:pPr marL="257175" indent="-257175">
              <a:buClr>
                <a:schemeClr val="bg1"/>
              </a:buClr>
              <a:buFont typeface="Arial" panose="020B0604020202020204" pitchFamily="34" charset="0"/>
              <a:buChar char="•"/>
            </a:pPr>
            <a:r>
              <a:rPr lang="en-GB" sz="1500" dirty="0">
                <a:solidFill>
                  <a:schemeClr val="bg1"/>
                </a:solidFill>
                <a:latin typeface="+mn-lt"/>
              </a:rPr>
              <a:t>The Disease</a:t>
            </a:r>
          </a:p>
          <a:p>
            <a:pPr marL="257175" indent="-257175">
              <a:buClr>
                <a:schemeClr val="bg1"/>
              </a:buClr>
              <a:buFont typeface="Arial" panose="020B0604020202020204" pitchFamily="34" charset="0"/>
              <a:buChar char="•"/>
            </a:pPr>
            <a:r>
              <a:rPr lang="en-GB" sz="1500" dirty="0">
                <a:solidFill>
                  <a:schemeClr val="bg1"/>
                </a:solidFill>
                <a:latin typeface="+mn-lt"/>
              </a:rPr>
              <a:t>Therapeutic Landscape</a:t>
            </a:r>
          </a:p>
          <a:p>
            <a:pPr marL="257175" indent="-257175">
              <a:buClr>
                <a:schemeClr val="bg1"/>
              </a:buClr>
              <a:buFont typeface="Arial" panose="020B0604020202020204" pitchFamily="34" charset="0"/>
              <a:buChar char="•"/>
            </a:pPr>
            <a:r>
              <a:rPr lang="en-GB" sz="1500" dirty="0">
                <a:solidFill>
                  <a:schemeClr val="bg1"/>
                </a:solidFill>
                <a:latin typeface="+mn-lt"/>
              </a:rPr>
              <a:t>Product Profile</a:t>
            </a:r>
          </a:p>
          <a:p>
            <a:pPr marL="257175" indent="-257175">
              <a:buClr>
                <a:schemeClr val="bg1"/>
              </a:buClr>
              <a:buFont typeface="Arial" panose="020B0604020202020204" pitchFamily="34" charset="0"/>
              <a:buChar char="•"/>
            </a:pPr>
            <a:r>
              <a:rPr lang="en-GB" sz="1500" dirty="0">
                <a:solidFill>
                  <a:schemeClr val="bg1"/>
                </a:solidFill>
                <a:latin typeface="+mn-lt"/>
              </a:rPr>
              <a:t>Stakeholder Insights</a:t>
            </a:r>
          </a:p>
          <a:p>
            <a:pPr marL="257175" indent="-257175">
              <a:buClr>
                <a:schemeClr val="bg1"/>
              </a:buClr>
              <a:buFont typeface="Arial" panose="020B0604020202020204" pitchFamily="34" charset="0"/>
              <a:buChar char="•"/>
            </a:pPr>
            <a:r>
              <a:rPr lang="en-GB" sz="1500" dirty="0">
                <a:solidFill>
                  <a:schemeClr val="bg1"/>
                </a:solidFill>
                <a:latin typeface="+mn-lt"/>
              </a:rPr>
              <a:t>Gap Analysis</a:t>
            </a:r>
          </a:p>
        </p:txBody>
      </p:sp>
      <p:pic>
        <p:nvPicPr>
          <p:cNvPr id="21" name="Picture 20">
            <a:extLst>
              <a:ext uri="{FF2B5EF4-FFF2-40B4-BE49-F238E27FC236}">
                <a16:creationId xmlns:a16="http://schemas.microsoft.com/office/drawing/2014/main" id="{8FFA1ED4-389E-BB4B-948D-2EE5465E844F}"/>
              </a:ext>
            </a:extLst>
          </p:cNvPr>
          <p:cNvPicPr>
            <a:picLocks noChangeAspect="1"/>
          </p:cNvPicPr>
          <p:nvPr/>
        </p:nvPicPr>
        <p:blipFill>
          <a:blip r:embed="rId3">
            <a:alphaModFix amt="21000"/>
          </a:blip>
          <a:stretch>
            <a:fillRect/>
          </a:stretch>
        </p:blipFill>
        <p:spPr>
          <a:xfrm>
            <a:off x="3037840" y="1513598"/>
            <a:ext cx="6868160" cy="4857963"/>
          </a:xfrm>
          <a:prstGeom prst="rect">
            <a:avLst/>
          </a:prstGeom>
        </p:spPr>
      </p:pic>
      <p:grpSp>
        <p:nvGrpSpPr>
          <p:cNvPr id="8" name="Group 7">
            <a:extLst>
              <a:ext uri="{FF2B5EF4-FFF2-40B4-BE49-F238E27FC236}">
                <a16:creationId xmlns:a16="http://schemas.microsoft.com/office/drawing/2014/main" id="{DEC9E0B2-2DA2-C44D-ABBB-AD4BC94AED3A}"/>
              </a:ext>
            </a:extLst>
          </p:cNvPr>
          <p:cNvGrpSpPr/>
          <p:nvPr/>
        </p:nvGrpSpPr>
        <p:grpSpPr>
          <a:xfrm>
            <a:off x="564584" y="496105"/>
            <a:ext cx="816708" cy="816708"/>
            <a:chOff x="564584" y="325120"/>
            <a:chExt cx="816708" cy="816708"/>
          </a:xfrm>
        </p:grpSpPr>
        <p:grpSp>
          <p:nvGrpSpPr>
            <p:cNvPr id="22" name="Group 21">
              <a:extLst>
                <a:ext uri="{FF2B5EF4-FFF2-40B4-BE49-F238E27FC236}">
                  <a16:creationId xmlns:a16="http://schemas.microsoft.com/office/drawing/2014/main" id="{AA4A0D96-CAEE-7C48-AACC-A19FABE137FF}"/>
                </a:ext>
              </a:extLst>
            </p:cNvPr>
            <p:cNvGrpSpPr/>
            <p:nvPr/>
          </p:nvGrpSpPr>
          <p:grpSpPr>
            <a:xfrm>
              <a:off x="564584" y="325120"/>
              <a:ext cx="816708" cy="816708"/>
              <a:chOff x="668216" y="2184400"/>
              <a:chExt cx="816708" cy="816708"/>
            </a:xfrm>
          </p:grpSpPr>
          <p:sp>
            <p:nvSpPr>
              <p:cNvPr id="23" name="Oval 22">
                <a:extLst>
                  <a:ext uri="{FF2B5EF4-FFF2-40B4-BE49-F238E27FC236}">
                    <a16:creationId xmlns:a16="http://schemas.microsoft.com/office/drawing/2014/main" id="{65C65EAD-A17B-2F42-ABBD-D42192CBB5C3}"/>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3A9BB7-71AA-A54E-A5EE-944E62907C5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25" name="Picture 24">
              <a:extLst>
                <a:ext uri="{FF2B5EF4-FFF2-40B4-BE49-F238E27FC236}">
                  <a16:creationId xmlns:a16="http://schemas.microsoft.com/office/drawing/2014/main" id="{DDE7F3C8-265E-B441-BF72-B84BF9B6B1D5}"/>
                </a:ext>
              </a:extLst>
            </p:cNvPr>
            <p:cNvPicPr>
              <a:picLocks noChangeAspect="1"/>
            </p:cNvPicPr>
            <p:nvPr/>
          </p:nvPicPr>
          <p:blipFill>
            <a:blip r:embed="rId3"/>
            <a:stretch>
              <a:fillRect/>
            </a:stretch>
          </p:blipFill>
          <p:spPr>
            <a:xfrm>
              <a:off x="737928" y="563031"/>
              <a:ext cx="474544" cy="335653"/>
            </a:xfrm>
            <a:prstGeom prst="rect">
              <a:avLst/>
            </a:prstGeom>
          </p:spPr>
        </p:pic>
      </p:grpSp>
    </p:spTree>
    <p:extLst>
      <p:ext uri="{BB962C8B-B14F-4D97-AF65-F5344CB8AC3E}">
        <p14:creationId xmlns:p14="http://schemas.microsoft.com/office/powerpoint/2010/main" val="27848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US" dirty="0"/>
              <a:t>Disease and Treatment Summary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63900725"/>
              </p:ext>
            </p:extLst>
          </p:nvPr>
        </p:nvGraphicFramePr>
        <p:xfrm>
          <a:off x="613744" y="1809750"/>
          <a:ext cx="8047464" cy="4172176"/>
        </p:xfrm>
        <a:graphic>
          <a:graphicData uri="http://schemas.openxmlformats.org/drawingml/2006/table">
            <a:tbl>
              <a:tblPr bandRow="1">
                <a:tableStyleId>{72833802-FEF1-4C79-8D5D-14CF1EAF98D9}</a:tableStyleId>
              </a:tblPr>
              <a:tblGrid>
                <a:gridCol w="2554504">
                  <a:extLst>
                    <a:ext uri="{9D8B030D-6E8A-4147-A177-3AD203B41FA5}">
                      <a16:colId xmlns:a16="http://schemas.microsoft.com/office/drawing/2014/main" val="2117513484"/>
                    </a:ext>
                  </a:extLst>
                </a:gridCol>
                <a:gridCol w="5492960">
                  <a:extLst>
                    <a:ext uri="{9D8B030D-6E8A-4147-A177-3AD203B41FA5}">
                      <a16:colId xmlns:a16="http://schemas.microsoft.com/office/drawing/2014/main" val="620864851"/>
                    </a:ext>
                  </a:extLst>
                </a:gridCol>
              </a:tblGrid>
              <a:tr h="497719">
                <a:tc>
                  <a:txBody>
                    <a:bodyPr/>
                    <a:lstStyle/>
                    <a:p>
                      <a:r>
                        <a:rPr lang="en-US" sz="1100" b="1" i="0" dirty="0">
                          <a:solidFill>
                            <a:schemeClr val="accent4">
                              <a:lumMod val="50000"/>
                            </a:schemeClr>
                          </a:solidFill>
                          <a:latin typeface="Century Gothic" panose="020B0502020202020204" pitchFamily="34" charset="0"/>
                        </a:rPr>
                        <a:t>Etiology</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chemeClr val="accent6"/>
                        </a:buClr>
                        <a:buSzPct val="130000"/>
                        <a:buFont typeface="Courier New" panose="02070309020205020404" pitchFamily="49" charset="0"/>
                        <a:buChar char="o"/>
                        <a:tabLst/>
                        <a:defRPr/>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086480"/>
                  </a:ext>
                </a:extLst>
              </a:tr>
              <a:tr h="5327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accent4">
                              <a:lumMod val="50000"/>
                            </a:schemeClr>
                          </a:solidFill>
                          <a:latin typeface="Century Gothic" panose="020B0502020202020204" pitchFamily="34" charset="0"/>
                        </a:rPr>
                        <a:t>Prevalence/incidence</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indent="-171450">
                        <a:buClr>
                          <a:schemeClr val="accent6"/>
                        </a:buClr>
                        <a:buSzPct val="130000"/>
                        <a:buFont typeface="Courier New" panose="02070309020205020404" pitchFamily="49" charset="0"/>
                        <a:buChar char="o"/>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10016"/>
                  </a:ext>
                </a:extLst>
              </a:tr>
              <a:tr h="519467">
                <a:tc>
                  <a:txBody>
                    <a:bodyPr/>
                    <a:lstStyle/>
                    <a:p>
                      <a:r>
                        <a:rPr lang="en-US" sz="1100" b="1" i="0" dirty="0">
                          <a:solidFill>
                            <a:schemeClr val="accent4">
                              <a:lumMod val="50000"/>
                            </a:schemeClr>
                          </a:solidFill>
                          <a:latin typeface="Century Gothic" panose="020B0502020202020204" pitchFamily="34" charset="0"/>
                        </a:rPr>
                        <a:t>Symptoms</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chemeClr val="accent6"/>
                        </a:buClr>
                        <a:buSzPct val="130000"/>
                        <a:buFont typeface="Courier New" panose="02070309020205020404" pitchFamily="49" charset="0"/>
                        <a:buChar char="o"/>
                        <a:tabLst/>
                        <a:defRPr/>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853331"/>
                  </a:ext>
                </a:extLst>
              </a:tr>
              <a:tr h="509268">
                <a:tc>
                  <a:txBody>
                    <a:bodyPr/>
                    <a:lstStyle/>
                    <a:p>
                      <a:r>
                        <a:rPr lang="en-US" sz="1100" b="1" i="0" dirty="0">
                          <a:solidFill>
                            <a:schemeClr val="accent4">
                              <a:lumMod val="50000"/>
                            </a:schemeClr>
                          </a:solidFill>
                          <a:latin typeface="Century Gothic" panose="020B0502020202020204" pitchFamily="34" charset="0"/>
                        </a:rPr>
                        <a:t>Diagnosis</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indent="-171450">
                        <a:buClr>
                          <a:schemeClr val="accent6"/>
                        </a:buClr>
                        <a:buSzPct val="130000"/>
                        <a:buFont typeface="Courier New" panose="02070309020205020404" pitchFamily="49" charset="0"/>
                        <a:buChar char="o"/>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875417"/>
                  </a:ext>
                </a:extLst>
              </a:tr>
              <a:tr h="4955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accent4">
                              <a:lumMod val="50000"/>
                            </a:schemeClr>
                          </a:solidFill>
                          <a:latin typeface="Century Gothic" panose="020B0502020202020204" pitchFamily="34" charset="0"/>
                        </a:rPr>
                        <a:t>Patient, including sub-populations</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F79646"/>
                        </a:buClr>
                        <a:buSzPct val="130000"/>
                        <a:buFont typeface="Courier New" panose="02070309020205020404" pitchFamily="49" charset="0"/>
                        <a:buChar char="o"/>
                        <a:tabLst/>
                        <a:defRPr/>
                      </a:pPr>
                      <a:r>
                        <a:rPr kumimoji="0" lang="en-US" sz="10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193550"/>
                  </a:ext>
                </a:extLst>
              </a:tr>
              <a:tr h="551512">
                <a:tc>
                  <a:txBody>
                    <a:bodyPr/>
                    <a:lstStyle/>
                    <a:p>
                      <a:r>
                        <a:rPr lang="en-US" sz="1100" b="1" i="0" dirty="0">
                          <a:solidFill>
                            <a:schemeClr val="accent4">
                              <a:lumMod val="50000"/>
                            </a:schemeClr>
                          </a:solidFill>
                          <a:latin typeface="Century Gothic" panose="020B0502020202020204" pitchFamily="34" charset="0"/>
                        </a:rPr>
                        <a:t>Treating</a:t>
                      </a:r>
                      <a:r>
                        <a:rPr lang="en-US" sz="1100" b="1" i="0" baseline="0" dirty="0">
                          <a:solidFill>
                            <a:schemeClr val="accent4">
                              <a:lumMod val="50000"/>
                            </a:schemeClr>
                          </a:solidFill>
                          <a:latin typeface="Century Gothic" panose="020B0502020202020204" pitchFamily="34" charset="0"/>
                        </a:rPr>
                        <a:t> specialists</a:t>
                      </a:r>
                      <a:endParaRPr lang="en-US" sz="1100" b="1" i="0" dirty="0">
                        <a:solidFill>
                          <a:schemeClr val="accent4">
                            <a:lumMod val="50000"/>
                          </a:schemeClr>
                        </a:solidFill>
                        <a:latin typeface="Century Gothic" panose="020B0502020202020204" pitchFamily="34" charset="0"/>
                      </a:endParaRP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F79646"/>
                        </a:buClr>
                        <a:buSzPct val="130000"/>
                        <a:buFont typeface="Courier New" panose="02070309020205020404" pitchFamily="49" charset="0"/>
                        <a:buChar char="o"/>
                        <a:tabLst/>
                        <a:defRPr/>
                      </a:pPr>
                      <a:r>
                        <a:rPr kumimoji="0" lang="en-US" sz="10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1556791"/>
                  </a:ext>
                </a:extLst>
              </a:tr>
              <a:tr h="551512">
                <a:tc>
                  <a:txBody>
                    <a:bodyPr/>
                    <a:lstStyle/>
                    <a:p>
                      <a:r>
                        <a:rPr lang="en-US" sz="1100" b="1" i="0" dirty="0">
                          <a:solidFill>
                            <a:schemeClr val="accent4">
                              <a:lumMod val="50000"/>
                            </a:schemeClr>
                          </a:solidFill>
                          <a:latin typeface="Century Gothic" panose="020B0502020202020204" pitchFamily="34" charset="0"/>
                        </a:rPr>
                        <a:t>Current treatments (classes, options) </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indent="-171450">
                        <a:buClr>
                          <a:schemeClr val="accent6"/>
                        </a:buClr>
                        <a:buSzPct val="130000"/>
                        <a:buFont typeface="Courier New" panose="02070309020205020404" pitchFamily="49" charset="0"/>
                        <a:buChar char="o"/>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314206"/>
                  </a:ext>
                </a:extLst>
              </a:tr>
              <a:tr h="514368">
                <a:tc>
                  <a:txBody>
                    <a:bodyPr/>
                    <a:lstStyle/>
                    <a:p>
                      <a:r>
                        <a:rPr lang="en-US" sz="1100" b="1" i="0" dirty="0">
                          <a:solidFill>
                            <a:schemeClr val="accent4">
                              <a:lumMod val="50000"/>
                            </a:schemeClr>
                          </a:solidFill>
                          <a:latin typeface="Century Gothic" panose="020B0502020202020204" pitchFamily="34" charset="0"/>
                        </a:rPr>
                        <a:t>Other</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Clr>
                          <a:schemeClr val="accent6"/>
                        </a:buClr>
                        <a:buSzPct val="130000"/>
                        <a:buFont typeface="Courier New" panose="02070309020205020404" pitchFamily="49" charset="0"/>
                        <a:buChar char="o"/>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855198"/>
                  </a:ext>
                </a:extLst>
              </a:tr>
            </a:tbl>
          </a:graphicData>
        </a:graphic>
      </p:graphicFrame>
    </p:spTree>
    <p:extLst>
      <p:ext uri="{BB962C8B-B14F-4D97-AF65-F5344CB8AC3E}">
        <p14:creationId xmlns:p14="http://schemas.microsoft.com/office/powerpoint/2010/main" val="192308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GB" dirty="0"/>
              <a:t>Patient Clinical and Treatment Flow </a:t>
            </a:r>
            <a:br>
              <a:rPr lang="en-GB" dirty="0"/>
            </a:br>
            <a:r>
              <a:rPr lang="en-GB" dirty="0"/>
              <a:t>(Tree Diagram)</a:t>
            </a:r>
          </a:p>
        </p:txBody>
      </p:sp>
      <p:cxnSp>
        <p:nvCxnSpPr>
          <p:cNvPr id="19" name="AutoShape 21"/>
          <p:cNvCxnSpPr>
            <a:cxnSpLocks noChangeShapeType="1"/>
          </p:cNvCxnSpPr>
          <p:nvPr/>
        </p:nvCxnSpPr>
        <p:spPr bwMode="auto">
          <a:xfrm>
            <a:off x="5212794" y="3004088"/>
            <a:ext cx="0" cy="158483"/>
          </a:xfrm>
          <a:prstGeom prst="straightConnector1">
            <a:avLst/>
          </a:prstGeom>
          <a:noFill/>
          <a:ln w="25400">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24"/>
          <p:cNvCxnSpPr>
            <a:cxnSpLocks noChangeShapeType="1"/>
          </p:cNvCxnSpPr>
          <p:nvPr/>
        </p:nvCxnSpPr>
        <p:spPr bwMode="auto">
          <a:xfrm rot="5400000">
            <a:off x="4681543" y="3759598"/>
            <a:ext cx="158555" cy="906503"/>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26"/>
          <p:cNvCxnSpPr>
            <a:cxnSpLocks noChangeShapeType="1"/>
          </p:cNvCxnSpPr>
          <p:nvPr/>
        </p:nvCxnSpPr>
        <p:spPr bwMode="auto">
          <a:xfrm rot="5400000">
            <a:off x="3595688" y="4147643"/>
            <a:ext cx="159762" cy="1263997"/>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27"/>
          <p:cNvCxnSpPr>
            <a:cxnSpLocks noChangeShapeType="1"/>
          </p:cNvCxnSpPr>
          <p:nvPr/>
        </p:nvCxnSpPr>
        <p:spPr bwMode="auto">
          <a:xfrm>
            <a:off x="4307567" y="4699759"/>
            <a:ext cx="0" cy="159762"/>
          </a:xfrm>
          <a:prstGeom prst="straightConnector1">
            <a:avLst/>
          </a:prstGeom>
          <a:noFill/>
          <a:ln w="25400">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28"/>
          <p:cNvCxnSpPr>
            <a:cxnSpLocks noChangeShapeType="1"/>
          </p:cNvCxnSpPr>
          <p:nvPr/>
        </p:nvCxnSpPr>
        <p:spPr bwMode="auto">
          <a:xfrm rot="16200000" flipH="1">
            <a:off x="4859685" y="4147643"/>
            <a:ext cx="159762" cy="1263997"/>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29"/>
          <p:cNvCxnSpPr>
            <a:cxnSpLocks noChangeShapeType="1"/>
          </p:cNvCxnSpPr>
          <p:nvPr/>
        </p:nvCxnSpPr>
        <p:spPr bwMode="auto">
          <a:xfrm rot="5400000">
            <a:off x="7073594" y="4461726"/>
            <a:ext cx="159762" cy="635830"/>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0"/>
          <p:cNvCxnSpPr>
            <a:cxnSpLocks noChangeShapeType="1"/>
          </p:cNvCxnSpPr>
          <p:nvPr/>
        </p:nvCxnSpPr>
        <p:spPr bwMode="auto">
          <a:xfrm rot="16200000" flipH="1">
            <a:off x="7682927" y="4488222"/>
            <a:ext cx="159762" cy="582836"/>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34"/>
          <p:cNvCxnSpPr>
            <a:cxnSpLocks noChangeShapeType="1"/>
          </p:cNvCxnSpPr>
          <p:nvPr/>
        </p:nvCxnSpPr>
        <p:spPr bwMode="auto">
          <a:xfrm>
            <a:off x="5212794" y="3570203"/>
            <a:ext cx="1277" cy="155736"/>
          </a:xfrm>
          <a:prstGeom prst="straightConnector1">
            <a:avLst/>
          </a:prstGeom>
          <a:noFill/>
          <a:ln w="25400">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AutoShape 37"/>
          <p:cNvSpPr>
            <a:spLocks noChangeArrowheads="1"/>
          </p:cNvSpPr>
          <p:nvPr/>
        </p:nvSpPr>
        <p:spPr bwMode="auto">
          <a:xfrm>
            <a:off x="540000" y="1810632"/>
            <a:ext cx="1704675" cy="405962"/>
          </a:xfrm>
          <a:prstGeom prst="rightArrow">
            <a:avLst>
              <a:gd name="adj1" fmla="val 72773"/>
              <a:gd name="adj2" fmla="val 52248"/>
            </a:avLst>
          </a:prstGeom>
          <a:solidFill>
            <a:schemeClr val="accent2"/>
          </a:solidFill>
          <a:ln w="9525">
            <a:noFill/>
            <a:miter lim="800000"/>
            <a:headEnd/>
            <a:tailEnd/>
          </a:ln>
          <a:effectLst/>
        </p:spPr>
        <p:txBody>
          <a:bodyPr wrap="none" anchor="ctr"/>
          <a:lstStyle/>
          <a:p>
            <a:pPr algn="l"/>
            <a:r>
              <a:rPr lang="en-US" sz="1400" b="1" dirty="0">
                <a:solidFill>
                  <a:schemeClr val="bg1"/>
                </a:solidFill>
                <a:latin typeface="+mn-lt"/>
              </a:rPr>
              <a:t>Key Points</a:t>
            </a:r>
          </a:p>
        </p:txBody>
      </p:sp>
      <p:cxnSp>
        <p:nvCxnSpPr>
          <p:cNvPr id="33" name="Straight Arrow Connector 32"/>
          <p:cNvCxnSpPr>
            <a:cxnSpLocks/>
          </p:cNvCxnSpPr>
          <p:nvPr/>
        </p:nvCxnSpPr>
        <p:spPr>
          <a:xfrm>
            <a:off x="5210175" y="3004087"/>
            <a:ext cx="0" cy="19812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1EECB85-B8B5-BA43-9C5D-FD1552D1E766}"/>
              </a:ext>
            </a:extLst>
          </p:cNvPr>
          <p:cNvSpPr/>
          <p:nvPr/>
        </p:nvSpPr>
        <p:spPr>
          <a:xfrm>
            <a:off x="568960" y="2663487"/>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Prevalence/Incidence</a:t>
            </a:r>
          </a:p>
        </p:txBody>
      </p:sp>
      <p:sp>
        <p:nvSpPr>
          <p:cNvPr id="60" name="Rectangle 59">
            <a:extLst>
              <a:ext uri="{FF2B5EF4-FFF2-40B4-BE49-F238E27FC236}">
                <a16:creationId xmlns:a16="http://schemas.microsoft.com/office/drawing/2014/main" id="{D3313020-0E7C-1648-B323-49BDF0A3DFD8}"/>
              </a:ext>
            </a:extLst>
          </p:cNvPr>
          <p:cNvSpPr/>
          <p:nvPr/>
        </p:nvSpPr>
        <p:spPr>
          <a:xfrm>
            <a:off x="558800" y="3209628"/>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b="1" dirty="0">
                <a:solidFill>
                  <a:schemeClr val="accent4">
                    <a:lumMod val="50000"/>
                  </a:schemeClr>
                </a:solidFill>
              </a:rPr>
              <a:t>Burden of Disease</a:t>
            </a:r>
          </a:p>
        </p:txBody>
      </p:sp>
      <p:sp>
        <p:nvSpPr>
          <p:cNvPr id="61" name="Rectangle 60">
            <a:extLst>
              <a:ext uri="{FF2B5EF4-FFF2-40B4-BE49-F238E27FC236}">
                <a16:creationId xmlns:a16="http://schemas.microsoft.com/office/drawing/2014/main" id="{CAD76A18-1F1B-B843-8103-F694B3A4334D}"/>
              </a:ext>
            </a:extLst>
          </p:cNvPr>
          <p:cNvSpPr/>
          <p:nvPr/>
        </p:nvSpPr>
        <p:spPr>
          <a:xfrm>
            <a:off x="558800" y="3766396"/>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Diagnosis</a:t>
            </a:r>
          </a:p>
        </p:txBody>
      </p:sp>
      <p:sp>
        <p:nvSpPr>
          <p:cNvPr id="62" name="Rectangle 61">
            <a:extLst>
              <a:ext uri="{FF2B5EF4-FFF2-40B4-BE49-F238E27FC236}">
                <a16:creationId xmlns:a16="http://schemas.microsoft.com/office/drawing/2014/main" id="{A4B81645-7BA9-4345-84E1-6179EB51578E}"/>
              </a:ext>
            </a:extLst>
          </p:cNvPr>
          <p:cNvSpPr/>
          <p:nvPr/>
        </p:nvSpPr>
        <p:spPr>
          <a:xfrm>
            <a:off x="558800" y="4323164"/>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Treatment Choice</a:t>
            </a:r>
          </a:p>
        </p:txBody>
      </p:sp>
      <p:sp>
        <p:nvSpPr>
          <p:cNvPr id="63" name="Rectangle 62">
            <a:extLst>
              <a:ext uri="{FF2B5EF4-FFF2-40B4-BE49-F238E27FC236}">
                <a16:creationId xmlns:a16="http://schemas.microsoft.com/office/drawing/2014/main" id="{28ED9B71-99A9-AB43-B041-A742DE575917}"/>
              </a:ext>
            </a:extLst>
          </p:cNvPr>
          <p:cNvSpPr/>
          <p:nvPr/>
        </p:nvSpPr>
        <p:spPr>
          <a:xfrm>
            <a:off x="558800" y="4879932"/>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Class/Product Choice</a:t>
            </a:r>
          </a:p>
        </p:txBody>
      </p:sp>
      <p:sp>
        <p:nvSpPr>
          <p:cNvPr id="64" name="Rectangle 63">
            <a:extLst>
              <a:ext uri="{FF2B5EF4-FFF2-40B4-BE49-F238E27FC236}">
                <a16:creationId xmlns:a16="http://schemas.microsoft.com/office/drawing/2014/main" id="{D9BFABAB-89D3-F648-9E17-A81082161862}"/>
              </a:ext>
            </a:extLst>
          </p:cNvPr>
          <p:cNvSpPr/>
          <p:nvPr/>
        </p:nvSpPr>
        <p:spPr>
          <a:xfrm>
            <a:off x="558800" y="5436700"/>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Adherence/Outcomes of Interest</a:t>
            </a:r>
          </a:p>
        </p:txBody>
      </p:sp>
      <p:sp>
        <p:nvSpPr>
          <p:cNvPr id="66" name="Rectangle 65">
            <a:extLst>
              <a:ext uri="{FF2B5EF4-FFF2-40B4-BE49-F238E27FC236}">
                <a16:creationId xmlns:a16="http://schemas.microsoft.com/office/drawing/2014/main" id="{CDBD03CB-C2F0-4047-88F1-8163A1691BF1}"/>
              </a:ext>
            </a:extLst>
          </p:cNvPr>
          <p:cNvSpPr/>
          <p:nvPr/>
        </p:nvSpPr>
        <p:spPr>
          <a:xfrm>
            <a:off x="2411999" y="1835999"/>
            <a:ext cx="6156965" cy="705182"/>
          </a:xfrm>
          <a:prstGeom prst="rect">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numCol="2" rtlCol="0" anchor="ctr"/>
          <a:lstStyle/>
          <a:p>
            <a:pPr marL="285750" indent="-285750">
              <a:buClr>
                <a:schemeClr val="bg1"/>
              </a:buClr>
              <a:buFont typeface="Courier New" panose="02070309020205020404" pitchFamily="49" charset="0"/>
              <a:buChar char="o"/>
            </a:pPr>
            <a:r>
              <a:rPr lang="en-US" sz="1000" b="1" dirty="0">
                <a:solidFill>
                  <a:schemeClr val="bg1"/>
                </a:solidFill>
              </a:rPr>
              <a:t>[Highlights per therapeutic area or product]</a:t>
            </a:r>
          </a:p>
          <a:p>
            <a:pPr marL="285750" indent="-285750">
              <a:buClr>
                <a:schemeClr val="bg1"/>
              </a:buClr>
              <a:buFont typeface="Courier New" panose="02070309020205020404" pitchFamily="49" charset="0"/>
              <a:buChar char="o"/>
            </a:pPr>
            <a:r>
              <a:rPr lang="en-US" sz="1000" b="1" dirty="0">
                <a:solidFill>
                  <a:schemeClr val="bg1"/>
                </a:solidFill>
              </a:rPr>
              <a:t>[Highlights per therapeutic area or product]</a:t>
            </a:r>
          </a:p>
          <a:p>
            <a:pPr marL="285750" indent="-285750">
              <a:buClr>
                <a:schemeClr val="bg1"/>
              </a:buClr>
              <a:buFont typeface="Courier New" panose="02070309020205020404" pitchFamily="49" charset="0"/>
              <a:buChar char="o"/>
            </a:pPr>
            <a:r>
              <a:rPr lang="en-US" sz="1000" b="1" dirty="0">
                <a:solidFill>
                  <a:schemeClr val="bg1"/>
                </a:solidFill>
              </a:rPr>
              <a:t>[Highlights per therapeutic area or product]</a:t>
            </a:r>
          </a:p>
          <a:p>
            <a:pPr marL="285750" indent="-285750">
              <a:buClr>
                <a:schemeClr val="bg1"/>
              </a:buClr>
              <a:buFont typeface="Courier New" panose="02070309020205020404" pitchFamily="49" charset="0"/>
              <a:buChar char="o"/>
            </a:pPr>
            <a:r>
              <a:rPr lang="en-US" sz="1000" b="1" dirty="0">
                <a:solidFill>
                  <a:schemeClr val="bg1"/>
                </a:solidFill>
              </a:rPr>
              <a:t>[Highlights per therapeutic area or product]</a:t>
            </a:r>
          </a:p>
          <a:p>
            <a:pPr marL="285750" indent="-285750">
              <a:buClr>
                <a:schemeClr val="bg1"/>
              </a:buClr>
              <a:buFont typeface="Courier New" panose="02070309020205020404" pitchFamily="49" charset="0"/>
              <a:buChar char="o"/>
            </a:pPr>
            <a:endParaRPr lang="en-US" sz="1100" b="1" dirty="0">
              <a:solidFill>
                <a:schemeClr val="bg1"/>
              </a:solidFill>
            </a:endParaRPr>
          </a:p>
        </p:txBody>
      </p:sp>
      <p:sp>
        <p:nvSpPr>
          <p:cNvPr id="67" name="Rectangle 66">
            <a:extLst>
              <a:ext uri="{FF2B5EF4-FFF2-40B4-BE49-F238E27FC236}">
                <a16:creationId xmlns:a16="http://schemas.microsoft.com/office/drawing/2014/main" id="{A3D84D90-BCE4-6A4B-A295-2727D197A3E5}"/>
              </a:ext>
            </a:extLst>
          </p:cNvPr>
          <p:cNvSpPr/>
          <p:nvPr/>
        </p:nvSpPr>
        <p:spPr>
          <a:xfrm>
            <a:off x="4719320" y="266348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70" name="Rectangle 69">
            <a:extLst>
              <a:ext uri="{FF2B5EF4-FFF2-40B4-BE49-F238E27FC236}">
                <a16:creationId xmlns:a16="http://schemas.microsoft.com/office/drawing/2014/main" id="{F0BF8A8F-377D-034A-8417-65EECC5CC1EE}"/>
              </a:ext>
            </a:extLst>
          </p:cNvPr>
          <p:cNvSpPr/>
          <p:nvPr/>
        </p:nvSpPr>
        <p:spPr>
          <a:xfrm>
            <a:off x="4719320" y="3204658"/>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71" name="Rectangle 70">
            <a:extLst>
              <a:ext uri="{FF2B5EF4-FFF2-40B4-BE49-F238E27FC236}">
                <a16:creationId xmlns:a16="http://schemas.microsoft.com/office/drawing/2014/main" id="{7CFC67EE-2FB9-1845-BE5A-EAF3F3248630}"/>
              </a:ext>
            </a:extLst>
          </p:cNvPr>
          <p:cNvSpPr/>
          <p:nvPr/>
        </p:nvSpPr>
        <p:spPr>
          <a:xfrm>
            <a:off x="4719320" y="376532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cxnSp>
        <p:nvCxnSpPr>
          <p:cNvPr id="78" name="Straight Arrow Connector 77">
            <a:extLst>
              <a:ext uri="{FF2B5EF4-FFF2-40B4-BE49-F238E27FC236}">
                <a16:creationId xmlns:a16="http://schemas.microsoft.com/office/drawing/2014/main" id="{287728F7-B428-0D4C-956B-0A65B4B57EF4}"/>
              </a:ext>
            </a:extLst>
          </p:cNvPr>
          <p:cNvCxnSpPr>
            <a:cxnSpLocks/>
          </p:cNvCxnSpPr>
          <p:nvPr/>
        </p:nvCxnSpPr>
        <p:spPr>
          <a:xfrm>
            <a:off x="5210175" y="3552164"/>
            <a:ext cx="0" cy="19812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D0ACCA6D-9420-644C-94DB-D7BEEAC4505A}"/>
              </a:ext>
            </a:extLst>
          </p:cNvPr>
          <p:cNvSpPr/>
          <p:nvPr/>
        </p:nvSpPr>
        <p:spPr>
          <a:xfrm>
            <a:off x="6993775" y="4318551"/>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cxnSp>
        <p:nvCxnSpPr>
          <p:cNvPr id="100" name="Straight Connector 99">
            <a:extLst>
              <a:ext uri="{FF2B5EF4-FFF2-40B4-BE49-F238E27FC236}">
                <a16:creationId xmlns:a16="http://schemas.microsoft.com/office/drawing/2014/main" id="{D3E7C23E-756E-664B-B438-D88B98276828}"/>
              </a:ext>
            </a:extLst>
          </p:cNvPr>
          <p:cNvCxnSpPr>
            <a:cxnSpLocks/>
          </p:cNvCxnSpPr>
          <p:nvPr/>
        </p:nvCxnSpPr>
        <p:spPr>
          <a:xfrm>
            <a:off x="4301836" y="4164145"/>
            <a:ext cx="3200400" cy="0"/>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1B1ECBED-DEF1-2E45-8BFB-29B30E341239}"/>
              </a:ext>
            </a:extLst>
          </p:cNvPr>
          <p:cNvCxnSpPr>
            <a:cxnSpLocks/>
            <a:stCxn id="71" idx="2"/>
          </p:cNvCxnSpPr>
          <p:nvPr/>
        </p:nvCxnSpPr>
        <p:spPr>
          <a:xfrm>
            <a:off x="5219700" y="4110769"/>
            <a:ext cx="692" cy="61646"/>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6" name="Rectangle 115">
            <a:extLst>
              <a:ext uri="{FF2B5EF4-FFF2-40B4-BE49-F238E27FC236}">
                <a16:creationId xmlns:a16="http://schemas.microsoft.com/office/drawing/2014/main" id="{C5BA3CD4-6CD3-E74B-A587-115C626C7103}"/>
              </a:ext>
            </a:extLst>
          </p:cNvPr>
          <p:cNvSpPr/>
          <p:nvPr/>
        </p:nvSpPr>
        <p:spPr>
          <a:xfrm>
            <a:off x="38100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17" name="Rectangle 116">
            <a:extLst>
              <a:ext uri="{FF2B5EF4-FFF2-40B4-BE49-F238E27FC236}">
                <a16:creationId xmlns:a16="http://schemas.microsoft.com/office/drawing/2014/main" id="{977991EB-63C5-784D-A812-4318948C3C35}"/>
              </a:ext>
            </a:extLst>
          </p:cNvPr>
          <p:cNvSpPr/>
          <p:nvPr/>
        </p:nvSpPr>
        <p:spPr>
          <a:xfrm>
            <a:off x="49530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18" name="Rectangle 117">
            <a:extLst>
              <a:ext uri="{FF2B5EF4-FFF2-40B4-BE49-F238E27FC236}">
                <a16:creationId xmlns:a16="http://schemas.microsoft.com/office/drawing/2014/main" id="{6D595889-16FB-7549-A23C-8E4ABC9A6BB8}"/>
              </a:ext>
            </a:extLst>
          </p:cNvPr>
          <p:cNvSpPr/>
          <p:nvPr/>
        </p:nvSpPr>
        <p:spPr>
          <a:xfrm>
            <a:off x="26670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19" name="Rectangle 118">
            <a:extLst>
              <a:ext uri="{FF2B5EF4-FFF2-40B4-BE49-F238E27FC236}">
                <a16:creationId xmlns:a16="http://schemas.microsoft.com/office/drawing/2014/main" id="{E656116D-E794-6D43-B861-7155ECADF9FC}"/>
              </a:ext>
            </a:extLst>
          </p:cNvPr>
          <p:cNvSpPr/>
          <p:nvPr/>
        </p:nvSpPr>
        <p:spPr>
          <a:xfrm>
            <a:off x="64008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0" name="Rectangle 119">
            <a:extLst>
              <a:ext uri="{FF2B5EF4-FFF2-40B4-BE49-F238E27FC236}">
                <a16:creationId xmlns:a16="http://schemas.microsoft.com/office/drawing/2014/main" id="{DF4BDC60-145C-8542-898C-060AAA84E75D}"/>
              </a:ext>
            </a:extLst>
          </p:cNvPr>
          <p:cNvSpPr/>
          <p:nvPr/>
        </p:nvSpPr>
        <p:spPr>
          <a:xfrm>
            <a:off x="75438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1" name="Rectangle 120">
            <a:extLst>
              <a:ext uri="{FF2B5EF4-FFF2-40B4-BE49-F238E27FC236}">
                <a16:creationId xmlns:a16="http://schemas.microsoft.com/office/drawing/2014/main" id="{325E58A9-8E32-C048-9D90-BF2A12C5C598}"/>
              </a:ext>
            </a:extLst>
          </p:cNvPr>
          <p:cNvSpPr/>
          <p:nvPr/>
        </p:nvSpPr>
        <p:spPr>
          <a:xfrm>
            <a:off x="4540172" y="543683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2" name="Rectangle 121">
            <a:extLst>
              <a:ext uri="{FF2B5EF4-FFF2-40B4-BE49-F238E27FC236}">
                <a16:creationId xmlns:a16="http://schemas.microsoft.com/office/drawing/2014/main" id="{CEDE6724-520D-7547-B2F1-F2FEA84F107D}"/>
              </a:ext>
            </a:extLst>
          </p:cNvPr>
          <p:cNvSpPr/>
          <p:nvPr/>
        </p:nvSpPr>
        <p:spPr>
          <a:xfrm>
            <a:off x="5683172" y="543683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3" name="Rectangle 122">
            <a:extLst>
              <a:ext uri="{FF2B5EF4-FFF2-40B4-BE49-F238E27FC236}">
                <a16:creationId xmlns:a16="http://schemas.microsoft.com/office/drawing/2014/main" id="{28CF3B2F-1F10-1440-BB4C-9AC286808430}"/>
              </a:ext>
            </a:extLst>
          </p:cNvPr>
          <p:cNvSpPr/>
          <p:nvPr/>
        </p:nvSpPr>
        <p:spPr>
          <a:xfrm>
            <a:off x="3397172" y="543683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4" name="Rectangle 123">
            <a:extLst>
              <a:ext uri="{FF2B5EF4-FFF2-40B4-BE49-F238E27FC236}">
                <a16:creationId xmlns:a16="http://schemas.microsoft.com/office/drawing/2014/main" id="{086358B6-45B7-264A-A9D6-5E895D8C162E}"/>
              </a:ext>
            </a:extLst>
          </p:cNvPr>
          <p:cNvSpPr/>
          <p:nvPr/>
        </p:nvSpPr>
        <p:spPr>
          <a:xfrm>
            <a:off x="6808854" y="543683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cxnSp>
        <p:nvCxnSpPr>
          <p:cNvPr id="125" name="Straight Arrow Connector 124">
            <a:extLst>
              <a:ext uri="{FF2B5EF4-FFF2-40B4-BE49-F238E27FC236}">
                <a16:creationId xmlns:a16="http://schemas.microsoft.com/office/drawing/2014/main" id="{5985D328-C599-0044-9FE9-291B97141505}"/>
              </a:ext>
            </a:extLst>
          </p:cNvPr>
          <p:cNvCxnSpPr>
            <a:cxnSpLocks/>
          </p:cNvCxnSpPr>
          <p:nvPr/>
        </p:nvCxnSpPr>
        <p:spPr>
          <a:xfrm>
            <a:off x="3130781"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FDF1DAFA-4DE9-654A-90D0-C9256254C99E}"/>
              </a:ext>
            </a:extLst>
          </p:cNvPr>
          <p:cNvCxnSpPr>
            <a:cxnSpLocks/>
          </p:cNvCxnSpPr>
          <p:nvPr/>
        </p:nvCxnSpPr>
        <p:spPr>
          <a:xfrm>
            <a:off x="4302356"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1E1837D8-3D1C-E942-9689-0CD41BFE333D}"/>
              </a:ext>
            </a:extLst>
          </p:cNvPr>
          <p:cNvCxnSpPr>
            <a:cxnSpLocks/>
          </p:cNvCxnSpPr>
          <p:nvPr/>
        </p:nvCxnSpPr>
        <p:spPr>
          <a:xfrm>
            <a:off x="3130550" y="4731215"/>
            <a:ext cx="2311400" cy="0"/>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4B9DDFF6-DA37-4C41-B8D4-020108309CA9}"/>
              </a:ext>
            </a:extLst>
          </p:cNvPr>
          <p:cNvSpPr/>
          <p:nvPr/>
        </p:nvSpPr>
        <p:spPr>
          <a:xfrm>
            <a:off x="3810000" y="4318550"/>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cxnSp>
        <p:nvCxnSpPr>
          <p:cNvPr id="141" name="Straight Arrow Connector 140">
            <a:extLst>
              <a:ext uri="{FF2B5EF4-FFF2-40B4-BE49-F238E27FC236}">
                <a16:creationId xmlns:a16="http://schemas.microsoft.com/office/drawing/2014/main" id="{B98D57AD-67DD-B44A-B0BD-D10FAB05BA26}"/>
              </a:ext>
            </a:extLst>
          </p:cNvPr>
          <p:cNvCxnSpPr>
            <a:cxnSpLocks/>
          </p:cNvCxnSpPr>
          <p:nvPr/>
        </p:nvCxnSpPr>
        <p:spPr>
          <a:xfrm>
            <a:off x="5435600"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DD30A3F2-5402-CF4E-BF33-FD28A4ECC9D1}"/>
              </a:ext>
            </a:extLst>
          </p:cNvPr>
          <p:cNvCxnSpPr>
            <a:cxnSpLocks/>
          </p:cNvCxnSpPr>
          <p:nvPr/>
        </p:nvCxnSpPr>
        <p:spPr>
          <a:xfrm>
            <a:off x="4308475" y="4162890"/>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4C58EAB3-5D48-3142-9EBD-E5B4B7C916CB}"/>
              </a:ext>
            </a:extLst>
          </p:cNvPr>
          <p:cNvCxnSpPr>
            <a:cxnSpLocks/>
          </p:cNvCxnSpPr>
          <p:nvPr/>
        </p:nvCxnSpPr>
        <p:spPr>
          <a:xfrm>
            <a:off x="4302125" y="4664540"/>
            <a:ext cx="692" cy="61646"/>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05D289BC-F005-D74B-9B9E-7768451D142F}"/>
              </a:ext>
            </a:extLst>
          </p:cNvPr>
          <p:cNvCxnSpPr>
            <a:cxnSpLocks/>
          </p:cNvCxnSpPr>
          <p:nvPr/>
        </p:nvCxnSpPr>
        <p:spPr>
          <a:xfrm>
            <a:off x="7496175" y="4162890"/>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EC766E58-25B1-314A-9D0C-093F8CD7E5D9}"/>
              </a:ext>
            </a:extLst>
          </p:cNvPr>
          <p:cNvCxnSpPr>
            <a:cxnSpLocks/>
          </p:cNvCxnSpPr>
          <p:nvPr/>
        </p:nvCxnSpPr>
        <p:spPr>
          <a:xfrm>
            <a:off x="6899506"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B83101A0-5636-5240-B01D-74589D79D02D}"/>
              </a:ext>
            </a:extLst>
          </p:cNvPr>
          <p:cNvCxnSpPr>
            <a:cxnSpLocks/>
          </p:cNvCxnSpPr>
          <p:nvPr/>
        </p:nvCxnSpPr>
        <p:spPr>
          <a:xfrm>
            <a:off x="6899275" y="4731215"/>
            <a:ext cx="1209675" cy="0"/>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E72F3A1F-6D36-EA4C-AC0C-58440E33CD3E}"/>
              </a:ext>
            </a:extLst>
          </p:cNvPr>
          <p:cNvCxnSpPr>
            <a:cxnSpLocks/>
          </p:cNvCxnSpPr>
          <p:nvPr/>
        </p:nvCxnSpPr>
        <p:spPr>
          <a:xfrm>
            <a:off x="7508875" y="4670327"/>
            <a:ext cx="692" cy="61646"/>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98E83492-D59E-4245-9523-758AC59146D8}"/>
              </a:ext>
            </a:extLst>
          </p:cNvPr>
          <p:cNvCxnSpPr>
            <a:cxnSpLocks/>
          </p:cNvCxnSpPr>
          <p:nvPr/>
        </p:nvCxnSpPr>
        <p:spPr>
          <a:xfrm>
            <a:off x="8102600"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C90B7FCB-1199-1544-A47C-5B5E02689086}"/>
              </a:ext>
            </a:extLst>
          </p:cNvPr>
          <p:cNvGrpSpPr/>
          <p:nvPr/>
        </p:nvGrpSpPr>
        <p:grpSpPr>
          <a:xfrm>
            <a:off x="586896" y="3101951"/>
            <a:ext cx="7991496" cy="2232049"/>
            <a:chOff x="586896" y="3101951"/>
            <a:chExt cx="7706499" cy="2232049"/>
          </a:xfrm>
        </p:grpSpPr>
        <p:cxnSp>
          <p:nvCxnSpPr>
            <p:cNvPr id="53" name="Straight Connector 52">
              <a:extLst>
                <a:ext uri="{FF2B5EF4-FFF2-40B4-BE49-F238E27FC236}">
                  <a16:creationId xmlns:a16="http://schemas.microsoft.com/office/drawing/2014/main" id="{CDEA0036-AA29-D04D-AC9F-768B01CC0F87}"/>
                </a:ext>
              </a:extLst>
            </p:cNvPr>
            <p:cNvCxnSpPr>
              <a:cxnSpLocks/>
            </p:cNvCxnSpPr>
            <p:nvPr/>
          </p:nvCxnSpPr>
          <p:spPr>
            <a:xfrm>
              <a:off x="586896" y="3101951"/>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4C6298F-3034-9B4F-A1D6-3D2ED6C5E8A5}"/>
                </a:ext>
              </a:extLst>
            </p:cNvPr>
            <p:cNvCxnSpPr>
              <a:cxnSpLocks/>
            </p:cNvCxnSpPr>
            <p:nvPr/>
          </p:nvCxnSpPr>
          <p:spPr>
            <a:xfrm>
              <a:off x="586896" y="3657600"/>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3D489D9-C496-074D-BF2E-6093158F9506}"/>
                </a:ext>
              </a:extLst>
            </p:cNvPr>
            <p:cNvCxnSpPr>
              <a:cxnSpLocks/>
            </p:cNvCxnSpPr>
            <p:nvPr/>
          </p:nvCxnSpPr>
          <p:spPr>
            <a:xfrm>
              <a:off x="586896" y="4222899"/>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E1587CC-6B1D-B242-95A1-D5D190C44E5F}"/>
                </a:ext>
              </a:extLst>
            </p:cNvPr>
            <p:cNvCxnSpPr>
              <a:cxnSpLocks/>
            </p:cNvCxnSpPr>
            <p:nvPr/>
          </p:nvCxnSpPr>
          <p:spPr>
            <a:xfrm>
              <a:off x="586896" y="4779334"/>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FC7EE2-34DF-3645-809F-439ED8119A8C}"/>
                </a:ext>
              </a:extLst>
            </p:cNvPr>
            <p:cNvCxnSpPr>
              <a:cxnSpLocks/>
            </p:cNvCxnSpPr>
            <p:nvPr/>
          </p:nvCxnSpPr>
          <p:spPr>
            <a:xfrm>
              <a:off x="586896" y="5334000"/>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365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FF3757F7-BADA-3845-B907-8401A39F1335}"/>
              </a:ext>
            </a:extLst>
          </p:cNvPr>
          <p:cNvCxnSpPr>
            <a:cxnSpLocks/>
            <a:stCxn id="40" idx="6"/>
            <a:endCxn id="34" idx="3"/>
          </p:cNvCxnSpPr>
          <p:nvPr/>
        </p:nvCxnSpPr>
        <p:spPr>
          <a:xfrm flipV="1">
            <a:off x="1662747" y="5597526"/>
            <a:ext cx="6735627" cy="1954"/>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927319" y="5231766"/>
            <a:ext cx="735428" cy="735428"/>
            <a:chOff x="3100830" y="2200053"/>
            <a:chExt cx="735428" cy="735428"/>
          </a:xfrm>
        </p:grpSpPr>
        <p:sp>
          <p:nvSpPr>
            <p:cNvPr id="40" name="Oval 39">
              <a:extLst>
                <a:ext uri="{FF2B5EF4-FFF2-40B4-BE49-F238E27FC236}">
                  <a16:creationId xmlns:a16="http://schemas.microsoft.com/office/drawing/2014/main" id="{891238CD-BDEF-7D44-A4C8-168FE5A79A75}"/>
                </a:ext>
              </a:extLst>
            </p:cNvPr>
            <p:cNvSpPr/>
            <p:nvPr/>
          </p:nvSpPr>
          <p:spPr>
            <a:xfrm>
              <a:off x="3100830" y="2200053"/>
              <a:ext cx="735428" cy="73542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E48B1D3-757E-DA4E-9BC8-88CC81781BFB}"/>
                </a:ext>
              </a:extLst>
            </p:cNvPr>
            <p:cNvSpPr/>
            <p:nvPr/>
          </p:nvSpPr>
          <p:spPr>
            <a:xfrm>
              <a:off x="3201115" y="2300338"/>
              <a:ext cx="534857" cy="534857"/>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5473CAFF-BECD-CB40-877B-0D4ED238F07F}"/>
                </a:ext>
              </a:extLst>
            </p:cNvPr>
            <p:cNvPicPr>
              <a:picLocks noChangeAspect="1"/>
            </p:cNvPicPr>
            <p:nvPr/>
          </p:nvPicPr>
          <p:blipFill>
            <a:blip r:embed="rId3"/>
            <a:stretch>
              <a:fillRect/>
            </a:stretch>
          </p:blipFill>
          <p:spPr>
            <a:xfrm>
              <a:off x="3328601" y="2368380"/>
              <a:ext cx="305541" cy="412749"/>
            </a:xfrm>
            <a:prstGeom prst="rect">
              <a:avLst/>
            </a:prstGeom>
          </p:spPr>
        </p:pic>
      </p:grpSp>
      <p:cxnSp>
        <p:nvCxnSpPr>
          <p:cNvPr id="99" name="Straight Connector 98">
            <a:extLst>
              <a:ext uri="{FF2B5EF4-FFF2-40B4-BE49-F238E27FC236}">
                <a16:creationId xmlns:a16="http://schemas.microsoft.com/office/drawing/2014/main" id="{FF3757F7-BADA-3845-B907-8401A39F1335}"/>
              </a:ext>
            </a:extLst>
          </p:cNvPr>
          <p:cNvCxnSpPr>
            <a:cxnSpLocks/>
            <a:endCxn id="110" idx="6"/>
          </p:cNvCxnSpPr>
          <p:nvPr/>
        </p:nvCxnSpPr>
        <p:spPr>
          <a:xfrm>
            <a:off x="1396245" y="3766891"/>
            <a:ext cx="6324274" cy="2476"/>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Typical Patient Journey</a:t>
            </a:r>
            <a:endParaRPr lang="en-US" dirty="0"/>
          </a:p>
        </p:txBody>
      </p:sp>
      <p:sp>
        <p:nvSpPr>
          <p:cNvPr id="54" name="TextBox 53">
            <a:extLst>
              <a:ext uri="{FF2B5EF4-FFF2-40B4-BE49-F238E27FC236}">
                <a16:creationId xmlns:a16="http://schemas.microsoft.com/office/drawing/2014/main" id="{D473BBD5-F5D2-7546-AE49-7D7B02C33460}"/>
              </a:ext>
            </a:extLst>
          </p:cNvPr>
          <p:cNvSpPr txBox="1"/>
          <p:nvPr/>
        </p:nvSpPr>
        <p:spPr>
          <a:xfrm>
            <a:off x="2902842" y="2215461"/>
            <a:ext cx="1628592" cy="923330"/>
          </a:xfrm>
          <a:prstGeom prst="rect">
            <a:avLst/>
          </a:prstGeom>
          <a:noFill/>
        </p:spPr>
        <p:txBody>
          <a:bodyPr wrap="square" rtlCol="0">
            <a:spAutoFit/>
          </a:bodyPr>
          <a:lstStyle/>
          <a:p>
            <a:pPr lvl="0" algn="ctr"/>
            <a:r>
              <a:rPr lang="en-US" sz="1400" b="1" dirty="0">
                <a:solidFill>
                  <a:prstClr val="white"/>
                </a:solidFill>
                <a:latin typeface="Century Gothic" panose="020F0302020204030204"/>
                <a:ea typeface="+mn-ea"/>
              </a:rPr>
              <a:t>Patient Characteristics</a:t>
            </a:r>
          </a:p>
          <a:p>
            <a:pPr lvl="0" algn="ctr"/>
            <a:endParaRPr lang="en-US" sz="1000" b="1" dirty="0">
              <a:solidFill>
                <a:srgbClr val="E7E7E7">
                  <a:lumMod val="50000"/>
                </a:srgbClr>
              </a:solidFill>
              <a:latin typeface="Century Gothic" panose="020F0302020204030204"/>
              <a:ea typeface="+mn-ea"/>
            </a:endParaRPr>
          </a:p>
          <a:p>
            <a:pPr lvl="0" algn="ctr"/>
            <a:r>
              <a:rPr lang="en-US" sz="800" dirty="0">
                <a:solidFill>
                  <a:srgbClr val="E7E7E7">
                    <a:lumMod val="50000"/>
                  </a:srgbClr>
                </a:solidFill>
                <a:latin typeface="Century Gothic" panose="020F0302020204030204"/>
                <a:ea typeface="+mn-ea"/>
              </a:rPr>
              <a:t>[X]</a:t>
            </a:r>
          </a:p>
          <a:p>
            <a:pPr lvl="0" algn="ctr"/>
            <a:r>
              <a:rPr lang="en-US" sz="800" dirty="0">
                <a:solidFill>
                  <a:srgbClr val="E7E7E7">
                    <a:lumMod val="50000"/>
                  </a:srgbClr>
                </a:solidFill>
                <a:latin typeface="Century Gothic" panose="020F0302020204030204"/>
                <a:ea typeface="+mn-ea"/>
              </a:rPr>
              <a:t>[X]</a:t>
            </a:r>
          </a:p>
        </p:txBody>
      </p:sp>
      <p:sp>
        <p:nvSpPr>
          <p:cNvPr id="38" name="Teardrop 37">
            <a:extLst>
              <a:ext uri="{FF2B5EF4-FFF2-40B4-BE49-F238E27FC236}">
                <a16:creationId xmlns:a16="http://schemas.microsoft.com/office/drawing/2014/main" id="{EA533D2A-0B1E-1B43-8E1D-B2D99DF5F203}"/>
              </a:ext>
            </a:extLst>
          </p:cNvPr>
          <p:cNvSpPr/>
          <p:nvPr/>
        </p:nvSpPr>
        <p:spPr>
          <a:xfrm rot="8100000">
            <a:off x="718727" y="1960078"/>
            <a:ext cx="1380415" cy="1380415"/>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a:extLst>
              <a:ext uri="{FF2B5EF4-FFF2-40B4-BE49-F238E27FC236}">
                <a16:creationId xmlns:a16="http://schemas.microsoft.com/office/drawing/2014/main" id="{F9E9BCA1-89D7-964B-818C-2A765BF4B53D}"/>
              </a:ext>
            </a:extLst>
          </p:cNvPr>
          <p:cNvSpPr/>
          <p:nvPr/>
        </p:nvSpPr>
        <p:spPr>
          <a:xfrm rot="8100000">
            <a:off x="4888967" y="1960078"/>
            <a:ext cx="1380415" cy="1380415"/>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4D78DED-E93B-7B4B-9BDD-23559B35D782}"/>
              </a:ext>
            </a:extLst>
          </p:cNvPr>
          <p:cNvSpPr txBox="1"/>
          <p:nvPr/>
        </p:nvSpPr>
        <p:spPr>
          <a:xfrm>
            <a:off x="728057" y="2414725"/>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45" name="Oval 44">
            <a:extLst>
              <a:ext uri="{FF2B5EF4-FFF2-40B4-BE49-F238E27FC236}">
                <a16:creationId xmlns:a16="http://schemas.microsoft.com/office/drawing/2014/main" id="{2AE816E0-1A2C-7E40-835F-566BD6D4ACB1}"/>
              </a:ext>
            </a:extLst>
          </p:cNvPr>
          <p:cNvSpPr/>
          <p:nvPr/>
        </p:nvSpPr>
        <p:spPr>
          <a:xfrm>
            <a:off x="892911" y="2124598"/>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9B50CD8C-E668-AA4D-A148-C3BB56573F0B}"/>
              </a:ext>
            </a:extLst>
          </p:cNvPr>
          <p:cNvSpPr/>
          <p:nvPr/>
        </p:nvSpPr>
        <p:spPr>
          <a:xfrm>
            <a:off x="479834" y="3827767"/>
            <a:ext cx="1866507" cy="1169551"/>
          </a:xfrm>
          <a:prstGeom prst="rect">
            <a:avLst/>
          </a:prstGeom>
        </p:spPr>
        <p:txBody>
          <a:bodyPr wrap="square">
            <a:spAutoFit/>
          </a:bodyPr>
          <a:lstStyle/>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endParaRPr lang="en-GB" sz="1400" dirty="0">
              <a:solidFill>
                <a:schemeClr val="tx1">
                  <a:lumMod val="50000"/>
                  <a:lumOff val="50000"/>
                </a:schemeClr>
              </a:solidFill>
              <a:latin typeface="+mn-lt"/>
            </a:endParaRPr>
          </a:p>
          <a:p>
            <a:pPr marL="171450" indent="-171450">
              <a:buFont typeface="Courier New" panose="02070309020205020404" pitchFamily="49" charset="0"/>
              <a:buChar char="o"/>
            </a:pPr>
            <a:endParaRPr lang="en-GB" sz="1400" dirty="0">
              <a:solidFill>
                <a:schemeClr val="tx1">
                  <a:lumMod val="50000"/>
                  <a:lumOff val="50000"/>
                </a:schemeClr>
              </a:solidFill>
              <a:latin typeface="+mn-lt"/>
            </a:endParaRPr>
          </a:p>
        </p:txBody>
      </p:sp>
      <p:sp>
        <p:nvSpPr>
          <p:cNvPr id="49" name="Oval 48">
            <a:extLst>
              <a:ext uri="{FF2B5EF4-FFF2-40B4-BE49-F238E27FC236}">
                <a16:creationId xmlns:a16="http://schemas.microsoft.com/office/drawing/2014/main" id="{B48160EF-8B91-A749-9E8D-998EE01BA96B}"/>
              </a:ext>
            </a:extLst>
          </p:cNvPr>
          <p:cNvSpPr/>
          <p:nvPr/>
        </p:nvSpPr>
        <p:spPr>
          <a:xfrm>
            <a:off x="1357265" y="3706621"/>
            <a:ext cx="125492" cy="1254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a:extLst>
              <a:ext uri="{FF2B5EF4-FFF2-40B4-BE49-F238E27FC236}">
                <a16:creationId xmlns:a16="http://schemas.microsoft.com/office/drawing/2014/main" id="{00345F77-79AA-5443-9130-7AF2E7ACA6DE}"/>
              </a:ext>
            </a:extLst>
          </p:cNvPr>
          <p:cNvSpPr/>
          <p:nvPr/>
        </p:nvSpPr>
        <p:spPr>
          <a:xfrm rot="8100000">
            <a:off x="2800026" y="1960078"/>
            <a:ext cx="1380415" cy="138041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DF53B7D4-5972-9B4C-8F55-F549FA9A0BDD}"/>
              </a:ext>
            </a:extLst>
          </p:cNvPr>
          <p:cNvSpPr txBox="1"/>
          <p:nvPr/>
        </p:nvSpPr>
        <p:spPr>
          <a:xfrm>
            <a:off x="2809356" y="2414725"/>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81" name="Oval 80">
            <a:extLst>
              <a:ext uri="{FF2B5EF4-FFF2-40B4-BE49-F238E27FC236}">
                <a16:creationId xmlns:a16="http://schemas.microsoft.com/office/drawing/2014/main" id="{36543C21-2CA1-F747-9E82-2B4E4AD8AB1B}"/>
              </a:ext>
            </a:extLst>
          </p:cNvPr>
          <p:cNvSpPr/>
          <p:nvPr/>
        </p:nvSpPr>
        <p:spPr>
          <a:xfrm>
            <a:off x="2974210" y="2124598"/>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8768662F-2CBA-684A-BE37-347DA118638D}"/>
              </a:ext>
            </a:extLst>
          </p:cNvPr>
          <p:cNvSpPr/>
          <p:nvPr/>
        </p:nvSpPr>
        <p:spPr>
          <a:xfrm>
            <a:off x="3438564" y="3706621"/>
            <a:ext cx="125492" cy="1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B0767A06-852F-3F4E-83C6-E5508C813E3E}"/>
              </a:ext>
            </a:extLst>
          </p:cNvPr>
          <p:cNvSpPr txBox="1"/>
          <p:nvPr/>
        </p:nvSpPr>
        <p:spPr>
          <a:xfrm>
            <a:off x="4898297" y="2414725"/>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88" name="Oval 87">
            <a:extLst>
              <a:ext uri="{FF2B5EF4-FFF2-40B4-BE49-F238E27FC236}">
                <a16:creationId xmlns:a16="http://schemas.microsoft.com/office/drawing/2014/main" id="{60FE1807-C2B9-3440-9271-8B551AF6429C}"/>
              </a:ext>
            </a:extLst>
          </p:cNvPr>
          <p:cNvSpPr/>
          <p:nvPr/>
        </p:nvSpPr>
        <p:spPr>
          <a:xfrm>
            <a:off x="5063151" y="2124598"/>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91CA6DAE-3D5A-8D41-91B1-65F0C66B2992}"/>
              </a:ext>
            </a:extLst>
          </p:cNvPr>
          <p:cNvSpPr/>
          <p:nvPr/>
        </p:nvSpPr>
        <p:spPr>
          <a:xfrm>
            <a:off x="5527505" y="3706621"/>
            <a:ext cx="125492" cy="1254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0E9FFEEB-F56D-CA4D-8762-5DD2EA915822}"/>
              </a:ext>
            </a:extLst>
          </p:cNvPr>
          <p:cNvSpPr txBox="1"/>
          <p:nvPr/>
        </p:nvSpPr>
        <p:spPr>
          <a:xfrm>
            <a:off x="709202" y="2386161"/>
            <a:ext cx="1410405" cy="430887"/>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Patient</a:t>
            </a:r>
          </a:p>
          <a:p>
            <a:pPr algn="ctr"/>
            <a:r>
              <a:rPr lang="en-GB" sz="1050" b="1" dirty="0">
                <a:solidFill>
                  <a:schemeClr val="tx1">
                    <a:lumMod val="50000"/>
                    <a:lumOff val="50000"/>
                  </a:schemeClr>
                </a:solidFill>
                <a:latin typeface="+mn-lt"/>
              </a:rPr>
              <a:t>Characteristics</a:t>
            </a:r>
          </a:p>
        </p:txBody>
      </p:sp>
      <p:sp>
        <p:nvSpPr>
          <p:cNvPr id="104" name="TextBox 103">
            <a:extLst>
              <a:ext uri="{FF2B5EF4-FFF2-40B4-BE49-F238E27FC236}">
                <a16:creationId xmlns:a16="http://schemas.microsoft.com/office/drawing/2014/main" id="{302203ED-CFBE-1C4B-B112-A3A9B816EE26}"/>
              </a:ext>
            </a:extLst>
          </p:cNvPr>
          <p:cNvSpPr txBox="1"/>
          <p:nvPr/>
        </p:nvSpPr>
        <p:spPr>
          <a:xfrm>
            <a:off x="2788192" y="2500161"/>
            <a:ext cx="1410405" cy="261610"/>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Diagnosis</a:t>
            </a:r>
            <a:endParaRPr lang="en-GB" sz="1050" b="1" dirty="0">
              <a:solidFill>
                <a:schemeClr val="tx1">
                  <a:lumMod val="50000"/>
                  <a:lumOff val="50000"/>
                </a:schemeClr>
              </a:solidFill>
              <a:latin typeface="+mn-lt"/>
            </a:endParaRPr>
          </a:p>
        </p:txBody>
      </p:sp>
      <p:sp>
        <p:nvSpPr>
          <p:cNvPr id="105" name="TextBox 104">
            <a:extLst>
              <a:ext uri="{FF2B5EF4-FFF2-40B4-BE49-F238E27FC236}">
                <a16:creationId xmlns:a16="http://schemas.microsoft.com/office/drawing/2014/main" id="{7EBD7967-E9AB-CD40-9FE8-D5E01941408B}"/>
              </a:ext>
            </a:extLst>
          </p:cNvPr>
          <p:cNvSpPr txBox="1"/>
          <p:nvPr/>
        </p:nvSpPr>
        <p:spPr>
          <a:xfrm>
            <a:off x="4864446" y="2495250"/>
            <a:ext cx="1410405" cy="261610"/>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Treatment</a:t>
            </a:r>
            <a:endParaRPr lang="en-GB" sz="1050" b="1" dirty="0">
              <a:solidFill>
                <a:schemeClr val="tx1">
                  <a:lumMod val="50000"/>
                  <a:lumOff val="50000"/>
                </a:schemeClr>
              </a:solidFill>
              <a:latin typeface="+mn-lt"/>
            </a:endParaRPr>
          </a:p>
        </p:txBody>
      </p:sp>
      <p:sp>
        <p:nvSpPr>
          <p:cNvPr id="5" name="Triangle 4">
            <a:extLst>
              <a:ext uri="{FF2B5EF4-FFF2-40B4-BE49-F238E27FC236}">
                <a16:creationId xmlns:a16="http://schemas.microsoft.com/office/drawing/2014/main" id="{13951D14-7F90-204A-AF5B-6DD0B626B1E3}"/>
              </a:ext>
            </a:extLst>
          </p:cNvPr>
          <p:cNvSpPr/>
          <p:nvPr/>
        </p:nvSpPr>
        <p:spPr>
          <a:xfrm rot="5400000">
            <a:off x="2402480" y="3702653"/>
            <a:ext cx="134097" cy="134098"/>
          </a:xfrm>
          <a:prstGeom prst="triangle">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riangle 105">
            <a:extLst>
              <a:ext uri="{FF2B5EF4-FFF2-40B4-BE49-F238E27FC236}">
                <a16:creationId xmlns:a16="http://schemas.microsoft.com/office/drawing/2014/main" id="{766FE14B-F6A5-5D49-B8FB-211907D20092}"/>
              </a:ext>
            </a:extLst>
          </p:cNvPr>
          <p:cNvSpPr/>
          <p:nvPr/>
        </p:nvSpPr>
        <p:spPr>
          <a:xfrm rot="5400000">
            <a:off x="4483447" y="3702654"/>
            <a:ext cx="134097" cy="134098"/>
          </a:xfrm>
          <a:prstGeom prst="triangle">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ardrop 106">
            <a:extLst>
              <a:ext uri="{FF2B5EF4-FFF2-40B4-BE49-F238E27FC236}">
                <a16:creationId xmlns:a16="http://schemas.microsoft.com/office/drawing/2014/main" id="{B16268D7-0BD1-F04C-B7E4-8661C3A667B0}"/>
              </a:ext>
            </a:extLst>
          </p:cNvPr>
          <p:cNvSpPr/>
          <p:nvPr/>
        </p:nvSpPr>
        <p:spPr>
          <a:xfrm rot="8100000">
            <a:off x="6956489" y="1960078"/>
            <a:ext cx="1380415" cy="138041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3A8CE315-F4CE-6C45-B74A-9CDE84DCC29E}"/>
              </a:ext>
            </a:extLst>
          </p:cNvPr>
          <p:cNvSpPr txBox="1"/>
          <p:nvPr/>
        </p:nvSpPr>
        <p:spPr>
          <a:xfrm>
            <a:off x="6759870" y="2414725"/>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109" name="Oval 108">
            <a:extLst>
              <a:ext uri="{FF2B5EF4-FFF2-40B4-BE49-F238E27FC236}">
                <a16:creationId xmlns:a16="http://schemas.microsoft.com/office/drawing/2014/main" id="{DD56EF89-D6E2-3C4D-A3A2-A0F95A380FD7}"/>
              </a:ext>
            </a:extLst>
          </p:cNvPr>
          <p:cNvSpPr/>
          <p:nvPr/>
        </p:nvSpPr>
        <p:spPr>
          <a:xfrm>
            <a:off x="7130673" y="2124598"/>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5C09A75F-0F08-0B4B-A34F-461E9534A2E1}"/>
              </a:ext>
            </a:extLst>
          </p:cNvPr>
          <p:cNvSpPr/>
          <p:nvPr/>
        </p:nvSpPr>
        <p:spPr>
          <a:xfrm>
            <a:off x="7595027" y="3706621"/>
            <a:ext cx="125492" cy="1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46A0919E-F0A5-5545-97AB-1A4E2C9A2244}"/>
              </a:ext>
            </a:extLst>
          </p:cNvPr>
          <p:cNvSpPr txBox="1"/>
          <p:nvPr/>
        </p:nvSpPr>
        <p:spPr>
          <a:xfrm>
            <a:off x="6944655" y="2386161"/>
            <a:ext cx="1410405" cy="430887"/>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Monitoring </a:t>
            </a:r>
            <a:br>
              <a:rPr lang="en-GB" sz="1100" b="1" dirty="0">
                <a:solidFill>
                  <a:schemeClr val="tx1">
                    <a:lumMod val="50000"/>
                    <a:lumOff val="50000"/>
                  </a:schemeClr>
                </a:solidFill>
                <a:latin typeface="+mn-lt"/>
              </a:rPr>
            </a:br>
            <a:r>
              <a:rPr lang="en-GB" sz="1100" b="1" dirty="0">
                <a:solidFill>
                  <a:schemeClr val="tx1">
                    <a:lumMod val="50000"/>
                    <a:lumOff val="50000"/>
                  </a:schemeClr>
                </a:solidFill>
                <a:latin typeface="+mn-lt"/>
              </a:rPr>
              <a:t>and Follow-up</a:t>
            </a:r>
            <a:endParaRPr lang="en-GB" sz="1050" b="1" dirty="0">
              <a:solidFill>
                <a:schemeClr val="tx1">
                  <a:lumMod val="50000"/>
                  <a:lumOff val="50000"/>
                </a:schemeClr>
              </a:solidFill>
              <a:latin typeface="+mn-lt"/>
            </a:endParaRPr>
          </a:p>
        </p:txBody>
      </p:sp>
      <p:sp>
        <p:nvSpPr>
          <p:cNvPr id="112" name="Triangle 111">
            <a:extLst>
              <a:ext uri="{FF2B5EF4-FFF2-40B4-BE49-F238E27FC236}">
                <a16:creationId xmlns:a16="http://schemas.microsoft.com/office/drawing/2014/main" id="{EFF05148-DBC4-BF43-AE8F-5B74401C0938}"/>
              </a:ext>
            </a:extLst>
          </p:cNvPr>
          <p:cNvSpPr/>
          <p:nvPr/>
        </p:nvSpPr>
        <p:spPr>
          <a:xfrm rot="5400000">
            <a:off x="6558943" y="3702653"/>
            <a:ext cx="134097" cy="134098"/>
          </a:xfrm>
          <a:prstGeom prst="triangle">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49A86AA-1F99-694D-8360-AEA8EE6FD514}"/>
              </a:ext>
            </a:extLst>
          </p:cNvPr>
          <p:cNvSpPr/>
          <p:nvPr/>
        </p:nvSpPr>
        <p:spPr>
          <a:xfrm>
            <a:off x="2566087" y="3827767"/>
            <a:ext cx="1866507" cy="954107"/>
          </a:xfrm>
          <a:prstGeom prst="rect">
            <a:avLst/>
          </a:prstGeom>
        </p:spPr>
        <p:txBody>
          <a:bodyPr wrap="square">
            <a:spAutoFit/>
          </a:bodyPr>
          <a:lstStyle/>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p:txBody>
      </p:sp>
      <p:sp>
        <p:nvSpPr>
          <p:cNvPr id="114" name="Rectangle 113">
            <a:extLst>
              <a:ext uri="{FF2B5EF4-FFF2-40B4-BE49-F238E27FC236}">
                <a16:creationId xmlns:a16="http://schemas.microsoft.com/office/drawing/2014/main" id="{A6E59862-3A67-764C-BE43-CCC2A46C63B0}"/>
              </a:ext>
            </a:extLst>
          </p:cNvPr>
          <p:cNvSpPr/>
          <p:nvPr/>
        </p:nvSpPr>
        <p:spPr>
          <a:xfrm>
            <a:off x="4656438" y="3827767"/>
            <a:ext cx="1866507" cy="954107"/>
          </a:xfrm>
          <a:prstGeom prst="rect">
            <a:avLst/>
          </a:prstGeom>
        </p:spPr>
        <p:txBody>
          <a:bodyPr wrap="square">
            <a:spAutoFit/>
          </a:bodyPr>
          <a:lstStyle/>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p:txBody>
      </p:sp>
      <p:sp>
        <p:nvSpPr>
          <p:cNvPr id="115" name="Rectangle 114">
            <a:extLst>
              <a:ext uri="{FF2B5EF4-FFF2-40B4-BE49-F238E27FC236}">
                <a16:creationId xmlns:a16="http://schemas.microsoft.com/office/drawing/2014/main" id="{9B2BB69B-89AA-FA40-87F9-8D2329757996}"/>
              </a:ext>
            </a:extLst>
          </p:cNvPr>
          <p:cNvSpPr/>
          <p:nvPr/>
        </p:nvSpPr>
        <p:spPr>
          <a:xfrm>
            <a:off x="6726198" y="3827767"/>
            <a:ext cx="1866507" cy="954107"/>
          </a:xfrm>
          <a:prstGeom prst="rect">
            <a:avLst/>
          </a:prstGeom>
        </p:spPr>
        <p:txBody>
          <a:bodyPr wrap="square">
            <a:spAutoFit/>
          </a:bodyPr>
          <a:lstStyle/>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p:txBody>
      </p:sp>
      <p:sp>
        <p:nvSpPr>
          <p:cNvPr id="2" name="TextBox 1"/>
          <p:cNvSpPr txBox="1"/>
          <p:nvPr/>
        </p:nvSpPr>
        <p:spPr>
          <a:xfrm>
            <a:off x="2400300" y="5231766"/>
            <a:ext cx="1920240" cy="731520"/>
          </a:xfrm>
          <a:prstGeom prst="rect">
            <a:avLst/>
          </a:prstGeom>
          <a:ln w="952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050" dirty="0">
                <a:solidFill>
                  <a:schemeClr val="tx1">
                    <a:lumMod val="50000"/>
                    <a:lumOff val="50000"/>
                  </a:schemeClr>
                </a:solidFill>
              </a:rPr>
              <a:t>HCPs Involved:</a:t>
            </a:r>
          </a:p>
          <a:p>
            <a:pPr marL="171450" indent="-171450">
              <a:buFont typeface="Courier New" panose="02070309020205020404" pitchFamily="49" charset="0"/>
              <a:buChar char="o"/>
            </a:pPr>
            <a:r>
              <a:rPr lang="en-US" sz="1050" dirty="0">
                <a:solidFill>
                  <a:schemeClr val="tx1">
                    <a:lumMod val="50000"/>
                    <a:lumOff val="50000"/>
                  </a:schemeClr>
                </a:solidFill>
              </a:rPr>
              <a:t>[TBD]</a:t>
            </a:r>
          </a:p>
          <a:p>
            <a:pPr marL="171450" indent="-171450">
              <a:buFont typeface="Courier New" panose="02070309020205020404" pitchFamily="49" charset="0"/>
              <a:buChar char="o"/>
            </a:pPr>
            <a:endParaRPr lang="en-US" sz="1050" dirty="0">
              <a:solidFill>
                <a:schemeClr val="tx1">
                  <a:lumMod val="50000"/>
                  <a:lumOff val="50000"/>
                </a:schemeClr>
              </a:solidFill>
            </a:endParaRPr>
          </a:p>
          <a:p>
            <a:r>
              <a:rPr lang="en-US" sz="1050" dirty="0">
                <a:solidFill>
                  <a:schemeClr val="tx1">
                    <a:lumMod val="50000"/>
                    <a:lumOff val="50000"/>
                  </a:schemeClr>
                </a:solidFill>
              </a:rPr>
              <a:t> </a:t>
            </a:r>
          </a:p>
        </p:txBody>
      </p:sp>
      <p:sp>
        <p:nvSpPr>
          <p:cNvPr id="33" name="TextBox 32"/>
          <p:cNvSpPr txBox="1"/>
          <p:nvPr/>
        </p:nvSpPr>
        <p:spPr>
          <a:xfrm>
            <a:off x="4441148" y="5231766"/>
            <a:ext cx="1920240" cy="731520"/>
          </a:xfrm>
          <a:prstGeom prst="rect">
            <a:avLst/>
          </a:prstGeom>
          <a:ln w="952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050" dirty="0">
                <a:solidFill>
                  <a:schemeClr val="tx1">
                    <a:lumMod val="50000"/>
                    <a:lumOff val="50000"/>
                  </a:schemeClr>
                </a:solidFill>
              </a:rPr>
              <a:t>HCPs Involved:</a:t>
            </a:r>
          </a:p>
          <a:p>
            <a:pPr marL="171450" indent="-171450">
              <a:buFont typeface="Courier New" panose="02070309020205020404" pitchFamily="49" charset="0"/>
              <a:buChar char="o"/>
            </a:pPr>
            <a:r>
              <a:rPr lang="en-US" sz="1050" dirty="0">
                <a:solidFill>
                  <a:schemeClr val="tx1">
                    <a:lumMod val="50000"/>
                    <a:lumOff val="50000"/>
                  </a:schemeClr>
                </a:solidFill>
              </a:rPr>
              <a:t>[TBD]</a:t>
            </a:r>
          </a:p>
          <a:p>
            <a:pPr marL="171450" indent="-171450">
              <a:buFont typeface="Courier New" panose="02070309020205020404" pitchFamily="49" charset="0"/>
              <a:buChar char="o"/>
            </a:pPr>
            <a:endParaRPr lang="en-US" sz="1050" dirty="0">
              <a:solidFill>
                <a:schemeClr val="tx1">
                  <a:lumMod val="50000"/>
                  <a:lumOff val="50000"/>
                </a:schemeClr>
              </a:solidFill>
            </a:endParaRPr>
          </a:p>
          <a:p>
            <a:r>
              <a:rPr lang="en-US" sz="1050" dirty="0">
                <a:solidFill>
                  <a:schemeClr val="tx1">
                    <a:lumMod val="50000"/>
                    <a:lumOff val="50000"/>
                  </a:schemeClr>
                </a:solidFill>
              </a:rPr>
              <a:t> </a:t>
            </a:r>
          </a:p>
        </p:txBody>
      </p:sp>
      <p:sp>
        <p:nvSpPr>
          <p:cNvPr id="34" name="TextBox 33"/>
          <p:cNvSpPr txBox="1"/>
          <p:nvPr/>
        </p:nvSpPr>
        <p:spPr>
          <a:xfrm>
            <a:off x="6478134" y="5231766"/>
            <a:ext cx="1920240" cy="731520"/>
          </a:xfrm>
          <a:prstGeom prst="rect">
            <a:avLst/>
          </a:prstGeom>
          <a:ln w="952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050" dirty="0">
                <a:solidFill>
                  <a:schemeClr val="tx1">
                    <a:lumMod val="50000"/>
                    <a:lumOff val="50000"/>
                  </a:schemeClr>
                </a:solidFill>
              </a:rPr>
              <a:t>HCPs Involved:</a:t>
            </a:r>
          </a:p>
          <a:p>
            <a:pPr marL="171450" indent="-171450">
              <a:buFont typeface="Courier New" panose="02070309020205020404" pitchFamily="49" charset="0"/>
              <a:buChar char="o"/>
            </a:pPr>
            <a:r>
              <a:rPr lang="en-US" sz="1050" dirty="0">
                <a:solidFill>
                  <a:schemeClr val="tx1">
                    <a:lumMod val="50000"/>
                    <a:lumOff val="50000"/>
                  </a:schemeClr>
                </a:solidFill>
              </a:rPr>
              <a:t>[TBD]</a:t>
            </a:r>
          </a:p>
          <a:p>
            <a:pPr marL="171450" indent="-171450">
              <a:buFont typeface="Courier New" panose="02070309020205020404" pitchFamily="49" charset="0"/>
              <a:buChar char="o"/>
            </a:pPr>
            <a:endParaRPr lang="en-US" sz="1050" dirty="0">
              <a:solidFill>
                <a:schemeClr val="tx1">
                  <a:lumMod val="50000"/>
                  <a:lumOff val="50000"/>
                </a:schemeClr>
              </a:solidFill>
            </a:endParaRPr>
          </a:p>
          <a:p>
            <a:r>
              <a:rPr lang="en-US" sz="1050" dirty="0">
                <a:solidFill>
                  <a:schemeClr val="tx1">
                    <a:lumMod val="50000"/>
                    <a:lumOff val="50000"/>
                  </a:schemeClr>
                </a:solidFill>
              </a:rPr>
              <a:t> </a:t>
            </a:r>
          </a:p>
        </p:txBody>
      </p:sp>
      <p:sp>
        <p:nvSpPr>
          <p:cNvPr id="60" name="TextBox 59">
            <a:extLst>
              <a:ext uri="{FF2B5EF4-FFF2-40B4-BE49-F238E27FC236}">
                <a16:creationId xmlns:a16="http://schemas.microsoft.com/office/drawing/2014/main" id="{302203ED-CFBE-1C4B-B112-A3A9B816EE26}"/>
              </a:ext>
            </a:extLst>
          </p:cNvPr>
          <p:cNvSpPr txBox="1"/>
          <p:nvPr/>
        </p:nvSpPr>
        <p:spPr>
          <a:xfrm>
            <a:off x="2508938" y="5005838"/>
            <a:ext cx="1746006" cy="261610"/>
          </a:xfrm>
          <a:prstGeom prst="rect">
            <a:avLst/>
          </a:prstGeom>
          <a:noFill/>
        </p:spPr>
        <p:txBody>
          <a:bodyPr wrap="square" rtlCol="0">
            <a:spAutoFit/>
          </a:bodyPr>
          <a:lstStyle/>
          <a:p>
            <a:pPr algn="ctr"/>
            <a:r>
              <a:rPr lang="en-GB" sz="1050" b="1" dirty="0">
                <a:solidFill>
                  <a:schemeClr val="accent6"/>
                </a:solidFill>
                <a:latin typeface="+mn-lt"/>
              </a:rPr>
              <a:t>Diagnosis</a:t>
            </a:r>
            <a:endParaRPr lang="en-GB" sz="1000" b="1" dirty="0">
              <a:solidFill>
                <a:schemeClr val="accent6"/>
              </a:solidFill>
              <a:latin typeface="+mn-lt"/>
            </a:endParaRPr>
          </a:p>
        </p:txBody>
      </p:sp>
      <p:sp>
        <p:nvSpPr>
          <p:cNvPr id="61" name="TextBox 60">
            <a:extLst>
              <a:ext uri="{FF2B5EF4-FFF2-40B4-BE49-F238E27FC236}">
                <a16:creationId xmlns:a16="http://schemas.microsoft.com/office/drawing/2014/main" id="{7EBD7967-E9AB-CD40-9FE8-D5E01941408B}"/>
              </a:ext>
            </a:extLst>
          </p:cNvPr>
          <p:cNvSpPr txBox="1"/>
          <p:nvPr/>
        </p:nvSpPr>
        <p:spPr>
          <a:xfrm>
            <a:off x="4583298" y="5005838"/>
            <a:ext cx="1708631" cy="261610"/>
          </a:xfrm>
          <a:prstGeom prst="rect">
            <a:avLst/>
          </a:prstGeom>
          <a:noFill/>
        </p:spPr>
        <p:txBody>
          <a:bodyPr wrap="square" rtlCol="0">
            <a:spAutoFit/>
          </a:bodyPr>
          <a:lstStyle/>
          <a:p>
            <a:pPr algn="ctr"/>
            <a:r>
              <a:rPr lang="en-GB" sz="1050" b="1" dirty="0">
                <a:solidFill>
                  <a:schemeClr val="accent6"/>
                </a:solidFill>
                <a:latin typeface="+mn-lt"/>
              </a:rPr>
              <a:t>Treatment</a:t>
            </a:r>
            <a:endParaRPr lang="en-GB" sz="1000" b="1" dirty="0">
              <a:solidFill>
                <a:schemeClr val="accent6"/>
              </a:solidFill>
              <a:latin typeface="+mn-lt"/>
            </a:endParaRPr>
          </a:p>
        </p:txBody>
      </p:sp>
      <p:sp>
        <p:nvSpPr>
          <p:cNvPr id="62" name="TextBox 61">
            <a:extLst>
              <a:ext uri="{FF2B5EF4-FFF2-40B4-BE49-F238E27FC236}">
                <a16:creationId xmlns:a16="http://schemas.microsoft.com/office/drawing/2014/main" id="{46A0919E-F0A5-5545-97AB-1A4E2C9A2244}"/>
              </a:ext>
            </a:extLst>
          </p:cNvPr>
          <p:cNvSpPr txBox="1"/>
          <p:nvPr/>
        </p:nvSpPr>
        <p:spPr>
          <a:xfrm>
            <a:off x="6540526" y="5005838"/>
            <a:ext cx="1860524" cy="261610"/>
          </a:xfrm>
          <a:prstGeom prst="rect">
            <a:avLst/>
          </a:prstGeom>
          <a:noFill/>
        </p:spPr>
        <p:txBody>
          <a:bodyPr wrap="square" rtlCol="0">
            <a:spAutoFit/>
          </a:bodyPr>
          <a:lstStyle/>
          <a:p>
            <a:pPr algn="ctr"/>
            <a:r>
              <a:rPr lang="en-GB" sz="1050" b="1" dirty="0">
                <a:solidFill>
                  <a:schemeClr val="accent6"/>
                </a:solidFill>
                <a:latin typeface="+mn-lt"/>
              </a:rPr>
              <a:t>Monitoring and Follow-up</a:t>
            </a:r>
            <a:endParaRPr lang="en-GB" sz="1000" b="1" dirty="0">
              <a:solidFill>
                <a:schemeClr val="accent6"/>
              </a:solidFill>
              <a:latin typeface="+mn-lt"/>
            </a:endParaRPr>
          </a:p>
        </p:txBody>
      </p:sp>
    </p:spTree>
    <p:extLst>
      <p:ext uri="{BB962C8B-B14F-4D97-AF65-F5344CB8AC3E}">
        <p14:creationId xmlns:p14="http://schemas.microsoft.com/office/powerpoint/2010/main" val="209426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GB" dirty="0"/>
              <a:t>Key External Stakeholder Insights*</a:t>
            </a:r>
          </a:p>
        </p:txBody>
      </p:sp>
      <p:graphicFrame>
        <p:nvGraphicFramePr>
          <p:cNvPr id="9" name="Content Placeholder 3">
            <a:extLst>
              <a:ext uri="{FF2B5EF4-FFF2-40B4-BE49-F238E27FC236}">
                <a16:creationId xmlns:a16="http://schemas.microsoft.com/office/drawing/2014/main" id="{913409DD-40BD-5C45-B8CA-6425B8C473BF}"/>
              </a:ext>
            </a:extLst>
          </p:cNvPr>
          <p:cNvGraphicFramePr>
            <a:graphicFrameLocks/>
          </p:cNvGraphicFramePr>
          <p:nvPr>
            <p:extLst>
              <p:ext uri="{D42A27DB-BD31-4B8C-83A1-F6EECF244321}">
                <p14:modId xmlns:p14="http://schemas.microsoft.com/office/powerpoint/2010/main" val="830621598"/>
              </p:ext>
            </p:extLst>
          </p:nvPr>
        </p:nvGraphicFramePr>
        <p:xfrm>
          <a:off x="610039" y="1703355"/>
          <a:ext cx="8015631" cy="4248375"/>
        </p:xfrm>
        <a:graphic>
          <a:graphicData uri="http://schemas.openxmlformats.org/drawingml/2006/table">
            <a:tbl>
              <a:tblPr bandRow="1">
                <a:tableStyleId>{72833802-FEF1-4C79-8D5D-14CF1EAF98D9}</a:tableStyleId>
              </a:tblPr>
              <a:tblGrid>
                <a:gridCol w="2511125">
                  <a:extLst>
                    <a:ext uri="{9D8B030D-6E8A-4147-A177-3AD203B41FA5}">
                      <a16:colId xmlns:a16="http://schemas.microsoft.com/office/drawing/2014/main" val="2117513484"/>
                    </a:ext>
                  </a:extLst>
                </a:gridCol>
                <a:gridCol w="3099261">
                  <a:extLst>
                    <a:ext uri="{9D8B030D-6E8A-4147-A177-3AD203B41FA5}">
                      <a16:colId xmlns:a16="http://schemas.microsoft.com/office/drawing/2014/main" val="620864851"/>
                    </a:ext>
                  </a:extLst>
                </a:gridCol>
                <a:gridCol w="2405245">
                  <a:extLst>
                    <a:ext uri="{9D8B030D-6E8A-4147-A177-3AD203B41FA5}">
                      <a16:colId xmlns:a16="http://schemas.microsoft.com/office/drawing/2014/main" val="2241724411"/>
                    </a:ext>
                  </a:extLst>
                </a:gridCol>
              </a:tblGrid>
              <a:tr h="567920">
                <a:tc>
                  <a:txBody>
                    <a:bodyPr/>
                    <a:lstStyle/>
                    <a:p>
                      <a:r>
                        <a:rPr lang="en-US" sz="1100" b="1" i="0" dirty="0">
                          <a:solidFill>
                            <a:schemeClr val="bg1"/>
                          </a:solidFill>
                          <a:latin typeface="Century Gothic" panose="020B0502020202020204" pitchFamily="34" charset="0"/>
                        </a:rPr>
                        <a:t>External</a:t>
                      </a:r>
                      <a:r>
                        <a:rPr lang="en-US" sz="1100" b="1" i="0" baseline="0" dirty="0">
                          <a:solidFill>
                            <a:schemeClr val="bg1"/>
                          </a:solidFill>
                          <a:latin typeface="Century Gothic" panose="020B0502020202020204" pitchFamily="34" charset="0"/>
                        </a:rPr>
                        <a:t> Stakeholder</a:t>
                      </a:r>
                      <a:endParaRPr lang="en-US" sz="1100" b="1" i="0" dirty="0">
                        <a:solidFill>
                          <a:schemeClr val="bg1"/>
                        </a:solidFill>
                        <a:latin typeface="Century Gothic" panose="020B0502020202020204" pitchFamily="34" charset="0"/>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100" b="1" i="0" dirty="0">
                          <a:solidFill>
                            <a:schemeClr val="bg1"/>
                          </a:solidFill>
                          <a:latin typeface="Century Gothic" panose="020B0502020202020204" pitchFamily="34" charset="0"/>
                        </a:rPr>
                        <a:t>Insight</a:t>
                      </a: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100" b="1" i="0" dirty="0">
                          <a:solidFill>
                            <a:schemeClr val="bg1"/>
                          </a:solidFill>
                          <a:latin typeface="Century Gothic" panose="020B0502020202020204" pitchFamily="34" charset="0"/>
                        </a:rPr>
                        <a:t>Implications</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1086480"/>
                  </a:ext>
                </a:extLst>
              </a:tr>
              <a:tr h="676002">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i="0" u="none" strike="noStrike" cap="none" normalizeH="0" baseline="0" dirty="0">
                          <a:ln>
                            <a:noFill/>
                          </a:ln>
                          <a:solidFill>
                            <a:schemeClr val="accent4">
                              <a:lumMod val="50000"/>
                            </a:schemeClr>
                          </a:solidFill>
                          <a:effectLst/>
                          <a:latin typeface="+mn-lt"/>
                          <a:cs typeface="+mn-cs"/>
                        </a:rPr>
                        <a:t>[External expert]</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defRPr/>
                      </a:pPr>
                      <a:r>
                        <a:rPr kumimoji="0" lang="en-US" sz="1000" b="0" i="0" u="none" strike="noStrike" kern="1200" cap="none" normalizeH="0" baseline="0" dirty="0">
                          <a:ln>
                            <a:noFill/>
                          </a:ln>
                          <a:solidFill>
                            <a:schemeClr val="accent4">
                              <a:lumMod val="50000"/>
                            </a:schemeClr>
                          </a:solidFill>
                          <a:effectLst/>
                          <a:latin typeface="+mn-lt"/>
                          <a:ea typeface="+mn-ea"/>
                          <a:cs typeface="+mn-cs"/>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Clr>
                          <a:schemeClr val="accent4">
                            <a:lumMod val="50000"/>
                          </a:schemeClr>
                        </a:buClr>
                        <a:buSzPct val="130000"/>
                        <a:buFontTx/>
                        <a:buNone/>
                      </a:pPr>
                      <a:r>
                        <a:rPr lang="en-US" sz="1000" b="0" i="0" dirty="0">
                          <a:solidFill>
                            <a:schemeClr val="accent4">
                              <a:lumMod val="50000"/>
                            </a:schemeClr>
                          </a:solidFill>
                          <a:latin typeface="Century Gothic" panose="020B0502020202020204" pitchFamily="34" charset="0"/>
                        </a:rPr>
                        <a:t>[Describe major insights relative to stakeholder perception of value]</a:t>
                      </a: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kumimoji="0" lang="en-US" sz="1000" u="none" strike="noStrike" cap="none" normalizeH="0" baseline="0" dirty="0">
                          <a:ln>
                            <a:noFill/>
                          </a:ln>
                          <a:solidFill>
                            <a:schemeClr val="accent4">
                              <a:lumMod val="50000"/>
                            </a:schemeClr>
                          </a:solidFill>
                          <a:effectLst/>
                        </a:rPr>
                        <a:t>[Describe the implications relative to informing medical strategy]</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10016"/>
                  </a:ext>
                </a:extLst>
              </a:tr>
              <a:tr h="676002">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u="none" strike="noStrike" cap="none" normalizeH="0" baseline="0" dirty="0">
                          <a:ln>
                            <a:noFill/>
                          </a:ln>
                          <a:solidFill>
                            <a:schemeClr val="accent4">
                              <a:lumMod val="50000"/>
                            </a:schemeClr>
                          </a:solidFill>
                          <a:effectLst/>
                        </a:rPr>
                        <a:t>[Healthcare professional]</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000" b="0" i="0" u="none" strike="noStrike" cap="none" normalizeH="0" baseline="0" dirty="0">
                          <a:ln>
                            <a:noFill/>
                          </a:ln>
                          <a:solidFill>
                            <a:schemeClr val="accent4">
                              <a:lumMod val="50000"/>
                            </a:schemeClr>
                          </a:solidFill>
                          <a:effectLst/>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853331"/>
                  </a:ext>
                </a:extLst>
              </a:tr>
              <a:tr h="676002">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u="none" strike="noStrike" cap="none" normalizeH="0" baseline="0" dirty="0">
                          <a:ln>
                            <a:noFill/>
                          </a:ln>
                          <a:solidFill>
                            <a:schemeClr val="accent4">
                              <a:lumMod val="50000"/>
                            </a:schemeClr>
                          </a:solidFill>
                          <a:effectLst/>
                        </a:rPr>
                        <a:t>[Payers/HTA]</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defRPr/>
                      </a:pPr>
                      <a:r>
                        <a:rPr kumimoji="0" lang="en-US" sz="1000" b="0" i="0" u="none" strike="noStrike" cap="none" normalizeH="0" baseline="0" dirty="0">
                          <a:ln>
                            <a:noFill/>
                          </a:ln>
                          <a:solidFill>
                            <a:schemeClr val="accent4">
                              <a:lumMod val="50000"/>
                            </a:schemeClr>
                          </a:solidFill>
                          <a:effectLst/>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875417"/>
                  </a:ext>
                </a:extLst>
              </a:tr>
              <a:tr h="676002">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u="none" strike="noStrike" cap="none" normalizeH="0" baseline="0" dirty="0">
                          <a:ln>
                            <a:noFill/>
                          </a:ln>
                          <a:solidFill>
                            <a:schemeClr val="accent4">
                              <a:lumMod val="50000"/>
                            </a:schemeClr>
                          </a:solidFill>
                          <a:effectLst/>
                        </a:rPr>
                        <a:t>[Patients]</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defRPr/>
                      </a:pPr>
                      <a:r>
                        <a:rPr kumimoji="0" lang="en-US" sz="1000" b="0" i="0" u="none" strike="noStrike" kern="1200" cap="none" normalizeH="0" baseline="0" dirty="0">
                          <a:ln>
                            <a:noFill/>
                          </a:ln>
                          <a:solidFill>
                            <a:schemeClr val="accent4">
                              <a:lumMod val="50000"/>
                            </a:schemeClr>
                          </a:solidFill>
                          <a:effectLst/>
                          <a:latin typeface="+mn-lt"/>
                          <a:ea typeface="+mn-ea"/>
                          <a:cs typeface="+mn-cs"/>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1" i="0" dirty="0">
                        <a:solidFill>
                          <a:schemeClr val="bg1"/>
                        </a:solidFill>
                        <a:latin typeface="Century Gothic" panose="020B0502020202020204" pitchFamily="34" charset="0"/>
                      </a:endParaRPr>
                    </a:p>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193550"/>
                  </a:ext>
                </a:extLst>
              </a:tr>
              <a:tr h="976447">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u="none" strike="noStrike" cap="none" normalizeH="0" baseline="0" dirty="0">
                          <a:ln>
                            <a:noFill/>
                          </a:ln>
                          <a:solidFill>
                            <a:schemeClr val="accent4">
                              <a:lumMod val="50000"/>
                            </a:schemeClr>
                          </a:solidFill>
                          <a:effectLst/>
                        </a:rPr>
                        <a:t>Other (</a:t>
                      </a:r>
                      <a:r>
                        <a:rPr kumimoji="0" lang="en-US" sz="1100" b="1" u="none" strike="noStrike" cap="none" normalizeH="0" baseline="0" dirty="0" err="1">
                          <a:ln>
                            <a:noFill/>
                          </a:ln>
                          <a:solidFill>
                            <a:schemeClr val="accent4">
                              <a:lumMod val="50000"/>
                            </a:schemeClr>
                          </a:solidFill>
                          <a:effectLst/>
                        </a:rPr>
                        <a:t>eg</a:t>
                      </a:r>
                      <a:r>
                        <a:rPr kumimoji="0" lang="en-US" sz="1100" b="1" u="none" strike="noStrike" cap="none" normalizeH="0" baseline="0" dirty="0">
                          <a:ln>
                            <a:noFill/>
                          </a:ln>
                          <a:solidFill>
                            <a:schemeClr val="accent4">
                              <a:lumMod val="50000"/>
                            </a:schemeClr>
                          </a:solidFill>
                          <a:effectLst/>
                        </a:rPr>
                        <a:t>, advocacy groups, caregivers, etc.)</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defRPr/>
                      </a:pPr>
                      <a:r>
                        <a:rPr kumimoji="0" lang="en-US" sz="1000" b="0" i="0" u="none" strike="noStrike" cap="none" normalizeH="0" baseline="0" dirty="0">
                          <a:ln>
                            <a:noFill/>
                          </a:ln>
                          <a:solidFill>
                            <a:schemeClr val="accent4">
                              <a:lumMod val="50000"/>
                            </a:schemeClr>
                          </a:solidFill>
                          <a:effectLst/>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314206"/>
                  </a:ext>
                </a:extLst>
              </a:tr>
            </a:tbl>
          </a:graphicData>
        </a:graphic>
      </p:graphicFrame>
      <p:sp>
        <p:nvSpPr>
          <p:cNvPr id="4" name="TextBox 3"/>
          <p:cNvSpPr txBox="1"/>
          <p:nvPr/>
        </p:nvSpPr>
        <p:spPr>
          <a:xfrm>
            <a:off x="485396" y="6039467"/>
            <a:ext cx="7932907" cy="230832"/>
          </a:xfrm>
          <a:prstGeom prst="rect">
            <a:avLst/>
          </a:prstGeom>
          <a:noFill/>
        </p:spPr>
        <p:txBody>
          <a:bodyPr wrap="square" rtlCol="0">
            <a:spAutoFit/>
          </a:bodyPr>
          <a:lstStyle/>
          <a:p>
            <a:r>
              <a:rPr lang="en-GB" sz="900" dirty="0">
                <a:latin typeface="Century Gothic" panose="020B0502020202020204" pitchFamily="34" charset="0"/>
              </a:rPr>
              <a:t>*All sources (Advisory boards, literature, Field Medical engagement, and others)</a:t>
            </a:r>
          </a:p>
        </p:txBody>
      </p:sp>
    </p:spTree>
    <p:extLst>
      <p:ext uri="{BB962C8B-B14F-4D97-AF65-F5344CB8AC3E}">
        <p14:creationId xmlns:p14="http://schemas.microsoft.com/office/powerpoint/2010/main" val="161296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521301" y="1809414"/>
            <a:ext cx="1616149" cy="4208613"/>
            <a:chOff x="6521301" y="1809414"/>
            <a:chExt cx="1616149" cy="4208613"/>
          </a:xfrm>
        </p:grpSpPr>
        <p:sp>
          <p:nvSpPr>
            <p:cNvPr id="28" name="Alternate Process 27">
              <a:extLst>
                <a:ext uri="{FF2B5EF4-FFF2-40B4-BE49-F238E27FC236}">
                  <a16:creationId xmlns:a16="http://schemas.microsoft.com/office/drawing/2014/main" id="{91BE8265-DAD2-7E4E-9DE2-EEED4CC061FB}"/>
                </a:ext>
              </a:extLst>
            </p:cNvPr>
            <p:cNvSpPr/>
            <p:nvPr/>
          </p:nvSpPr>
          <p:spPr>
            <a:xfrm>
              <a:off x="6540846" y="1809414"/>
              <a:ext cx="1549829" cy="3079531"/>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4E3F9682-2BA2-4B4F-9704-446DDF299D1F}"/>
                </a:ext>
              </a:extLst>
            </p:cNvPr>
            <p:cNvSpPr/>
            <p:nvPr/>
          </p:nvSpPr>
          <p:spPr>
            <a:xfrm>
              <a:off x="6521301" y="2456120"/>
              <a:ext cx="1616149" cy="3561907"/>
            </a:xfrm>
            <a:custGeom>
              <a:avLst/>
              <a:gdLst>
                <a:gd name="connsiteX0" fmla="*/ 0 w 1616149"/>
                <a:gd name="connsiteY0" fmla="*/ 0 h 3189768"/>
                <a:gd name="connsiteX1" fmla="*/ 1616149 w 1616149"/>
                <a:gd name="connsiteY1" fmla="*/ 0 h 3189768"/>
                <a:gd name="connsiteX2" fmla="*/ 1616149 w 1616149"/>
                <a:gd name="connsiteY2" fmla="*/ 2920404 h 3189768"/>
                <a:gd name="connsiteX3" fmla="*/ 1346785 w 1616149"/>
                <a:gd name="connsiteY3" fmla="*/ 3189768 h 3189768"/>
                <a:gd name="connsiteX4" fmla="*/ 269364 w 1616149"/>
                <a:gd name="connsiteY4" fmla="*/ 3189768 h 3189768"/>
                <a:gd name="connsiteX5" fmla="*/ 0 w 1616149"/>
                <a:gd name="connsiteY5" fmla="*/ 2920404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49" h="3189768">
                  <a:moveTo>
                    <a:pt x="0" y="0"/>
                  </a:moveTo>
                  <a:lnTo>
                    <a:pt x="1616149" y="0"/>
                  </a:lnTo>
                  <a:lnTo>
                    <a:pt x="1616149" y="2920404"/>
                  </a:lnTo>
                  <a:cubicBezTo>
                    <a:pt x="1616149" y="3069170"/>
                    <a:pt x="1495551" y="3189768"/>
                    <a:pt x="1346785" y="3189768"/>
                  </a:cubicBezTo>
                  <a:lnTo>
                    <a:pt x="269364" y="3189768"/>
                  </a:lnTo>
                  <a:cubicBezTo>
                    <a:pt x="120598" y="3189768"/>
                    <a:pt x="0" y="3069170"/>
                    <a:pt x="0" y="2920404"/>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6937606" y="2200053"/>
              <a:ext cx="735428" cy="735428"/>
              <a:chOff x="6937606" y="2200053"/>
              <a:chExt cx="735428" cy="735428"/>
            </a:xfrm>
          </p:grpSpPr>
          <p:grpSp>
            <p:nvGrpSpPr>
              <p:cNvPr id="33" name="Group 32">
                <a:extLst>
                  <a:ext uri="{FF2B5EF4-FFF2-40B4-BE49-F238E27FC236}">
                    <a16:creationId xmlns:a16="http://schemas.microsoft.com/office/drawing/2014/main" id="{CA84F9E0-4D76-AB40-8731-67701FEF3434}"/>
                  </a:ext>
                </a:extLst>
              </p:cNvPr>
              <p:cNvGrpSpPr/>
              <p:nvPr/>
            </p:nvGrpSpPr>
            <p:grpSpPr>
              <a:xfrm>
                <a:off x="6937606" y="2200053"/>
                <a:ext cx="735428" cy="735428"/>
                <a:chOff x="668216" y="2184400"/>
                <a:chExt cx="816708" cy="816708"/>
              </a:xfrm>
            </p:grpSpPr>
            <p:sp>
              <p:nvSpPr>
                <p:cNvPr id="34" name="Oval 33">
                  <a:extLst>
                    <a:ext uri="{FF2B5EF4-FFF2-40B4-BE49-F238E27FC236}">
                      <a16:creationId xmlns:a16="http://schemas.microsoft.com/office/drawing/2014/main" id="{79873D98-597D-5C43-BBD9-D6783FE34AD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C9A2101-608F-A044-BCB1-0A1072E80E0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38" name="Picture 37">
                <a:extLst>
                  <a:ext uri="{FF2B5EF4-FFF2-40B4-BE49-F238E27FC236}">
                    <a16:creationId xmlns:a16="http://schemas.microsoft.com/office/drawing/2014/main" id="{B299E51A-09DE-EE46-A8A7-8E541F5A5981}"/>
                  </a:ext>
                </a:extLst>
              </p:cNvPr>
              <p:cNvPicPr>
                <a:picLocks noChangeAspect="1"/>
              </p:cNvPicPr>
              <p:nvPr/>
            </p:nvPicPr>
            <p:blipFill>
              <a:blip r:embed="rId3"/>
              <a:stretch>
                <a:fillRect/>
              </a:stretch>
            </p:blipFill>
            <p:spPr>
              <a:xfrm>
                <a:off x="7081624" y="2369209"/>
                <a:ext cx="447760" cy="389609"/>
              </a:xfrm>
              <a:prstGeom prst="rect">
                <a:avLst/>
              </a:prstGeom>
            </p:spPr>
          </p:pic>
        </p:grpSp>
      </p:grpSp>
      <p:grpSp>
        <p:nvGrpSpPr>
          <p:cNvPr id="31" name="Group 30"/>
          <p:cNvGrpSpPr/>
          <p:nvPr/>
        </p:nvGrpSpPr>
        <p:grpSpPr>
          <a:xfrm>
            <a:off x="4582633" y="1809414"/>
            <a:ext cx="1616149" cy="4208613"/>
            <a:chOff x="4582633" y="1809414"/>
            <a:chExt cx="1616149" cy="4208613"/>
          </a:xfrm>
        </p:grpSpPr>
        <p:sp>
          <p:nvSpPr>
            <p:cNvPr id="20" name="Alternate Process 19">
              <a:extLst>
                <a:ext uri="{FF2B5EF4-FFF2-40B4-BE49-F238E27FC236}">
                  <a16:creationId xmlns:a16="http://schemas.microsoft.com/office/drawing/2014/main" id="{C5490A82-9520-4B42-A179-12DEC1C42145}"/>
                </a:ext>
              </a:extLst>
            </p:cNvPr>
            <p:cNvSpPr/>
            <p:nvPr/>
          </p:nvSpPr>
          <p:spPr>
            <a:xfrm>
              <a:off x="4625544" y="1809414"/>
              <a:ext cx="1549829" cy="3079531"/>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50C8EBCD-A455-674D-9586-4FBF447BBEE2}"/>
                </a:ext>
              </a:extLst>
            </p:cNvPr>
            <p:cNvSpPr/>
            <p:nvPr/>
          </p:nvSpPr>
          <p:spPr>
            <a:xfrm>
              <a:off x="4582633" y="2456120"/>
              <a:ext cx="1616149" cy="3561907"/>
            </a:xfrm>
            <a:custGeom>
              <a:avLst/>
              <a:gdLst>
                <a:gd name="connsiteX0" fmla="*/ 0 w 1616149"/>
                <a:gd name="connsiteY0" fmla="*/ 0 h 3189768"/>
                <a:gd name="connsiteX1" fmla="*/ 1616149 w 1616149"/>
                <a:gd name="connsiteY1" fmla="*/ 0 h 3189768"/>
                <a:gd name="connsiteX2" fmla="*/ 1616149 w 1616149"/>
                <a:gd name="connsiteY2" fmla="*/ 2920404 h 3189768"/>
                <a:gd name="connsiteX3" fmla="*/ 1346785 w 1616149"/>
                <a:gd name="connsiteY3" fmla="*/ 3189768 h 3189768"/>
                <a:gd name="connsiteX4" fmla="*/ 269364 w 1616149"/>
                <a:gd name="connsiteY4" fmla="*/ 3189768 h 3189768"/>
                <a:gd name="connsiteX5" fmla="*/ 0 w 1616149"/>
                <a:gd name="connsiteY5" fmla="*/ 2920404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49" h="3189768">
                  <a:moveTo>
                    <a:pt x="0" y="0"/>
                  </a:moveTo>
                  <a:lnTo>
                    <a:pt x="1616149" y="0"/>
                  </a:lnTo>
                  <a:lnTo>
                    <a:pt x="1616149" y="2920404"/>
                  </a:lnTo>
                  <a:cubicBezTo>
                    <a:pt x="1616149" y="3069170"/>
                    <a:pt x="1495551" y="3189768"/>
                    <a:pt x="1346785" y="3189768"/>
                  </a:cubicBezTo>
                  <a:lnTo>
                    <a:pt x="269364" y="3189768"/>
                  </a:lnTo>
                  <a:cubicBezTo>
                    <a:pt x="120598" y="3189768"/>
                    <a:pt x="0" y="3069170"/>
                    <a:pt x="0" y="2920404"/>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5022304" y="2200053"/>
              <a:ext cx="735428" cy="735428"/>
              <a:chOff x="5022304" y="2200053"/>
              <a:chExt cx="735428" cy="735428"/>
            </a:xfrm>
          </p:grpSpPr>
          <p:grpSp>
            <p:nvGrpSpPr>
              <p:cNvPr id="6" name="Group 5"/>
              <p:cNvGrpSpPr/>
              <p:nvPr/>
            </p:nvGrpSpPr>
            <p:grpSpPr>
              <a:xfrm>
                <a:off x="5022304" y="2200053"/>
                <a:ext cx="735428" cy="735428"/>
                <a:chOff x="5022304" y="2200053"/>
                <a:chExt cx="735428" cy="735428"/>
              </a:xfrm>
            </p:grpSpPr>
            <p:sp>
              <p:nvSpPr>
                <p:cNvPr id="26" name="Oval 25">
                  <a:extLst>
                    <a:ext uri="{FF2B5EF4-FFF2-40B4-BE49-F238E27FC236}">
                      <a16:creationId xmlns:a16="http://schemas.microsoft.com/office/drawing/2014/main" id="{43A1D6C8-896F-D34B-82EA-941C3AE2803B}"/>
                    </a:ext>
                  </a:extLst>
                </p:cNvPr>
                <p:cNvSpPr/>
                <p:nvPr/>
              </p:nvSpPr>
              <p:spPr>
                <a:xfrm>
                  <a:off x="5022304" y="2200053"/>
                  <a:ext cx="735428" cy="73542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AEE3C0E-87B8-D940-9A30-874D8446067B}"/>
                    </a:ext>
                  </a:extLst>
                </p:cNvPr>
                <p:cNvSpPr/>
                <p:nvPr/>
              </p:nvSpPr>
              <p:spPr>
                <a:xfrm>
                  <a:off x="5122589" y="2300338"/>
                  <a:ext cx="534857" cy="534857"/>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37" name="Picture 36">
                <a:extLst>
                  <a:ext uri="{FF2B5EF4-FFF2-40B4-BE49-F238E27FC236}">
                    <a16:creationId xmlns:a16="http://schemas.microsoft.com/office/drawing/2014/main" id="{5FE2DD8A-F9C1-A445-97C9-5EF0456A74A2}"/>
                  </a:ext>
                </a:extLst>
              </p:cNvPr>
              <p:cNvPicPr>
                <a:picLocks noChangeAspect="1"/>
              </p:cNvPicPr>
              <p:nvPr/>
            </p:nvPicPr>
            <p:blipFill>
              <a:blip r:embed="rId4"/>
              <a:stretch>
                <a:fillRect/>
              </a:stretch>
            </p:blipFill>
            <p:spPr>
              <a:xfrm>
                <a:off x="5214896" y="2399271"/>
                <a:ext cx="386834" cy="386834"/>
              </a:xfrm>
              <a:prstGeom prst="rect">
                <a:avLst/>
              </a:prstGeom>
            </p:spPr>
          </p:pic>
        </p:grpSp>
      </p:grpSp>
      <p:grpSp>
        <p:nvGrpSpPr>
          <p:cNvPr id="29" name="Group 28"/>
          <p:cNvGrpSpPr/>
          <p:nvPr/>
        </p:nvGrpSpPr>
        <p:grpSpPr>
          <a:xfrm>
            <a:off x="2667000" y="1809414"/>
            <a:ext cx="1616149" cy="4208613"/>
            <a:chOff x="2667000" y="1809414"/>
            <a:chExt cx="1616149" cy="4208613"/>
          </a:xfrm>
        </p:grpSpPr>
        <p:sp>
          <p:nvSpPr>
            <p:cNvPr id="12" name="Alternate Process 11">
              <a:extLst>
                <a:ext uri="{FF2B5EF4-FFF2-40B4-BE49-F238E27FC236}">
                  <a16:creationId xmlns:a16="http://schemas.microsoft.com/office/drawing/2014/main" id="{D73ED9A7-735D-6947-AB35-FFBFB53C08D4}"/>
                </a:ext>
              </a:extLst>
            </p:cNvPr>
            <p:cNvSpPr/>
            <p:nvPr/>
          </p:nvSpPr>
          <p:spPr>
            <a:xfrm>
              <a:off x="2704070" y="1809414"/>
              <a:ext cx="1549829" cy="3079531"/>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CD3E489-310A-4C45-A4B3-5557EDD38F1B}"/>
                </a:ext>
              </a:extLst>
            </p:cNvPr>
            <p:cNvSpPr/>
            <p:nvPr/>
          </p:nvSpPr>
          <p:spPr>
            <a:xfrm>
              <a:off x="2667000" y="2456120"/>
              <a:ext cx="1616149" cy="3561907"/>
            </a:xfrm>
            <a:custGeom>
              <a:avLst/>
              <a:gdLst>
                <a:gd name="connsiteX0" fmla="*/ 0 w 1616149"/>
                <a:gd name="connsiteY0" fmla="*/ 0 h 3189768"/>
                <a:gd name="connsiteX1" fmla="*/ 1616149 w 1616149"/>
                <a:gd name="connsiteY1" fmla="*/ 0 h 3189768"/>
                <a:gd name="connsiteX2" fmla="*/ 1616149 w 1616149"/>
                <a:gd name="connsiteY2" fmla="*/ 2920404 h 3189768"/>
                <a:gd name="connsiteX3" fmla="*/ 1346785 w 1616149"/>
                <a:gd name="connsiteY3" fmla="*/ 3189768 h 3189768"/>
                <a:gd name="connsiteX4" fmla="*/ 269364 w 1616149"/>
                <a:gd name="connsiteY4" fmla="*/ 3189768 h 3189768"/>
                <a:gd name="connsiteX5" fmla="*/ 0 w 1616149"/>
                <a:gd name="connsiteY5" fmla="*/ 2920404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49" h="3189768">
                  <a:moveTo>
                    <a:pt x="0" y="0"/>
                  </a:moveTo>
                  <a:lnTo>
                    <a:pt x="1616149" y="0"/>
                  </a:lnTo>
                  <a:lnTo>
                    <a:pt x="1616149" y="2920404"/>
                  </a:lnTo>
                  <a:cubicBezTo>
                    <a:pt x="1616149" y="3069170"/>
                    <a:pt x="1495551" y="3189768"/>
                    <a:pt x="1346785" y="3189768"/>
                  </a:cubicBezTo>
                  <a:lnTo>
                    <a:pt x="269364" y="3189768"/>
                  </a:lnTo>
                  <a:cubicBezTo>
                    <a:pt x="120598" y="3189768"/>
                    <a:pt x="0" y="3069170"/>
                    <a:pt x="0" y="2920404"/>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3100830" y="2200053"/>
              <a:ext cx="735428" cy="735428"/>
              <a:chOff x="3100830" y="2200053"/>
              <a:chExt cx="735428" cy="735428"/>
            </a:xfrm>
          </p:grpSpPr>
          <p:grpSp>
            <p:nvGrpSpPr>
              <p:cNvPr id="17" name="Group 16">
                <a:extLst>
                  <a:ext uri="{FF2B5EF4-FFF2-40B4-BE49-F238E27FC236}">
                    <a16:creationId xmlns:a16="http://schemas.microsoft.com/office/drawing/2014/main" id="{9992BDC4-C302-0B47-8D69-8BCC5D21503E}"/>
                  </a:ext>
                </a:extLst>
              </p:cNvPr>
              <p:cNvGrpSpPr/>
              <p:nvPr/>
            </p:nvGrpSpPr>
            <p:grpSpPr>
              <a:xfrm>
                <a:off x="3100830" y="2200053"/>
                <a:ext cx="735428" cy="735428"/>
                <a:chOff x="668216" y="2184400"/>
                <a:chExt cx="816708" cy="816708"/>
              </a:xfrm>
            </p:grpSpPr>
            <p:sp>
              <p:nvSpPr>
                <p:cNvPr id="18" name="Oval 17">
                  <a:extLst>
                    <a:ext uri="{FF2B5EF4-FFF2-40B4-BE49-F238E27FC236}">
                      <a16:creationId xmlns:a16="http://schemas.microsoft.com/office/drawing/2014/main" id="{891238CD-BDEF-7D44-A4C8-168FE5A79A75}"/>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48B1D3-757E-DA4E-9BC8-88CC81781BF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36" name="Picture 35">
                <a:extLst>
                  <a:ext uri="{FF2B5EF4-FFF2-40B4-BE49-F238E27FC236}">
                    <a16:creationId xmlns:a16="http://schemas.microsoft.com/office/drawing/2014/main" id="{5473CAFF-BECD-CB40-877B-0D4ED238F07F}"/>
                  </a:ext>
                </a:extLst>
              </p:cNvPr>
              <p:cNvPicPr>
                <a:picLocks noChangeAspect="1"/>
              </p:cNvPicPr>
              <p:nvPr/>
            </p:nvPicPr>
            <p:blipFill>
              <a:blip r:embed="rId5"/>
              <a:stretch>
                <a:fillRect/>
              </a:stretch>
            </p:blipFill>
            <p:spPr>
              <a:xfrm>
                <a:off x="3328601" y="2368380"/>
                <a:ext cx="305541" cy="412749"/>
              </a:xfrm>
              <a:prstGeom prst="rect">
                <a:avLst/>
              </a:prstGeom>
            </p:spPr>
          </p:pic>
        </p:grpSp>
      </p:grpSp>
      <p:grpSp>
        <p:nvGrpSpPr>
          <p:cNvPr id="21" name="Group 20"/>
          <p:cNvGrpSpPr/>
          <p:nvPr/>
        </p:nvGrpSpPr>
        <p:grpSpPr>
          <a:xfrm>
            <a:off x="712382" y="1809414"/>
            <a:ext cx="1616149" cy="4208613"/>
            <a:chOff x="712382" y="1809414"/>
            <a:chExt cx="1616149" cy="4208613"/>
          </a:xfrm>
        </p:grpSpPr>
        <p:sp>
          <p:nvSpPr>
            <p:cNvPr id="3" name="Alternate Process 2">
              <a:extLst>
                <a:ext uri="{FF2B5EF4-FFF2-40B4-BE49-F238E27FC236}">
                  <a16:creationId xmlns:a16="http://schemas.microsoft.com/office/drawing/2014/main" id="{18F7A66D-1136-7442-9C3D-8226C68358D5}"/>
                </a:ext>
              </a:extLst>
            </p:cNvPr>
            <p:cNvSpPr/>
            <p:nvPr/>
          </p:nvSpPr>
          <p:spPr>
            <a:xfrm>
              <a:off x="757104" y="1809414"/>
              <a:ext cx="1549829" cy="3079531"/>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9CA8C3A-5AB5-2B44-A32B-12227BE39E97}"/>
                </a:ext>
              </a:extLst>
            </p:cNvPr>
            <p:cNvSpPr/>
            <p:nvPr/>
          </p:nvSpPr>
          <p:spPr>
            <a:xfrm>
              <a:off x="712382" y="2456120"/>
              <a:ext cx="1616149" cy="3561907"/>
            </a:xfrm>
            <a:custGeom>
              <a:avLst/>
              <a:gdLst>
                <a:gd name="connsiteX0" fmla="*/ 0 w 1616149"/>
                <a:gd name="connsiteY0" fmla="*/ 0 h 3189768"/>
                <a:gd name="connsiteX1" fmla="*/ 1616149 w 1616149"/>
                <a:gd name="connsiteY1" fmla="*/ 0 h 3189768"/>
                <a:gd name="connsiteX2" fmla="*/ 1616149 w 1616149"/>
                <a:gd name="connsiteY2" fmla="*/ 2920404 h 3189768"/>
                <a:gd name="connsiteX3" fmla="*/ 1346785 w 1616149"/>
                <a:gd name="connsiteY3" fmla="*/ 3189768 h 3189768"/>
                <a:gd name="connsiteX4" fmla="*/ 269364 w 1616149"/>
                <a:gd name="connsiteY4" fmla="*/ 3189768 h 3189768"/>
                <a:gd name="connsiteX5" fmla="*/ 0 w 1616149"/>
                <a:gd name="connsiteY5" fmla="*/ 2920404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49" h="3189768">
                  <a:moveTo>
                    <a:pt x="0" y="0"/>
                  </a:moveTo>
                  <a:lnTo>
                    <a:pt x="1616149" y="0"/>
                  </a:lnTo>
                  <a:lnTo>
                    <a:pt x="1616149" y="2920404"/>
                  </a:lnTo>
                  <a:cubicBezTo>
                    <a:pt x="1616149" y="3069170"/>
                    <a:pt x="1495551" y="3189768"/>
                    <a:pt x="1346785" y="3189768"/>
                  </a:cubicBezTo>
                  <a:lnTo>
                    <a:pt x="269364" y="3189768"/>
                  </a:lnTo>
                  <a:cubicBezTo>
                    <a:pt x="120598" y="3189768"/>
                    <a:pt x="0" y="3069170"/>
                    <a:pt x="0" y="2920404"/>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1153864" y="2200053"/>
              <a:ext cx="735428" cy="735428"/>
              <a:chOff x="1153864" y="2200053"/>
              <a:chExt cx="735428" cy="735428"/>
            </a:xfrm>
          </p:grpSpPr>
          <p:grpSp>
            <p:nvGrpSpPr>
              <p:cNvPr id="8" name="Group 7">
                <a:extLst>
                  <a:ext uri="{FF2B5EF4-FFF2-40B4-BE49-F238E27FC236}">
                    <a16:creationId xmlns:a16="http://schemas.microsoft.com/office/drawing/2014/main" id="{F9A0A854-BD34-6846-B2A9-FB35A33D52EC}"/>
                  </a:ext>
                </a:extLst>
              </p:cNvPr>
              <p:cNvGrpSpPr/>
              <p:nvPr/>
            </p:nvGrpSpPr>
            <p:grpSpPr>
              <a:xfrm>
                <a:off x="1153864" y="2200053"/>
                <a:ext cx="735428" cy="735428"/>
                <a:chOff x="668216" y="2184400"/>
                <a:chExt cx="816708" cy="816708"/>
              </a:xfrm>
            </p:grpSpPr>
            <p:sp>
              <p:nvSpPr>
                <p:cNvPr id="9" name="Oval 8">
                  <a:extLst>
                    <a:ext uri="{FF2B5EF4-FFF2-40B4-BE49-F238E27FC236}">
                      <a16:creationId xmlns:a16="http://schemas.microsoft.com/office/drawing/2014/main" id="{7E6644A8-7513-4942-B937-2085F7F1A70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9F425B0-E758-CB4E-8683-88D836AE182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00FFD595-4D90-1446-BE0D-67F23FAC42F3}"/>
                  </a:ext>
                </a:extLst>
              </p:cNvPr>
              <p:cNvPicPr>
                <a:picLocks noChangeAspect="1"/>
              </p:cNvPicPr>
              <p:nvPr/>
            </p:nvPicPr>
            <p:blipFill>
              <a:blip r:embed="rId6"/>
              <a:stretch>
                <a:fillRect/>
              </a:stretch>
            </p:blipFill>
            <p:spPr>
              <a:xfrm>
                <a:off x="1379186" y="2371321"/>
                <a:ext cx="294249" cy="402325"/>
              </a:xfrm>
              <a:prstGeom prst="rect">
                <a:avLst/>
              </a:prstGeom>
            </p:spPr>
          </p:pic>
        </p:grpSp>
      </p:grpSp>
      <p:sp>
        <p:nvSpPr>
          <p:cNvPr id="2" name="Title 1">
            <a:extLst>
              <a:ext uri="{FF2B5EF4-FFF2-40B4-BE49-F238E27FC236}">
                <a16:creationId xmlns:a16="http://schemas.microsoft.com/office/drawing/2014/main" id="{D806932D-0EDF-F744-BD54-65CA2026EF11}"/>
              </a:ext>
            </a:extLst>
          </p:cNvPr>
          <p:cNvSpPr>
            <a:spLocks noGrp="1"/>
          </p:cNvSpPr>
          <p:nvPr>
            <p:ph type="title" idx="4294967295"/>
          </p:nvPr>
        </p:nvSpPr>
        <p:spPr>
          <a:xfrm>
            <a:off x="460917" y="0"/>
            <a:ext cx="6858000" cy="1400175"/>
          </a:xfrm>
        </p:spPr>
        <p:txBody>
          <a:bodyPr/>
          <a:lstStyle/>
          <a:p>
            <a:r>
              <a:rPr lang="en-US" dirty="0"/>
              <a:t>Key External Stakeholders: </a:t>
            </a:r>
            <a:br>
              <a:rPr lang="en-US" dirty="0"/>
            </a:br>
            <a:r>
              <a:rPr lang="en-US" dirty="0"/>
              <a:t>Needs</a:t>
            </a:r>
          </a:p>
        </p:txBody>
      </p:sp>
      <p:sp>
        <p:nvSpPr>
          <p:cNvPr id="5" name="TextBox 4">
            <a:extLst>
              <a:ext uri="{FF2B5EF4-FFF2-40B4-BE49-F238E27FC236}">
                <a16:creationId xmlns:a16="http://schemas.microsoft.com/office/drawing/2014/main" id="{A4DD9041-2BAB-7C4F-AF4D-4FCBA0EB972D}"/>
              </a:ext>
            </a:extLst>
          </p:cNvPr>
          <p:cNvSpPr txBox="1"/>
          <p:nvPr/>
        </p:nvSpPr>
        <p:spPr>
          <a:xfrm>
            <a:off x="724296" y="1892810"/>
            <a:ext cx="1618593" cy="258532"/>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bg1"/>
                </a:solidFill>
                <a:latin typeface="+mn-lt"/>
              </a:rPr>
              <a:t>[Stakeholder]</a:t>
            </a:r>
          </a:p>
        </p:txBody>
      </p:sp>
      <p:sp>
        <p:nvSpPr>
          <p:cNvPr id="7" name="Rectangle 6">
            <a:extLst>
              <a:ext uri="{FF2B5EF4-FFF2-40B4-BE49-F238E27FC236}">
                <a16:creationId xmlns:a16="http://schemas.microsoft.com/office/drawing/2014/main" id="{0B02BC58-E51B-BB4C-9255-14E83DBFF827}"/>
              </a:ext>
            </a:extLst>
          </p:cNvPr>
          <p:cNvSpPr/>
          <p:nvPr/>
        </p:nvSpPr>
        <p:spPr>
          <a:xfrm>
            <a:off x="741436" y="3638218"/>
            <a:ext cx="1587094" cy="415498"/>
          </a:xfrm>
          <a:prstGeom prst="rect">
            <a:avLst/>
          </a:prstGeom>
        </p:spPr>
        <p:txBody>
          <a:bodyPr wrap="square">
            <a:spAutoFit/>
          </a:bodyPr>
          <a:lstStyle/>
          <a:p>
            <a:pPr marL="171450" indent="-171450">
              <a:buFont typeface="Courier New" panose="02070309020205020404" pitchFamily="49" charset="0"/>
              <a:buChar char="o"/>
            </a:pPr>
            <a:r>
              <a:rPr lang="en-GB" sz="1050" dirty="0">
                <a:solidFill>
                  <a:prstClr val="black">
                    <a:lumMod val="50000"/>
                    <a:lumOff val="50000"/>
                  </a:prstClr>
                </a:solidFill>
                <a:latin typeface="+mn-lt"/>
              </a:rPr>
              <a:t>[Met and unmet needs]</a:t>
            </a:r>
            <a:endParaRPr lang="en-US" dirty="0">
              <a:latin typeface="+mn-lt"/>
            </a:endParaRPr>
          </a:p>
        </p:txBody>
      </p:sp>
      <p:sp>
        <p:nvSpPr>
          <p:cNvPr id="14" name="TextBox 13">
            <a:extLst>
              <a:ext uri="{FF2B5EF4-FFF2-40B4-BE49-F238E27FC236}">
                <a16:creationId xmlns:a16="http://schemas.microsoft.com/office/drawing/2014/main" id="{27542C23-2BA7-DD45-ABF1-1A506A3393E1}"/>
              </a:ext>
            </a:extLst>
          </p:cNvPr>
          <p:cNvSpPr txBox="1"/>
          <p:nvPr/>
        </p:nvSpPr>
        <p:spPr>
          <a:xfrm>
            <a:off x="2671262" y="1892810"/>
            <a:ext cx="1618593" cy="258532"/>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bg1"/>
                </a:solidFill>
                <a:latin typeface="+mn-lt"/>
              </a:rPr>
              <a:t>[Stakeholder]</a:t>
            </a:r>
          </a:p>
        </p:txBody>
      </p:sp>
      <p:sp>
        <p:nvSpPr>
          <p:cNvPr id="22" name="TextBox 21">
            <a:extLst>
              <a:ext uri="{FF2B5EF4-FFF2-40B4-BE49-F238E27FC236}">
                <a16:creationId xmlns:a16="http://schemas.microsoft.com/office/drawing/2014/main" id="{D3E4CDFF-2F97-6641-BCD5-AEEF62544806}"/>
              </a:ext>
            </a:extLst>
          </p:cNvPr>
          <p:cNvSpPr txBox="1"/>
          <p:nvPr/>
        </p:nvSpPr>
        <p:spPr>
          <a:xfrm>
            <a:off x="4592736" y="1892810"/>
            <a:ext cx="1618593" cy="258532"/>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bg1"/>
                </a:solidFill>
                <a:latin typeface="+mn-lt"/>
              </a:rPr>
              <a:t>[Stakeholder]</a:t>
            </a:r>
          </a:p>
        </p:txBody>
      </p:sp>
      <p:sp>
        <p:nvSpPr>
          <p:cNvPr id="30" name="TextBox 29">
            <a:extLst>
              <a:ext uri="{FF2B5EF4-FFF2-40B4-BE49-F238E27FC236}">
                <a16:creationId xmlns:a16="http://schemas.microsoft.com/office/drawing/2014/main" id="{98C7D2CA-1CF6-AD46-824B-A9BC94CC18D3}"/>
              </a:ext>
            </a:extLst>
          </p:cNvPr>
          <p:cNvSpPr txBox="1"/>
          <p:nvPr/>
        </p:nvSpPr>
        <p:spPr>
          <a:xfrm>
            <a:off x="6508038" y="1892810"/>
            <a:ext cx="1618593" cy="258532"/>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bg1"/>
                </a:solidFill>
                <a:latin typeface="+mn-lt"/>
              </a:rPr>
              <a:t>[Stakeholder]</a:t>
            </a:r>
          </a:p>
        </p:txBody>
      </p:sp>
      <p:sp>
        <p:nvSpPr>
          <p:cNvPr id="39" name="Rectangle 38">
            <a:extLst>
              <a:ext uri="{FF2B5EF4-FFF2-40B4-BE49-F238E27FC236}">
                <a16:creationId xmlns:a16="http://schemas.microsoft.com/office/drawing/2014/main" id="{E1602812-4462-0B49-A825-2E73CAA7E2F5}"/>
              </a:ext>
            </a:extLst>
          </p:cNvPr>
          <p:cNvSpPr/>
          <p:nvPr/>
        </p:nvSpPr>
        <p:spPr>
          <a:xfrm>
            <a:off x="2688266" y="3638218"/>
            <a:ext cx="1587094" cy="415498"/>
          </a:xfrm>
          <a:prstGeom prst="rect">
            <a:avLst/>
          </a:prstGeom>
        </p:spPr>
        <p:txBody>
          <a:bodyPr wrap="square">
            <a:spAutoFit/>
          </a:bodyPr>
          <a:lstStyle/>
          <a:p>
            <a:pPr marL="171450" indent="-171450">
              <a:buFont typeface="Courier New" panose="02070309020205020404" pitchFamily="49" charset="0"/>
              <a:buChar char="o"/>
            </a:pPr>
            <a:r>
              <a:rPr lang="en-GB" sz="1050" dirty="0">
                <a:solidFill>
                  <a:prstClr val="black">
                    <a:lumMod val="50000"/>
                    <a:lumOff val="50000"/>
                  </a:prstClr>
                </a:solidFill>
                <a:latin typeface="+mn-lt"/>
              </a:rPr>
              <a:t>[Met and unmet needs]</a:t>
            </a:r>
          </a:p>
        </p:txBody>
      </p:sp>
      <p:sp>
        <p:nvSpPr>
          <p:cNvPr id="40" name="Rectangle 39">
            <a:extLst>
              <a:ext uri="{FF2B5EF4-FFF2-40B4-BE49-F238E27FC236}">
                <a16:creationId xmlns:a16="http://schemas.microsoft.com/office/drawing/2014/main" id="{3EBA046E-5705-F24D-A9B4-4EDE23BE1F8D}"/>
              </a:ext>
            </a:extLst>
          </p:cNvPr>
          <p:cNvSpPr/>
          <p:nvPr/>
        </p:nvSpPr>
        <p:spPr>
          <a:xfrm>
            <a:off x="4603899" y="3638218"/>
            <a:ext cx="1587094" cy="415498"/>
          </a:xfrm>
          <a:prstGeom prst="rect">
            <a:avLst/>
          </a:prstGeom>
        </p:spPr>
        <p:txBody>
          <a:bodyPr wrap="square">
            <a:spAutoFit/>
          </a:bodyPr>
          <a:lstStyle/>
          <a:p>
            <a:pPr marL="171450" indent="-171450">
              <a:buFont typeface="Courier New" panose="02070309020205020404" pitchFamily="49" charset="0"/>
              <a:buChar char="o"/>
            </a:pPr>
            <a:r>
              <a:rPr lang="en-GB" sz="1050" dirty="0">
                <a:solidFill>
                  <a:prstClr val="black">
                    <a:lumMod val="50000"/>
                    <a:lumOff val="50000"/>
                  </a:prstClr>
                </a:solidFill>
                <a:latin typeface="+mn-lt"/>
              </a:rPr>
              <a:t>[Met and unmet needs]</a:t>
            </a:r>
          </a:p>
        </p:txBody>
      </p:sp>
      <p:sp>
        <p:nvSpPr>
          <p:cNvPr id="41" name="Rectangle 40">
            <a:extLst>
              <a:ext uri="{FF2B5EF4-FFF2-40B4-BE49-F238E27FC236}">
                <a16:creationId xmlns:a16="http://schemas.microsoft.com/office/drawing/2014/main" id="{8C762755-C58F-3244-AD46-82AC34C751ED}"/>
              </a:ext>
            </a:extLst>
          </p:cNvPr>
          <p:cNvSpPr/>
          <p:nvPr/>
        </p:nvSpPr>
        <p:spPr>
          <a:xfrm>
            <a:off x="6519532" y="3638218"/>
            <a:ext cx="1587094" cy="415498"/>
          </a:xfrm>
          <a:prstGeom prst="rect">
            <a:avLst/>
          </a:prstGeom>
        </p:spPr>
        <p:txBody>
          <a:bodyPr wrap="square">
            <a:spAutoFit/>
          </a:bodyPr>
          <a:lstStyle/>
          <a:p>
            <a:pPr marL="171450" indent="-171450">
              <a:buFont typeface="Courier New" panose="02070309020205020404" pitchFamily="49" charset="0"/>
              <a:buChar char="o"/>
            </a:pPr>
            <a:r>
              <a:rPr lang="en-GB" sz="1050" dirty="0">
                <a:solidFill>
                  <a:prstClr val="black">
                    <a:lumMod val="50000"/>
                    <a:lumOff val="50000"/>
                  </a:prstClr>
                </a:solidFill>
                <a:latin typeface="+mn-lt"/>
              </a:rPr>
              <a:t>[Met and unmet needs]</a:t>
            </a:r>
          </a:p>
        </p:txBody>
      </p:sp>
      <p:sp>
        <p:nvSpPr>
          <p:cNvPr id="42" name="Rectangle 41">
            <a:extLst>
              <a:ext uri="{FF2B5EF4-FFF2-40B4-BE49-F238E27FC236}">
                <a16:creationId xmlns:a16="http://schemas.microsoft.com/office/drawing/2014/main" id="{0B02BC58-E51B-BB4C-9255-14E83DBFF827}"/>
              </a:ext>
            </a:extLst>
          </p:cNvPr>
          <p:cNvSpPr/>
          <p:nvPr/>
        </p:nvSpPr>
        <p:spPr>
          <a:xfrm>
            <a:off x="741436" y="3147097"/>
            <a:ext cx="1587094" cy="253916"/>
          </a:xfrm>
          <a:prstGeom prst="rect">
            <a:avLst/>
          </a:prstGeom>
        </p:spPr>
        <p:txBody>
          <a:bodyPr wrap="square">
            <a:spAutoFit/>
          </a:bodyPr>
          <a:lstStyle/>
          <a:p>
            <a:pPr lvl="0" algn="ctr"/>
            <a:r>
              <a:rPr lang="en-GB" sz="1050" b="1" dirty="0">
                <a:solidFill>
                  <a:prstClr val="black">
                    <a:lumMod val="50000"/>
                    <a:lumOff val="50000"/>
                  </a:prstClr>
                </a:solidFill>
                <a:latin typeface="Century Gothic" panose="020F0302020204030204"/>
              </a:rPr>
              <a:t>Summary</a:t>
            </a:r>
            <a:endParaRPr lang="en-US" b="1" dirty="0">
              <a:solidFill>
                <a:srgbClr val="000000"/>
              </a:solidFill>
              <a:latin typeface="Century Gothic" panose="020F0302020204030204"/>
            </a:endParaRPr>
          </a:p>
        </p:txBody>
      </p:sp>
      <p:sp>
        <p:nvSpPr>
          <p:cNvPr id="43" name="Rectangle 42">
            <a:extLst>
              <a:ext uri="{FF2B5EF4-FFF2-40B4-BE49-F238E27FC236}">
                <a16:creationId xmlns:a16="http://schemas.microsoft.com/office/drawing/2014/main" id="{E1602812-4462-0B49-A825-2E73CAA7E2F5}"/>
              </a:ext>
            </a:extLst>
          </p:cNvPr>
          <p:cNvSpPr/>
          <p:nvPr/>
        </p:nvSpPr>
        <p:spPr>
          <a:xfrm>
            <a:off x="2688266" y="3147097"/>
            <a:ext cx="1587094" cy="253916"/>
          </a:xfrm>
          <a:prstGeom prst="rect">
            <a:avLst/>
          </a:prstGeom>
        </p:spPr>
        <p:txBody>
          <a:bodyPr wrap="square">
            <a:spAutoFit/>
          </a:bodyPr>
          <a:lstStyle/>
          <a:p>
            <a:pPr lvl="0" algn="ctr"/>
            <a:r>
              <a:rPr lang="en-GB" sz="1050" b="1" dirty="0">
                <a:solidFill>
                  <a:prstClr val="black">
                    <a:lumMod val="50000"/>
                    <a:lumOff val="50000"/>
                  </a:prstClr>
                </a:solidFill>
                <a:latin typeface="Century Gothic" panose="020F0302020204030204"/>
              </a:rPr>
              <a:t>Summary</a:t>
            </a:r>
            <a:endParaRPr lang="en-US" b="1" dirty="0">
              <a:solidFill>
                <a:srgbClr val="000000"/>
              </a:solidFill>
              <a:latin typeface="Century Gothic" panose="020F0302020204030204"/>
            </a:endParaRPr>
          </a:p>
        </p:txBody>
      </p:sp>
      <p:sp>
        <p:nvSpPr>
          <p:cNvPr id="44" name="Rectangle 43">
            <a:extLst>
              <a:ext uri="{FF2B5EF4-FFF2-40B4-BE49-F238E27FC236}">
                <a16:creationId xmlns:a16="http://schemas.microsoft.com/office/drawing/2014/main" id="{3EBA046E-5705-F24D-A9B4-4EDE23BE1F8D}"/>
              </a:ext>
            </a:extLst>
          </p:cNvPr>
          <p:cNvSpPr/>
          <p:nvPr/>
        </p:nvSpPr>
        <p:spPr>
          <a:xfrm>
            <a:off x="4603899" y="3147097"/>
            <a:ext cx="1587094" cy="253916"/>
          </a:xfrm>
          <a:prstGeom prst="rect">
            <a:avLst/>
          </a:prstGeom>
        </p:spPr>
        <p:txBody>
          <a:bodyPr wrap="square">
            <a:spAutoFit/>
          </a:bodyPr>
          <a:lstStyle/>
          <a:p>
            <a:pPr lvl="0" algn="ctr"/>
            <a:r>
              <a:rPr lang="en-GB" sz="1050" b="1" dirty="0">
                <a:solidFill>
                  <a:prstClr val="black">
                    <a:lumMod val="50000"/>
                    <a:lumOff val="50000"/>
                  </a:prstClr>
                </a:solidFill>
                <a:latin typeface="Century Gothic" panose="020F0302020204030204"/>
              </a:rPr>
              <a:t>Summary</a:t>
            </a:r>
            <a:endParaRPr lang="en-US" b="1" dirty="0">
              <a:solidFill>
                <a:srgbClr val="000000"/>
              </a:solidFill>
              <a:latin typeface="Century Gothic" panose="020F0302020204030204"/>
            </a:endParaRPr>
          </a:p>
        </p:txBody>
      </p:sp>
      <p:sp>
        <p:nvSpPr>
          <p:cNvPr id="45" name="Rectangle 44">
            <a:extLst>
              <a:ext uri="{FF2B5EF4-FFF2-40B4-BE49-F238E27FC236}">
                <a16:creationId xmlns:a16="http://schemas.microsoft.com/office/drawing/2014/main" id="{8C762755-C58F-3244-AD46-82AC34C751ED}"/>
              </a:ext>
            </a:extLst>
          </p:cNvPr>
          <p:cNvSpPr/>
          <p:nvPr/>
        </p:nvSpPr>
        <p:spPr>
          <a:xfrm>
            <a:off x="6519532" y="3147097"/>
            <a:ext cx="1587094" cy="253916"/>
          </a:xfrm>
          <a:prstGeom prst="rect">
            <a:avLst/>
          </a:prstGeom>
        </p:spPr>
        <p:txBody>
          <a:bodyPr wrap="square">
            <a:spAutoFit/>
          </a:bodyPr>
          <a:lstStyle/>
          <a:p>
            <a:pPr algn="ctr"/>
            <a:r>
              <a:rPr lang="en-GB" sz="1050" b="1" dirty="0">
                <a:solidFill>
                  <a:prstClr val="black">
                    <a:lumMod val="50000"/>
                    <a:lumOff val="50000"/>
                  </a:prstClr>
                </a:solidFill>
                <a:latin typeface="+mn-lt"/>
              </a:rPr>
              <a:t>Summary</a:t>
            </a:r>
            <a:endParaRPr lang="en-US" b="1" dirty="0">
              <a:latin typeface="+mn-lt"/>
            </a:endParaRPr>
          </a:p>
        </p:txBody>
      </p:sp>
    </p:spTree>
    <p:extLst>
      <p:ext uri="{BB962C8B-B14F-4D97-AF65-F5344CB8AC3E}">
        <p14:creationId xmlns:p14="http://schemas.microsoft.com/office/powerpoint/2010/main" val="420828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Planning Overview: </a:t>
            </a:r>
            <a:r>
              <a:rPr lang="en-GB" b="1" dirty="0"/>
              <a:t>Key Questions</a:t>
            </a:r>
            <a:endParaRPr lang="en-US" b="1" dirty="0"/>
          </a:p>
        </p:txBody>
      </p:sp>
      <p:grpSp>
        <p:nvGrpSpPr>
          <p:cNvPr id="3" name="Group 2">
            <a:extLst>
              <a:ext uri="{FF2B5EF4-FFF2-40B4-BE49-F238E27FC236}">
                <a16:creationId xmlns:a16="http://schemas.microsoft.com/office/drawing/2014/main" id="{B418511F-7506-6243-A800-87620111B3A7}"/>
              </a:ext>
            </a:extLst>
          </p:cNvPr>
          <p:cNvGrpSpPr/>
          <p:nvPr/>
        </p:nvGrpSpPr>
        <p:grpSpPr>
          <a:xfrm>
            <a:off x="522151" y="2058730"/>
            <a:ext cx="8088449" cy="3528274"/>
            <a:chOff x="522151" y="1973669"/>
            <a:chExt cx="8426294" cy="3675646"/>
          </a:xfrm>
        </p:grpSpPr>
        <p:grpSp>
          <p:nvGrpSpPr>
            <p:cNvPr id="31" name="Group 30">
              <a:extLst>
                <a:ext uri="{FF2B5EF4-FFF2-40B4-BE49-F238E27FC236}">
                  <a16:creationId xmlns:a16="http://schemas.microsoft.com/office/drawing/2014/main" id="{E5C08C0C-8974-5244-A4EF-5D0FD9554646}"/>
                </a:ext>
              </a:extLst>
            </p:cNvPr>
            <p:cNvGrpSpPr/>
            <p:nvPr/>
          </p:nvGrpSpPr>
          <p:grpSpPr>
            <a:xfrm>
              <a:off x="522151" y="1973669"/>
              <a:ext cx="2014245" cy="3675646"/>
              <a:chOff x="477795" y="2200053"/>
              <a:chExt cx="2014245" cy="3675646"/>
            </a:xfrm>
          </p:grpSpPr>
          <p:pic>
            <p:nvPicPr>
              <p:cNvPr id="37" name="Picture 36">
                <a:extLst>
                  <a:ext uri="{FF2B5EF4-FFF2-40B4-BE49-F238E27FC236}">
                    <a16:creationId xmlns:a16="http://schemas.microsoft.com/office/drawing/2014/main" id="{5C079F39-239E-2140-AC68-74002BAD92C1}"/>
                  </a:ext>
                </a:extLst>
              </p:cNvPr>
              <p:cNvPicPr>
                <a:picLocks noChangeAspect="1"/>
              </p:cNvPicPr>
              <p:nvPr/>
            </p:nvPicPr>
            <p:blipFill>
              <a:blip r:embed="rId3"/>
              <a:stretch>
                <a:fillRect/>
              </a:stretch>
            </p:blipFill>
            <p:spPr>
              <a:xfrm>
                <a:off x="1377389" y="2453505"/>
                <a:ext cx="293662" cy="478702"/>
              </a:xfrm>
              <a:prstGeom prst="rect">
                <a:avLst/>
              </a:prstGeom>
            </p:spPr>
          </p:pic>
          <p:sp>
            <p:nvSpPr>
              <p:cNvPr id="38" name="Rounded Rectangle 37">
                <a:extLst>
                  <a:ext uri="{FF2B5EF4-FFF2-40B4-BE49-F238E27FC236}">
                    <a16:creationId xmlns:a16="http://schemas.microsoft.com/office/drawing/2014/main" id="{83C7FE44-3DE1-F946-810B-D7C71651F6CB}"/>
                  </a:ext>
                </a:extLst>
              </p:cNvPr>
              <p:cNvSpPr/>
              <p:nvPr/>
            </p:nvSpPr>
            <p:spPr>
              <a:xfrm>
                <a:off x="477795"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39" name="Rounded Rectangle 38">
                <a:extLst>
                  <a:ext uri="{FF2B5EF4-FFF2-40B4-BE49-F238E27FC236}">
                    <a16:creationId xmlns:a16="http://schemas.microsoft.com/office/drawing/2014/main" id="{71E0D253-90D0-BC49-AE85-0C55CC85C7A7}"/>
                  </a:ext>
                </a:extLst>
              </p:cNvPr>
              <p:cNvSpPr/>
              <p:nvPr/>
            </p:nvSpPr>
            <p:spPr>
              <a:xfrm>
                <a:off x="642221" y="2818495"/>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Situational Analysis</a:t>
                </a:r>
              </a:p>
            </p:txBody>
          </p:sp>
          <p:sp>
            <p:nvSpPr>
              <p:cNvPr id="40" name="Rounded Rectangle 39">
                <a:extLst>
                  <a:ext uri="{FF2B5EF4-FFF2-40B4-BE49-F238E27FC236}">
                    <a16:creationId xmlns:a16="http://schemas.microsoft.com/office/drawing/2014/main" id="{4F612E6E-403F-7B40-AD48-962679D480CD}"/>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42CBBD7C-FE84-0647-95B6-3727205C5DDA}"/>
                  </a:ext>
                </a:extLst>
              </p:cNvPr>
              <p:cNvGrpSpPr/>
              <p:nvPr/>
            </p:nvGrpSpPr>
            <p:grpSpPr>
              <a:xfrm>
                <a:off x="1153864" y="2200053"/>
                <a:ext cx="735428" cy="735428"/>
                <a:chOff x="668216" y="2184400"/>
                <a:chExt cx="816708" cy="816708"/>
              </a:xfrm>
            </p:grpSpPr>
            <p:sp>
              <p:nvSpPr>
                <p:cNvPr id="42" name="Oval 41">
                  <a:extLst>
                    <a:ext uri="{FF2B5EF4-FFF2-40B4-BE49-F238E27FC236}">
                      <a16:creationId xmlns:a16="http://schemas.microsoft.com/office/drawing/2014/main" id="{A02A8DE5-AE2E-8F41-90C2-30AD497B2C44}"/>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8CC56077-DC6C-4442-B65D-6B68E7EE873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grpSp>
          <p:nvGrpSpPr>
            <p:cNvPr id="67" name="Group 66">
              <a:extLst>
                <a:ext uri="{FF2B5EF4-FFF2-40B4-BE49-F238E27FC236}">
                  <a16:creationId xmlns:a16="http://schemas.microsoft.com/office/drawing/2014/main" id="{71A04953-279E-D24B-903B-F73FC568643D}"/>
                </a:ext>
              </a:extLst>
            </p:cNvPr>
            <p:cNvGrpSpPr/>
            <p:nvPr/>
          </p:nvGrpSpPr>
          <p:grpSpPr>
            <a:xfrm>
              <a:off x="2667000" y="1973669"/>
              <a:ext cx="2014245" cy="3675646"/>
              <a:chOff x="477795" y="2200053"/>
              <a:chExt cx="2014245" cy="3675646"/>
            </a:xfrm>
          </p:grpSpPr>
          <p:pic>
            <p:nvPicPr>
              <p:cNvPr id="69" name="Picture 68">
                <a:extLst>
                  <a:ext uri="{FF2B5EF4-FFF2-40B4-BE49-F238E27FC236}">
                    <a16:creationId xmlns:a16="http://schemas.microsoft.com/office/drawing/2014/main" id="{D13365B3-DC25-CC40-A1A4-45AF657D37C7}"/>
                  </a:ext>
                </a:extLst>
              </p:cNvPr>
              <p:cNvPicPr>
                <a:picLocks noChangeAspect="1"/>
              </p:cNvPicPr>
              <p:nvPr/>
            </p:nvPicPr>
            <p:blipFill>
              <a:blip r:embed="rId3"/>
              <a:stretch>
                <a:fillRect/>
              </a:stretch>
            </p:blipFill>
            <p:spPr>
              <a:xfrm>
                <a:off x="1377389" y="2453505"/>
                <a:ext cx="293662" cy="478702"/>
              </a:xfrm>
              <a:prstGeom prst="rect">
                <a:avLst/>
              </a:prstGeom>
            </p:spPr>
          </p:pic>
          <p:sp>
            <p:nvSpPr>
              <p:cNvPr id="72" name="Rounded Rectangle 71">
                <a:extLst>
                  <a:ext uri="{FF2B5EF4-FFF2-40B4-BE49-F238E27FC236}">
                    <a16:creationId xmlns:a16="http://schemas.microsoft.com/office/drawing/2014/main" id="{BE47D16F-D694-FB4B-88CA-02C580AA82C5}"/>
                  </a:ext>
                </a:extLst>
              </p:cNvPr>
              <p:cNvSpPr/>
              <p:nvPr/>
            </p:nvSpPr>
            <p:spPr>
              <a:xfrm>
                <a:off x="477795" y="2405896"/>
                <a:ext cx="2014245" cy="34698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latin typeface="Century Gothic" panose="020B0502020202020204" pitchFamily="34" charset="0"/>
                </a:endParaRPr>
              </a:p>
            </p:txBody>
          </p:sp>
          <p:sp>
            <p:nvSpPr>
              <p:cNvPr id="73" name="Rounded Rectangle 72">
                <a:extLst>
                  <a:ext uri="{FF2B5EF4-FFF2-40B4-BE49-F238E27FC236}">
                    <a16:creationId xmlns:a16="http://schemas.microsoft.com/office/drawing/2014/main" id="{83B53A75-4330-E449-9DB4-F21E2102443D}"/>
                  </a:ext>
                </a:extLst>
              </p:cNvPr>
              <p:cNvSpPr/>
              <p:nvPr/>
            </p:nvSpPr>
            <p:spPr>
              <a:xfrm>
                <a:off x="642221" y="2839760"/>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Medical Strategy</a:t>
                </a:r>
              </a:p>
            </p:txBody>
          </p:sp>
          <p:sp>
            <p:nvSpPr>
              <p:cNvPr id="74" name="Rounded Rectangle 73">
                <a:extLst>
                  <a:ext uri="{FF2B5EF4-FFF2-40B4-BE49-F238E27FC236}">
                    <a16:creationId xmlns:a16="http://schemas.microsoft.com/office/drawing/2014/main" id="{31BB174F-ABA9-5449-ABC8-8002308A4CF5}"/>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1B08156D-3F5B-5841-9BF4-398B263D24E5}"/>
                  </a:ext>
                </a:extLst>
              </p:cNvPr>
              <p:cNvGrpSpPr/>
              <p:nvPr/>
            </p:nvGrpSpPr>
            <p:grpSpPr>
              <a:xfrm>
                <a:off x="1153864" y="2200053"/>
                <a:ext cx="735428" cy="735428"/>
                <a:chOff x="668216" y="2184400"/>
                <a:chExt cx="816708" cy="816708"/>
              </a:xfrm>
            </p:grpSpPr>
            <p:sp>
              <p:nvSpPr>
                <p:cNvPr id="76" name="Oval 75">
                  <a:extLst>
                    <a:ext uri="{FF2B5EF4-FFF2-40B4-BE49-F238E27FC236}">
                      <a16:creationId xmlns:a16="http://schemas.microsoft.com/office/drawing/2014/main" id="{DE883450-54D8-D24B-8A87-6538A39447D2}"/>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18AB109A-1CA8-A24E-8FD0-C8794A33B05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grpSp>
          <p:nvGrpSpPr>
            <p:cNvPr id="106" name="Group 105">
              <a:extLst>
                <a:ext uri="{FF2B5EF4-FFF2-40B4-BE49-F238E27FC236}">
                  <a16:creationId xmlns:a16="http://schemas.microsoft.com/office/drawing/2014/main" id="{B021C543-2E55-964C-9190-00F4B34AA0F3}"/>
                </a:ext>
              </a:extLst>
            </p:cNvPr>
            <p:cNvGrpSpPr/>
            <p:nvPr/>
          </p:nvGrpSpPr>
          <p:grpSpPr>
            <a:xfrm>
              <a:off x="4789967" y="1973669"/>
              <a:ext cx="2014245" cy="3675646"/>
              <a:chOff x="477795" y="2200053"/>
              <a:chExt cx="2014245" cy="3675646"/>
            </a:xfrm>
          </p:grpSpPr>
          <p:pic>
            <p:nvPicPr>
              <p:cNvPr id="108" name="Picture 107">
                <a:extLst>
                  <a:ext uri="{FF2B5EF4-FFF2-40B4-BE49-F238E27FC236}">
                    <a16:creationId xmlns:a16="http://schemas.microsoft.com/office/drawing/2014/main" id="{AB07503B-69D3-B64A-9A3A-5AF2FA8B5505}"/>
                  </a:ext>
                </a:extLst>
              </p:cNvPr>
              <p:cNvPicPr>
                <a:picLocks noChangeAspect="1"/>
              </p:cNvPicPr>
              <p:nvPr/>
            </p:nvPicPr>
            <p:blipFill>
              <a:blip r:embed="rId3"/>
              <a:stretch>
                <a:fillRect/>
              </a:stretch>
            </p:blipFill>
            <p:spPr>
              <a:xfrm>
                <a:off x="1377389" y="2453505"/>
                <a:ext cx="293662" cy="478702"/>
              </a:xfrm>
              <a:prstGeom prst="rect">
                <a:avLst/>
              </a:prstGeom>
            </p:spPr>
          </p:pic>
          <p:sp>
            <p:nvSpPr>
              <p:cNvPr id="109" name="Rounded Rectangle 108">
                <a:extLst>
                  <a:ext uri="{FF2B5EF4-FFF2-40B4-BE49-F238E27FC236}">
                    <a16:creationId xmlns:a16="http://schemas.microsoft.com/office/drawing/2014/main" id="{644CEFE0-B8CC-7541-8D04-1BE29D2C4A35}"/>
                  </a:ext>
                </a:extLst>
              </p:cNvPr>
              <p:cNvSpPr/>
              <p:nvPr/>
            </p:nvSpPr>
            <p:spPr>
              <a:xfrm>
                <a:off x="477795" y="2405896"/>
                <a:ext cx="2014245" cy="3469803"/>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bg1"/>
                  </a:solidFill>
                  <a:latin typeface="Century Gothic" panose="020B0502020202020204" pitchFamily="34" charset="0"/>
                </a:endParaRPr>
              </a:p>
            </p:txBody>
          </p:sp>
          <p:sp>
            <p:nvSpPr>
              <p:cNvPr id="110" name="Rounded Rectangle 109">
                <a:extLst>
                  <a:ext uri="{FF2B5EF4-FFF2-40B4-BE49-F238E27FC236}">
                    <a16:creationId xmlns:a16="http://schemas.microsoft.com/office/drawing/2014/main" id="{E37E6830-D4FB-494A-B282-53FFB7F5A98E}"/>
                  </a:ext>
                </a:extLst>
              </p:cNvPr>
              <p:cNvSpPr/>
              <p:nvPr/>
            </p:nvSpPr>
            <p:spPr>
              <a:xfrm>
                <a:off x="642221" y="2829127"/>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Tactical and Operational Plan</a:t>
                </a:r>
              </a:p>
            </p:txBody>
          </p:sp>
          <p:sp>
            <p:nvSpPr>
              <p:cNvPr id="111" name="Rounded Rectangle 110">
                <a:extLst>
                  <a:ext uri="{FF2B5EF4-FFF2-40B4-BE49-F238E27FC236}">
                    <a16:creationId xmlns:a16="http://schemas.microsoft.com/office/drawing/2014/main" id="{DB1FE341-024D-634E-AFBB-9F7D3EC903A0}"/>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B7B74C70-9EBC-474E-B80B-D4F889842C30}"/>
                  </a:ext>
                </a:extLst>
              </p:cNvPr>
              <p:cNvGrpSpPr/>
              <p:nvPr/>
            </p:nvGrpSpPr>
            <p:grpSpPr>
              <a:xfrm>
                <a:off x="1153864" y="2200053"/>
                <a:ext cx="735428" cy="735428"/>
                <a:chOff x="668216" y="2184400"/>
                <a:chExt cx="816708" cy="816708"/>
              </a:xfrm>
            </p:grpSpPr>
            <p:sp>
              <p:nvSpPr>
                <p:cNvPr id="113" name="Oval 112">
                  <a:extLst>
                    <a:ext uri="{FF2B5EF4-FFF2-40B4-BE49-F238E27FC236}">
                      <a16:creationId xmlns:a16="http://schemas.microsoft.com/office/drawing/2014/main" id="{F8B1AD8B-9B41-AB44-9ADE-426D12389375}"/>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CE7F13AF-04E7-1D4C-AA8C-DC6DAF639A8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2" name="TextBox 1">
              <a:extLst>
                <a:ext uri="{FF2B5EF4-FFF2-40B4-BE49-F238E27FC236}">
                  <a16:creationId xmlns:a16="http://schemas.microsoft.com/office/drawing/2014/main" id="{3DD0BEFC-7174-D648-A455-438B67B9AC0F}"/>
                </a:ext>
              </a:extLst>
            </p:cNvPr>
            <p:cNvSpPr txBox="1"/>
            <p:nvPr/>
          </p:nvSpPr>
          <p:spPr>
            <a:xfrm>
              <a:off x="659219" y="3338623"/>
              <a:ext cx="1711842" cy="1384995"/>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Where are </a:t>
              </a:r>
              <a:br>
                <a:rPr lang="en-US" sz="1400" b="1" dirty="0">
                  <a:solidFill>
                    <a:schemeClr val="bg1"/>
                  </a:solidFill>
                  <a:latin typeface="Century Gothic" panose="020B0502020202020204" pitchFamily="34" charset="0"/>
                </a:rPr>
              </a:br>
              <a:r>
                <a:rPr lang="en-US" sz="1400" b="1" dirty="0">
                  <a:solidFill>
                    <a:schemeClr val="bg1"/>
                  </a:solidFill>
                  <a:latin typeface="Century Gothic" panose="020B0502020202020204" pitchFamily="34" charset="0"/>
                </a:rPr>
                <a:t>we now?</a:t>
              </a:r>
            </a:p>
            <a:p>
              <a:pPr algn="ctr"/>
              <a:r>
                <a:rPr lang="en-US" sz="1400" b="1" dirty="0">
                  <a:solidFill>
                    <a:schemeClr val="bg1"/>
                  </a:solidFill>
                  <a:latin typeface="Century Gothic" panose="020B0502020202020204" pitchFamily="34" charset="0"/>
                </a:rPr>
                <a:t> </a:t>
              </a:r>
            </a:p>
            <a:p>
              <a:pPr algn="ctr"/>
              <a:r>
                <a:rPr lang="en-US" sz="1400" b="1" dirty="0">
                  <a:solidFill>
                    <a:schemeClr val="bg1"/>
                  </a:solidFill>
                  <a:latin typeface="Century Gothic" panose="020B0502020202020204" pitchFamily="34" charset="0"/>
                </a:rPr>
                <a:t>What is our current situation?</a:t>
              </a:r>
            </a:p>
            <a:p>
              <a:pPr algn="ctr"/>
              <a:endParaRPr lang="en-US" sz="1400" b="1" dirty="0">
                <a:solidFill>
                  <a:schemeClr val="bg1"/>
                </a:solidFill>
              </a:endParaRPr>
            </a:p>
          </p:txBody>
        </p:sp>
        <p:sp>
          <p:nvSpPr>
            <p:cNvPr id="115" name="TextBox 114">
              <a:extLst>
                <a:ext uri="{FF2B5EF4-FFF2-40B4-BE49-F238E27FC236}">
                  <a16:creationId xmlns:a16="http://schemas.microsoft.com/office/drawing/2014/main" id="{54BF2D3D-E06D-464B-B7A0-72BEA77ADAA8}"/>
                </a:ext>
              </a:extLst>
            </p:cNvPr>
            <p:cNvSpPr txBox="1"/>
            <p:nvPr/>
          </p:nvSpPr>
          <p:spPr>
            <a:xfrm>
              <a:off x="2819400" y="3338623"/>
              <a:ext cx="1711842" cy="1600438"/>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Where do we want to be versus current gaps? </a:t>
              </a:r>
            </a:p>
            <a:p>
              <a:pPr algn="ctr"/>
              <a:endParaRPr lang="en-US" sz="1400" b="1" dirty="0">
                <a:solidFill>
                  <a:schemeClr val="bg1"/>
                </a:solidFill>
                <a:latin typeface="Century Gothic" panose="020B0502020202020204" pitchFamily="34" charset="0"/>
              </a:endParaRPr>
            </a:p>
            <a:p>
              <a:pPr algn="ctr"/>
              <a:r>
                <a:rPr lang="en-US" sz="1400" b="1" dirty="0">
                  <a:solidFill>
                    <a:schemeClr val="bg1"/>
                  </a:solidFill>
                  <a:latin typeface="Century Gothic" panose="020B0502020202020204" pitchFamily="34" charset="0"/>
                </a:rPr>
                <a:t>What do we need to do to get there?</a:t>
              </a:r>
            </a:p>
          </p:txBody>
        </p:sp>
        <p:sp>
          <p:nvSpPr>
            <p:cNvPr id="116" name="TextBox 115">
              <a:extLst>
                <a:ext uri="{FF2B5EF4-FFF2-40B4-BE49-F238E27FC236}">
                  <a16:creationId xmlns:a16="http://schemas.microsoft.com/office/drawing/2014/main" id="{4D149366-394E-A641-BEEF-ACE8E340507C}"/>
                </a:ext>
              </a:extLst>
            </p:cNvPr>
            <p:cNvSpPr txBox="1"/>
            <p:nvPr/>
          </p:nvSpPr>
          <p:spPr>
            <a:xfrm>
              <a:off x="4953000" y="3338623"/>
              <a:ext cx="1711842" cy="1815882"/>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How do we </a:t>
              </a:r>
              <a:br>
                <a:rPr lang="en-US" sz="1400" b="1" dirty="0">
                  <a:solidFill>
                    <a:schemeClr val="bg1"/>
                  </a:solidFill>
                  <a:latin typeface="Century Gothic" panose="020B0502020202020204" pitchFamily="34" charset="0"/>
                </a:rPr>
              </a:br>
              <a:r>
                <a:rPr lang="en-US" sz="1400" b="1" dirty="0">
                  <a:solidFill>
                    <a:schemeClr val="bg1"/>
                  </a:solidFill>
                  <a:latin typeface="Century Gothic" panose="020B0502020202020204" pitchFamily="34" charset="0"/>
                </a:rPr>
                <a:t>get there? </a:t>
              </a:r>
            </a:p>
            <a:p>
              <a:pPr algn="ctr"/>
              <a:br>
                <a:rPr lang="en-US" sz="1400" b="1" dirty="0">
                  <a:solidFill>
                    <a:schemeClr val="bg1"/>
                  </a:solidFill>
                  <a:latin typeface="Century Gothic" panose="020B0502020202020204" pitchFamily="34" charset="0"/>
                </a:rPr>
              </a:br>
              <a:r>
                <a:rPr lang="en-US" sz="1400" b="1" dirty="0">
                  <a:solidFill>
                    <a:schemeClr val="bg1"/>
                  </a:solidFill>
                  <a:latin typeface="Century Gothic" panose="020B0502020202020204" pitchFamily="34" charset="0"/>
                </a:rPr>
                <a:t>What are the actions, tactics </a:t>
              </a:r>
              <a:br>
                <a:rPr lang="en-US" sz="1400" b="1" dirty="0">
                  <a:solidFill>
                    <a:schemeClr val="bg1"/>
                  </a:solidFill>
                  <a:latin typeface="Century Gothic" panose="020B0502020202020204" pitchFamily="34" charset="0"/>
                </a:rPr>
              </a:br>
              <a:r>
                <a:rPr lang="en-US" sz="1400" b="1" dirty="0">
                  <a:solidFill>
                    <a:schemeClr val="bg1"/>
                  </a:solidFill>
                  <a:latin typeface="Century Gothic" panose="020B0502020202020204" pitchFamily="34" charset="0"/>
                </a:rPr>
                <a:t>or initiatives that will achieve the strategic goals?</a:t>
              </a:r>
            </a:p>
          </p:txBody>
        </p:sp>
        <p:grpSp>
          <p:nvGrpSpPr>
            <p:cNvPr id="118" name="Group 117">
              <a:extLst>
                <a:ext uri="{FF2B5EF4-FFF2-40B4-BE49-F238E27FC236}">
                  <a16:creationId xmlns:a16="http://schemas.microsoft.com/office/drawing/2014/main" id="{2BF216CD-50FA-0442-8821-E6FDB4EF2CC5}"/>
                </a:ext>
              </a:extLst>
            </p:cNvPr>
            <p:cNvGrpSpPr/>
            <p:nvPr/>
          </p:nvGrpSpPr>
          <p:grpSpPr>
            <a:xfrm>
              <a:off x="6934200" y="1973669"/>
              <a:ext cx="2014245" cy="3675646"/>
              <a:chOff x="477795" y="2200053"/>
              <a:chExt cx="2014245" cy="3675646"/>
            </a:xfrm>
          </p:grpSpPr>
          <p:pic>
            <p:nvPicPr>
              <p:cNvPr id="120" name="Picture 119">
                <a:extLst>
                  <a:ext uri="{FF2B5EF4-FFF2-40B4-BE49-F238E27FC236}">
                    <a16:creationId xmlns:a16="http://schemas.microsoft.com/office/drawing/2014/main" id="{2E79B743-8D90-D446-99B0-1C937826288B}"/>
                  </a:ext>
                </a:extLst>
              </p:cNvPr>
              <p:cNvPicPr>
                <a:picLocks noChangeAspect="1"/>
              </p:cNvPicPr>
              <p:nvPr/>
            </p:nvPicPr>
            <p:blipFill>
              <a:blip r:embed="rId3"/>
              <a:stretch>
                <a:fillRect/>
              </a:stretch>
            </p:blipFill>
            <p:spPr>
              <a:xfrm>
                <a:off x="1377389" y="2453505"/>
                <a:ext cx="293662" cy="478702"/>
              </a:xfrm>
              <a:prstGeom prst="rect">
                <a:avLst/>
              </a:prstGeom>
            </p:spPr>
          </p:pic>
          <p:sp>
            <p:nvSpPr>
              <p:cNvPr id="121" name="Rounded Rectangle 120">
                <a:extLst>
                  <a:ext uri="{FF2B5EF4-FFF2-40B4-BE49-F238E27FC236}">
                    <a16:creationId xmlns:a16="http://schemas.microsoft.com/office/drawing/2014/main" id="{D954546F-9A6E-FC43-AF63-FF2E1C2A7EE8}"/>
                  </a:ext>
                </a:extLst>
              </p:cNvPr>
              <p:cNvSpPr/>
              <p:nvPr/>
            </p:nvSpPr>
            <p:spPr>
              <a:xfrm>
                <a:off x="477795" y="2405896"/>
                <a:ext cx="2014245" cy="34698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latin typeface="Century Gothic" panose="020B0502020202020204" pitchFamily="34" charset="0"/>
                </a:endParaRPr>
              </a:p>
            </p:txBody>
          </p:sp>
          <p:sp>
            <p:nvSpPr>
              <p:cNvPr id="122" name="Rounded Rectangle 121">
                <a:extLst>
                  <a:ext uri="{FF2B5EF4-FFF2-40B4-BE49-F238E27FC236}">
                    <a16:creationId xmlns:a16="http://schemas.microsoft.com/office/drawing/2014/main" id="{3015BEB2-EBEE-3D45-AD1A-93EE402F3815}"/>
                  </a:ext>
                </a:extLst>
              </p:cNvPr>
              <p:cNvSpPr/>
              <p:nvPr/>
            </p:nvSpPr>
            <p:spPr>
              <a:xfrm>
                <a:off x="642221" y="2839760"/>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Medical Plan Summary</a:t>
                </a:r>
              </a:p>
            </p:txBody>
          </p:sp>
          <p:sp>
            <p:nvSpPr>
              <p:cNvPr id="123" name="Rounded Rectangle 122">
                <a:extLst>
                  <a:ext uri="{FF2B5EF4-FFF2-40B4-BE49-F238E27FC236}">
                    <a16:creationId xmlns:a16="http://schemas.microsoft.com/office/drawing/2014/main" id="{E4BB70A1-4C78-8840-B820-C561D4269DB1}"/>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852BCD96-14B4-EE44-8FC7-F9C26A26452B}"/>
                  </a:ext>
                </a:extLst>
              </p:cNvPr>
              <p:cNvGrpSpPr/>
              <p:nvPr/>
            </p:nvGrpSpPr>
            <p:grpSpPr>
              <a:xfrm>
                <a:off x="1153864" y="2200053"/>
                <a:ext cx="735428" cy="735428"/>
                <a:chOff x="668216" y="2184400"/>
                <a:chExt cx="816708" cy="816708"/>
              </a:xfrm>
            </p:grpSpPr>
            <p:sp>
              <p:nvSpPr>
                <p:cNvPr id="125" name="Oval 124">
                  <a:extLst>
                    <a:ext uri="{FF2B5EF4-FFF2-40B4-BE49-F238E27FC236}">
                      <a16:creationId xmlns:a16="http://schemas.microsoft.com/office/drawing/2014/main" id="{9E119D6F-F93A-F74E-AC43-F8486DB9EA4C}"/>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503748E6-0125-E94B-86F9-619C9D16D86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127" name="TextBox 126">
              <a:extLst>
                <a:ext uri="{FF2B5EF4-FFF2-40B4-BE49-F238E27FC236}">
                  <a16:creationId xmlns:a16="http://schemas.microsoft.com/office/drawing/2014/main" id="{ADF5A56D-6FFE-584B-AB39-81B746BDD2C4}"/>
                </a:ext>
              </a:extLst>
            </p:cNvPr>
            <p:cNvSpPr txBox="1"/>
            <p:nvPr/>
          </p:nvSpPr>
          <p:spPr>
            <a:xfrm>
              <a:off x="7091916" y="3338623"/>
              <a:ext cx="1711842" cy="738664"/>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What do we need to execute the plan?</a:t>
              </a:r>
            </a:p>
          </p:txBody>
        </p:sp>
      </p:grpSp>
      <p:sp>
        <p:nvSpPr>
          <p:cNvPr id="49" name="Rectangle 48">
            <a:extLst>
              <a:ext uri="{FF2B5EF4-FFF2-40B4-BE49-F238E27FC236}">
                <a16:creationId xmlns:a16="http://schemas.microsoft.com/office/drawing/2014/main" id="{6818CF0F-514E-9B4A-A380-ED1CDD6A5E77}"/>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grpSp>
        <p:nvGrpSpPr>
          <p:cNvPr id="45" name="Group 4"/>
          <p:cNvGrpSpPr>
            <a:grpSpLocks noChangeAspect="1"/>
          </p:cNvGrpSpPr>
          <p:nvPr/>
        </p:nvGrpSpPr>
        <p:grpSpPr bwMode="auto">
          <a:xfrm>
            <a:off x="3524250" y="2206625"/>
            <a:ext cx="133350" cy="377825"/>
            <a:chOff x="2220" y="1390"/>
            <a:chExt cx="84" cy="238"/>
          </a:xfrm>
        </p:grpSpPr>
        <p:sp>
          <p:nvSpPr>
            <p:cNvPr id="46" name="Freeform 45"/>
            <p:cNvSpPr>
              <a:spLocks noEditPoints="1"/>
            </p:cNvSpPr>
            <p:nvPr/>
          </p:nvSpPr>
          <p:spPr bwMode="auto">
            <a:xfrm>
              <a:off x="2220" y="1443"/>
              <a:ext cx="84" cy="185"/>
            </a:xfrm>
            <a:custGeom>
              <a:avLst/>
              <a:gdLst>
                <a:gd name="T0" fmla="*/ 317 w 375"/>
                <a:gd name="T1" fmla="*/ 765 h 833"/>
                <a:gd name="T2" fmla="*/ 317 w 375"/>
                <a:gd name="T3" fmla="*/ 765 h 833"/>
                <a:gd name="T4" fmla="*/ 297 w 375"/>
                <a:gd name="T5" fmla="*/ 753 h 833"/>
                <a:gd name="T6" fmla="*/ 283 w 375"/>
                <a:gd name="T7" fmla="*/ 633 h 833"/>
                <a:gd name="T8" fmla="*/ 302 w 375"/>
                <a:gd name="T9" fmla="*/ 624 h 833"/>
                <a:gd name="T10" fmla="*/ 317 w 375"/>
                <a:gd name="T11" fmla="*/ 765 h 833"/>
                <a:gd name="T12" fmla="*/ 352 w 375"/>
                <a:gd name="T13" fmla="*/ 768 h 833"/>
                <a:gd name="T14" fmla="*/ 352 w 375"/>
                <a:gd name="T15" fmla="*/ 768 h 833"/>
                <a:gd name="T16" fmla="*/ 370 w 375"/>
                <a:gd name="T17" fmla="*/ 702 h 833"/>
                <a:gd name="T18" fmla="*/ 336 w 375"/>
                <a:gd name="T19" fmla="*/ 618 h 833"/>
                <a:gd name="T20" fmla="*/ 336 w 375"/>
                <a:gd name="T21" fmla="*/ 618 h 833"/>
                <a:gd name="T22" fmla="*/ 337 w 375"/>
                <a:gd name="T23" fmla="*/ 613 h 833"/>
                <a:gd name="T24" fmla="*/ 337 w 375"/>
                <a:gd name="T25" fmla="*/ 613 h 833"/>
                <a:gd name="T26" fmla="*/ 348 w 375"/>
                <a:gd name="T27" fmla="*/ 597 h 833"/>
                <a:gd name="T28" fmla="*/ 331 w 375"/>
                <a:gd name="T29" fmla="*/ 584 h 833"/>
                <a:gd name="T30" fmla="*/ 331 w 375"/>
                <a:gd name="T31" fmla="*/ 584 h 833"/>
                <a:gd name="T32" fmla="*/ 327 w 375"/>
                <a:gd name="T33" fmla="*/ 578 h 833"/>
                <a:gd name="T34" fmla="*/ 328 w 375"/>
                <a:gd name="T35" fmla="*/ 578 h 833"/>
                <a:gd name="T36" fmla="*/ 248 w 375"/>
                <a:gd name="T37" fmla="*/ 305 h 833"/>
                <a:gd name="T38" fmla="*/ 248 w 375"/>
                <a:gd name="T39" fmla="*/ 302 h 833"/>
                <a:gd name="T40" fmla="*/ 297 w 375"/>
                <a:gd name="T41" fmla="*/ 302 h 833"/>
                <a:gd name="T42" fmla="*/ 324 w 375"/>
                <a:gd name="T43" fmla="*/ 274 h 833"/>
                <a:gd name="T44" fmla="*/ 324 w 375"/>
                <a:gd name="T45" fmla="*/ 267 h 833"/>
                <a:gd name="T46" fmla="*/ 297 w 375"/>
                <a:gd name="T47" fmla="*/ 239 h 833"/>
                <a:gd name="T48" fmla="*/ 257 w 375"/>
                <a:gd name="T49" fmla="*/ 239 h 833"/>
                <a:gd name="T50" fmla="*/ 327 w 375"/>
                <a:gd name="T51" fmla="*/ 60 h 833"/>
                <a:gd name="T52" fmla="*/ 338 w 375"/>
                <a:gd name="T53" fmla="*/ 15 h 833"/>
                <a:gd name="T54" fmla="*/ 306 w 375"/>
                <a:gd name="T55" fmla="*/ 3 h 833"/>
                <a:gd name="T56" fmla="*/ 272 w 375"/>
                <a:gd name="T57" fmla="*/ 15 h 833"/>
                <a:gd name="T58" fmla="*/ 235 w 375"/>
                <a:gd name="T59" fmla="*/ 3 h 833"/>
                <a:gd name="T60" fmla="*/ 231 w 375"/>
                <a:gd name="T61" fmla="*/ 0 h 833"/>
                <a:gd name="T62" fmla="*/ 231 w 375"/>
                <a:gd name="T63" fmla="*/ 0 h 833"/>
                <a:gd name="T64" fmla="*/ 230 w 375"/>
                <a:gd name="T65" fmla="*/ 0 h 833"/>
                <a:gd name="T66" fmla="*/ 228 w 375"/>
                <a:gd name="T67" fmla="*/ 2 h 833"/>
                <a:gd name="T68" fmla="*/ 191 w 375"/>
                <a:gd name="T69" fmla="*/ 17 h 833"/>
                <a:gd name="T70" fmla="*/ 150 w 375"/>
                <a:gd name="T71" fmla="*/ 0 h 833"/>
                <a:gd name="T72" fmla="*/ 109 w 375"/>
                <a:gd name="T73" fmla="*/ 15 h 833"/>
                <a:gd name="T74" fmla="*/ 75 w 375"/>
                <a:gd name="T75" fmla="*/ 3 h 833"/>
                <a:gd name="T76" fmla="*/ 42 w 375"/>
                <a:gd name="T77" fmla="*/ 15 h 833"/>
                <a:gd name="T78" fmla="*/ 53 w 375"/>
                <a:gd name="T79" fmla="*/ 60 h 833"/>
                <a:gd name="T80" fmla="*/ 124 w 375"/>
                <a:gd name="T81" fmla="*/ 239 h 833"/>
                <a:gd name="T82" fmla="*/ 78 w 375"/>
                <a:gd name="T83" fmla="*/ 239 h 833"/>
                <a:gd name="T84" fmla="*/ 50 w 375"/>
                <a:gd name="T85" fmla="*/ 267 h 833"/>
                <a:gd name="T86" fmla="*/ 50 w 375"/>
                <a:gd name="T87" fmla="*/ 274 h 833"/>
                <a:gd name="T88" fmla="*/ 78 w 375"/>
                <a:gd name="T89" fmla="*/ 302 h 833"/>
                <a:gd name="T90" fmla="*/ 133 w 375"/>
                <a:gd name="T91" fmla="*/ 302 h 833"/>
                <a:gd name="T92" fmla="*/ 134 w 375"/>
                <a:gd name="T93" fmla="*/ 305 h 833"/>
                <a:gd name="T94" fmla="*/ 133 w 375"/>
                <a:gd name="T95" fmla="*/ 305 h 833"/>
                <a:gd name="T96" fmla="*/ 54 w 375"/>
                <a:gd name="T97" fmla="*/ 578 h 833"/>
                <a:gd name="T98" fmla="*/ 54 w 375"/>
                <a:gd name="T99" fmla="*/ 578 h 833"/>
                <a:gd name="T100" fmla="*/ 51 w 375"/>
                <a:gd name="T101" fmla="*/ 584 h 833"/>
                <a:gd name="T102" fmla="*/ 49 w 375"/>
                <a:gd name="T103" fmla="*/ 584 h 833"/>
                <a:gd name="T104" fmla="*/ 33 w 375"/>
                <a:gd name="T105" fmla="*/ 597 h 833"/>
                <a:gd name="T106" fmla="*/ 43 w 375"/>
                <a:gd name="T107" fmla="*/ 613 h 833"/>
                <a:gd name="T108" fmla="*/ 42 w 375"/>
                <a:gd name="T109" fmla="*/ 618 h 833"/>
                <a:gd name="T110" fmla="*/ 42 w 375"/>
                <a:gd name="T111" fmla="*/ 618 h 833"/>
                <a:gd name="T112" fmla="*/ 4 w 375"/>
                <a:gd name="T113" fmla="*/ 697 h 833"/>
                <a:gd name="T114" fmla="*/ 23 w 375"/>
                <a:gd name="T115" fmla="*/ 768 h 833"/>
                <a:gd name="T116" fmla="*/ 0 w 375"/>
                <a:gd name="T117" fmla="*/ 800 h 833"/>
                <a:gd name="T118" fmla="*/ 33 w 375"/>
                <a:gd name="T119" fmla="*/ 833 h 833"/>
                <a:gd name="T120" fmla="*/ 342 w 375"/>
                <a:gd name="T121" fmla="*/ 833 h 833"/>
                <a:gd name="T122" fmla="*/ 375 w 375"/>
                <a:gd name="T123" fmla="*/ 800 h 833"/>
                <a:gd name="T124" fmla="*/ 352 w 375"/>
                <a:gd name="T125" fmla="*/ 76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833">
                  <a:moveTo>
                    <a:pt x="317" y="765"/>
                  </a:moveTo>
                  <a:lnTo>
                    <a:pt x="317" y="765"/>
                  </a:lnTo>
                  <a:cubicBezTo>
                    <a:pt x="307" y="779"/>
                    <a:pt x="285" y="768"/>
                    <a:pt x="297" y="753"/>
                  </a:cubicBezTo>
                  <a:cubicBezTo>
                    <a:pt x="297" y="753"/>
                    <a:pt x="343" y="702"/>
                    <a:pt x="283" y="633"/>
                  </a:cubicBezTo>
                  <a:cubicBezTo>
                    <a:pt x="276" y="625"/>
                    <a:pt x="289" y="614"/>
                    <a:pt x="302" y="624"/>
                  </a:cubicBezTo>
                  <a:cubicBezTo>
                    <a:pt x="302" y="624"/>
                    <a:pt x="367" y="689"/>
                    <a:pt x="317" y="765"/>
                  </a:cubicBezTo>
                  <a:close/>
                  <a:moveTo>
                    <a:pt x="352" y="768"/>
                  </a:moveTo>
                  <a:lnTo>
                    <a:pt x="352" y="768"/>
                  </a:lnTo>
                  <a:cubicBezTo>
                    <a:pt x="365" y="750"/>
                    <a:pt x="372" y="729"/>
                    <a:pt x="370" y="702"/>
                  </a:cubicBezTo>
                  <a:cubicBezTo>
                    <a:pt x="369" y="674"/>
                    <a:pt x="353" y="642"/>
                    <a:pt x="336" y="618"/>
                  </a:cubicBezTo>
                  <a:lnTo>
                    <a:pt x="336" y="618"/>
                  </a:lnTo>
                  <a:cubicBezTo>
                    <a:pt x="336" y="616"/>
                    <a:pt x="337" y="615"/>
                    <a:pt x="337" y="613"/>
                  </a:cubicBezTo>
                  <a:lnTo>
                    <a:pt x="337" y="613"/>
                  </a:lnTo>
                  <a:cubicBezTo>
                    <a:pt x="341" y="613"/>
                    <a:pt x="350" y="606"/>
                    <a:pt x="348" y="597"/>
                  </a:cubicBezTo>
                  <a:cubicBezTo>
                    <a:pt x="345" y="586"/>
                    <a:pt x="335" y="584"/>
                    <a:pt x="331" y="584"/>
                  </a:cubicBezTo>
                  <a:lnTo>
                    <a:pt x="331" y="584"/>
                  </a:lnTo>
                  <a:cubicBezTo>
                    <a:pt x="330" y="582"/>
                    <a:pt x="329" y="580"/>
                    <a:pt x="327" y="578"/>
                  </a:cubicBezTo>
                  <a:lnTo>
                    <a:pt x="328" y="578"/>
                  </a:lnTo>
                  <a:cubicBezTo>
                    <a:pt x="292" y="512"/>
                    <a:pt x="258" y="455"/>
                    <a:pt x="248" y="305"/>
                  </a:cubicBezTo>
                  <a:lnTo>
                    <a:pt x="248" y="302"/>
                  </a:lnTo>
                  <a:lnTo>
                    <a:pt x="297" y="302"/>
                  </a:lnTo>
                  <a:cubicBezTo>
                    <a:pt x="312" y="302"/>
                    <a:pt x="324" y="289"/>
                    <a:pt x="324" y="274"/>
                  </a:cubicBezTo>
                  <a:lnTo>
                    <a:pt x="324" y="267"/>
                  </a:lnTo>
                  <a:cubicBezTo>
                    <a:pt x="324" y="252"/>
                    <a:pt x="312" y="239"/>
                    <a:pt x="297" y="239"/>
                  </a:cubicBezTo>
                  <a:lnTo>
                    <a:pt x="257" y="239"/>
                  </a:lnTo>
                  <a:cubicBezTo>
                    <a:pt x="253" y="157"/>
                    <a:pt x="295" y="83"/>
                    <a:pt x="327" y="60"/>
                  </a:cubicBezTo>
                  <a:cubicBezTo>
                    <a:pt x="338" y="53"/>
                    <a:pt x="353" y="36"/>
                    <a:pt x="338" y="15"/>
                  </a:cubicBezTo>
                  <a:cubicBezTo>
                    <a:pt x="328" y="1"/>
                    <a:pt x="313" y="1"/>
                    <a:pt x="306" y="3"/>
                  </a:cubicBezTo>
                  <a:cubicBezTo>
                    <a:pt x="300" y="5"/>
                    <a:pt x="287" y="15"/>
                    <a:pt x="272" y="15"/>
                  </a:cubicBezTo>
                  <a:cubicBezTo>
                    <a:pt x="259" y="15"/>
                    <a:pt x="246" y="10"/>
                    <a:pt x="235" y="3"/>
                  </a:cubicBezTo>
                  <a:lnTo>
                    <a:pt x="231" y="0"/>
                  </a:lnTo>
                  <a:lnTo>
                    <a:pt x="231" y="0"/>
                  </a:lnTo>
                  <a:lnTo>
                    <a:pt x="230" y="0"/>
                  </a:lnTo>
                  <a:lnTo>
                    <a:pt x="228" y="2"/>
                  </a:lnTo>
                  <a:cubicBezTo>
                    <a:pt x="217" y="9"/>
                    <a:pt x="204" y="17"/>
                    <a:pt x="191" y="17"/>
                  </a:cubicBezTo>
                  <a:cubicBezTo>
                    <a:pt x="175" y="17"/>
                    <a:pt x="162" y="8"/>
                    <a:pt x="150" y="0"/>
                  </a:cubicBezTo>
                  <a:cubicBezTo>
                    <a:pt x="139" y="8"/>
                    <a:pt x="124" y="15"/>
                    <a:pt x="109" y="15"/>
                  </a:cubicBezTo>
                  <a:cubicBezTo>
                    <a:pt x="94" y="15"/>
                    <a:pt x="81" y="5"/>
                    <a:pt x="75" y="3"/>
                  </a:cubicBezTo>
                  <a:cubicBezTo>
                    <a:pt x="68" y="1"/>
                    <a:pt x="53" y="1"/>
                    <a:pt x="42" y="15"/>
                  </a:cubicBezTo>
                  <a:cubicBezTo>
                    <a:pt x="28" y="36"/>
                    <a:pt x="43" y="53"/>
                    <a:pt x="53" y="60"/>
                  </a:cubicBezTo>
                  <a:cubicBezTo>
                    <a:pt x="86" y="83"/>
                    <a:pt x="127" y="157"/>
                    <a:pt x="124" y="239"/>
                  </a:cubicBezTo>
                  <a:lnTo>
                    <a:pt x="78" y="239"/>
                  </a:lnTo>
                  <a:cubicBezTo>
                    <a:pt x="63" y="239"/>
                    <a:pt x="50" y="252"/>
                    <a:pt x="50" y="267"/>
                  </a:cubicBezTo>
                  <a:lnTo>
                    <a:pt x="50" y="274"/>
                  </a:lnTo>
                  <a:cubicBezTo>
                    <a:pt x="50" y="289"/>
                    <a:pt x="63" y="302"/>
                    <a:pt x="78" y="302"/>
                  </a:cubicBezTo>
                  <a:lnTo>
                    <a:pt x="133" y="302"/>
                  </a:lnTo>
                  <a:lnTo>
                    <a:pt x="134" y="305"/>
                  </a:lnTo>
                  <a:lnTo>
                    <a:pt x="133" y="305"/>
                  </a:lnTo>
                  <a:cubicBezTo>
                    <a:pt x="123" y="455"/>
                    <a:pt x="90" y="510"/>
                    <a:pt x="54" y="578"/>
                  </a:cubicBezTo>
                  <a:lnTo>
                    <a:pt x="54" y="578"/>
                  </a:lnTo>
                  <a:cubicBezTo>
                    <a:pt x="53" y="580"/>
                    <a:pt x="52" y="582"/>
                    <a:pt x="51" y="584"/>
                  </a:cubicBezTo>
                  <a:lnTo>
                    <a:pt x="49" y="584"/>
                  </a:lnTo>
                  <a:cubicBezTo>
                    <a:pt x="45" y="584"/>
                    <a:pt x="35" y="586"/>
                    <a:pt x="33" y="597"/>
                  </a:cubicBezTo>
                  <a:cubicBezTo>
                    <a:pt x="30" y="606"/>
                    <a:pt x="39" y="612"/>
                    <a:pt x="43" y="613"/>
                  </a:cubicBezTo>
                  <a:cubicBezTo>
                    <a:pt x="42" y="615"/>
                    <a:pt x="42" y="616"/>
                    <a:pt x="42" y="618"/>
                  </a:cubicBezTo>
                  <a:lnTo>
                    <a:pt x="42" y="618"/>
                  </a:lnTo>
                  <a:cubicBezTo>
                    <a:pt x="27" y="640"/>
                    <a:pt x="6" y="669"/>
                    <a:pt x="4" y="697"/>
                  </a:cubicBezTo>
                  <a:cubicBezTo>
                    <a:pt x="2" y="724"/>
                    <a:pt x="10" y="750"/>
                    <a:pt x="23" y="768"/>
                  </a:cubicBezTo>
                  <a:cubicBezTo>
                    <a:pt x="10" y="772"/>
                    <a:pt x="0" y="785"/>
                    <a:pt x="0" y="800"/>
                  </a:cubicBezTo>
                  <a:cubicBezTo>
                    <a:pt x="0" y="818"/>
                    <a:pt x="15" y="833"/>
                    <a:pt x="33" y="833"/>
                  </a:cubicBezTo>
                  <a:lnTo>
                    <a:pt x="342" y="833"/>
                  </a:lnTo>
                  <a:cubicBezTo>
                    <a:pt x="360" y="833"/>
                    <a:pt x="375" y="818"/>
                    <a:pt x="375" y="800"/>
                  </a:cubicBezTo>
                  <a:cubicBezTo>
                    <a:pt x="375" y="785"/>
                    <a:pt x="365" y="772"/>
                    <a:pt x="352" y="76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6"/>
            <p:cNvSpPr>
              <a:spLocks/>
            </p:cNvSpPr>
            <p:nvPr/>
          </p:nvSpPr>
          <p:spPr bwMode="auto">
            <a:xfrm>
              <a:off x="2245" y="1390"/>
              <a:ext cx="36" cy="52"/>
            </a:xfrm>
            <a:custGeom>
              <a:avLst/>
              <a:gdLst>
                <a:gd name="T0" fmla="*/ 21 w 160"/>
                <a:gd name="T1" fmla="*/ 101 h 235"/>
                <a:gd name="T2" fmla="*/ 21 w 160"/>
                <a:gd name="T3" fmla="*/ 101 h 235"/>
                <a:gd name="T4" fmla="*/ 58 w 160"/>
                <a:gd name="T5" fmla="*/ 101 h 235"/>
                <a:gd name="T6" fmla="*/ 58 w 160"/>
                <a:gd name="T7" fmla="*/ 121 h 235"/>
                <a:gd name="T8" fmla="*/ 21 w 160"/>
                <a:gd name="T9" fmla="*/ 176 h 235"/>
                <a:gd name="T10" fmla="*/ 80 w 160"/>
                <a:gd name="T11" fmla="*/ 235 h 235"/>
                <a:gd name="T12" fmla="*/ 139 w 160"/>
                <a:gd name="T13" fmla="*/ 176 h 235"/>
                <a:gd name="T14" fmla="*/ 101 w 160"/>
                <a:gd name="T15" fmla="*/ 121 h 235"/>
                <a:gd name="T16" fmla="*/ 101 w 160"/>
                <a:gd name="T17" fmla="*/ 101 h 235"/>
                <a:gd name="T18" fmla="*/ 139 w 160"/>
                <a:gd name="T19" fmla="*/ 101 h 235"/>
                <a:gd name="T20" fmla="*/ 160 w 160"/>
                <a:gd name="T21" fmla="*/ 79 h 235"/>
                <a:gd name="T22" fmla="*/ 139 w 160"/>
                <a:gd name="T23" fmla="*/ 58 h 235"/>
                <a:gd name="T24" fmla="*/ 101 w 160"/>
                <a:gd name="T25" fmla="*/ 58 h 235"/>
                <a:gd name="T26" fmla="*/ 101 w 160"/>
                <a:gd name="T27" fmla="*/ 21 h 235"/>
                <a:gd name="T28" fmla="*/ 80 w 160"/>
                <a:gd name="T29" fmla="*/ 0 h 235"/>
                <a:gd name="T30" fmla="*/ 58 w 160"/>
                <a:gd name="T31" fmla="*/ 21 h 235"/>
                <a:gd name="T32" fmla="*/ 58 w 160"/>
                <a:gd name="T33" fmla="*/ 58 h 235"/>
                <a:gd name="T34" fmla="*/ 21 w 160"/>
                <a:gd name="T35" fmla="*/ 58 h 235"/>
                <a:gd name="T36" fmla="*/ 0 w 160"/>
                <a:gd name="T37" fmla="*/ 79 h 235"/>
                <a:gd name="T38" fmla="*/ 21 w 160"/>
                <a:gd name="T39" fmla="*/ 10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35">
                  <a:moveTo>
                    <a:pt x="21" y="101"/>
                  </a:moveTo>
                  <a:lnTo>
                    <a:pt x="21" y="101"/>
                  </a:lnTo>
                  <a:lnTo>
                    <a:pt x="58" y="101"/>
                  </a:lnTo>
                  <a:lnTo>
                    <a:pt x="58" y="121"/>
                  </a:lnTo>
                  <a:cubicBezTo>
                    <a:pt x="36" y="129"/>
                    <a:pt x="21" y="151"/>
                    <a:pt x="21" y="176"/>
                  </a:cubicBezTo>
                  <a:cubicBezTo>
                    <a:pt x="21" y="208"/>
                    <a:pt x="47" y="235"/>
                    <a:pt x="80" y="235"/>
                  </a:cubicBezTo>
                  <a:cubicBezTo>
                    <a:pt x="112" y="235"/>
                    <a:pt x="139" y="208"/>
                    <a:pt x="139" y="176"/>
                  </a:cubicBezTo>
                  <a:cubicBezTo>
                    <a:pt x="139" y="151"/>
                    <a:pt x="123" y="129"/>
                    <a:pt x="101" y="121"/>
                  </a:cubicBezTo>
                  <a:lnTo>
                    <a:pt x="101" y="101"/>
                  </a:lnTo>
                  <a:lnTo>
                    <a:pt x="139" y="101"/>
                  </a:lnTo>
                  <a:cubicBezTo>
                    <a:pt x="150" y="101"/>
                    <a:pt x="160" y="91"/>
                    <a:pt x="160" y="79"/>
                  </a:cubicBezTo>
                  <a:cubicBezTo>
                    <a:pt x="160" y="68"/>
                    <a:pt x="150" y="58"/>
                    <a:pt x="139" y="58"/>
                  </a:cubicBezTo>
                  <a:lnTo>
                    <a:pt x="101" y="58"/>
                  </a:lnTo>
                  <a:lnTo>
                    <a:pt x="101" y="21"/>
                  </a:lnTo>
                  <a:cubicBezTo>
                    <a:pt x="101" y="9"/>
                    <a:pt x="91" y="0"/>
                    <a:pt x="80" y="0"/>
                  </a:cubicBezTo>
                  <a:cubicBezTo>
                    <a:pt x="68" y="0"/>
                    <a:pt x="58" y="9"/>
                    <a:pt x="58" y="21"/>
                  </a:cubicBezTo>
                  <a:lnTo>
                    <a:pt x="58" y="58"/>
                  </a:lnTo>
                  <a:lnTo>
                    <a:pt x="21" y="58"/>
                  </a:lnTo>
                  <a:cubicBezTo>
                    <a:pt x="9" y="58"/>
                    <a:pt x="0" y="68"/>
                    <a:pt x="0" y="79"/>
                  </a:cubicBezTo>
                  <a:cubicBezTo>
                    <a:pt x="0" y="91"/>
                    <a:pt x="9" y="101"/>
                    <a:pt x="21" y="10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8" name="Group 9"/>
          <p:cNvGrpSpPr>
            <a:grpSpLocks noChangeAspect="1"/>
          </p:cNvGrpSpPr>
          <p:nvPr/>
        </p:nvGrpSpPr>
        <p:grpSpPr bwMode="auto">
          <a:xfrm>
            <a:off x="1339852" y="2282826"/>
            <a:ext cx="377826" cy="266700"/>
            <a:chOff x="844" y="1438"/>
            <a:chExt cx="238" cy="168"/>
          </a:xfrm>
        </p:grpSpPr>
        <p:sp>
          <p:nvSpPr>
            <p:cNvPr id="50" name="Freeform 10"/>
            <p:cNvSpPr>
              <a:spLocks noEditPoints="1"/>
            </p:cNvSpPr>
            <p:nvPr/>
          </p:nvSpPr>
          <p:spPr bwMode="auto">
            <a:xfrm>
              <a:off x="844" y="1438"/>
              <a:ext cx="238" cy="168"/>
            </a:xfrm>
            <a:custGeom>
              <a:avLst/>
              <a:gdLst>
                <a:gd name="T0" fmla="*/ 1096 w 1107"/>
                <a:gd name="T1" fmla="*/ 364 h 773"/>
                <a:gd name="T2" fmla="*/ 400 w 1107"/>
                <a:gd name="T3" fmla="*/ 763 h 773"/>
                <a:gd name="T4" fmla="*/ 312 w 1107"/>
                <a:gd name="T5" fmla="*/ 743 h 773"/>
                <a:gd name="T6" fmla="*/ 42 w 1107"/>
                <a:gd name="T7" fmla="*/ 577 h 773"/>
                <a:gd name="T8" fmla="*/ 0 w 1107"/>
                <a:gd name="T9" fmla="*/ 458 h 773"/>
                <a:gd name="T10" fmla="*/ 4 w 1107"/>
                <a:gd name="T11" fmla="*/ 413 h 773"/>
                <a:gd name="T12" fmla="*/ 653 w 1107"/>
                <a:gd name="T13" fmla="*/ 41 h 773"/>
                <a:gd name="T14" fmla="*/ 767 w 1107"/>
                <a:gd name="T15" fmla="*/ 6 h 773"/>
                <a:gd name="T16" fmla="*/ 1074 w 1107"/>
                <a:gd name="T17" fmla="*/ 165 h 773"/>
                <a:gd name="T18" fmla="*/ 1005 w 1107"/>
                <a:gd name="T19" fmla="*/ 241 h 773"/>
                <a:gd name="T20" fmla="*/ 1096 w 1107"/>
                <a:gd name="T21" fmla="*/ 364 h 773"/>
                <a:gd name="T22" fmla="*/ 103 w 1107"/>
                <a:gd name="T23" fmla="*/ 371 h 773"/>
                <a:gd name="T24" fmla="*/ 397 w 1107"/>
                <a:gd name="T25" fmla="*/ 528 h 773"/>
                <a:gd name="T26" fmla="*/ 638 w 1107"/>
                <a:gd name="T27" fmla="*/ 403 h 773"/>
                <a:gd name="T28" fmla="*/ 797 w 1107"/>
                <a:gd name="T29" fmla="*/ 52 h 773"/>
                <a:gd name="T30" fmla="*/ 638 w 1107"/>
                <a:gd name="T31" fmla="*/ 84 h 773"/>
                <a:gd name="T32" fmla="*/ 103 w 1107"/>
                <a:gd name="T33" fmla="*/ 371 h 773"/>
                <a:gd name="T34" fmla="*/ 417 w 1107"/>
                <a:gd name="T35" fmla="*/ 719 h 773"/>
                <a:gd name="T36" fmla="*/ 1014 w 1107"/>
                <a:gd name="T37" fmla="*/ 398 h 773"/>
                <a:gd name="T38" fmla="*/ 968 w 1107"/>
                <a:gd name="T39" fmla="*/ 261 h 773"/>
                <a:gd name="T40" fmla="*/ 406 w 1107"/>
                <a:gd name="T41" fmla="*/ 563 h 773"/>
                <a:gd name="T42" fmla="*/ 231 w 1107"/>
                <a:gd name="T43" fmla="*/ 474 h 773"/>
                <a:gd name="T44" fmla="*/ 169 w 1107"/>
                <a:gd name="T45" fmla="*/ 504 h 773"/>
                <a:gd name="T46" fmla="*/ 161 w 1107"/>
                <a:gd name="T47" fmla="*/ 514 h 773"/>
                <a:gd name="T48" fmla="*/ 394 w 1107"/>
                <a:gd name="T49" fmla="*/ 649 h 773"/>
                <a:gd name="T50" fmla="*/ 194 w 1107"/>
                <a:gd name="T51" fmla="*/ 455 h 773"/>
                <a:gd name="T52" fmla="*/ 191 w 1107"/>
                <a:gd name="T53" fmla="*/ 453 h 773"/>
                <a:gd name="T54" fmla="*/ 94 w 1107"/>
                <a:gd name="T55" fmla="*/ 406 h 773"/>
                <a:gd name="T56" fmla="*/ 33 w 1107"/>
                <a:gd name="T57" fmla="*/ 470 h 773"/>
                <a:gd name="T58" fmla="*/ 120 w 1107"/>
                <a:gd name="T59" fmla="*/ 605 h 773"/>
                <a:gd name="T60" fmla="*/ 361 w 1107"/>
                <a:gd name="T61" fmla="*/ 730 h 773"/>
                <a:gd name="T62" fmla="*/ 383 w 1107"/>
                <a:gd name="T63" fmla="*/ 699 h 773"/>
                <a:gd name="T64" fmla="*/ 125 w 1107"/>
                <a:gd name="T65" fmla="*/ 530 h 773"/>
                <a:gd name="T66" fmla="*/ 194 w 1107"/>
                <a:gd name="T67" fmla="*/ 45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7" h="773">
                  <a:moveTo>
                    <a:pt x="1096" y="364"/>
                  </a:moveTo>
                  <a:lnTo>
                    <a:pt x="1096" y="364"/>
                  </a:lnTo>
                  <a:cubicBezTo>
                    <a:pt x="1093" y="382"/>
                    <a:pt x="1083" y="396"/>
                    <a:pt x="1067" y="405"/>
                  </a:cubicBezTo>
                  <a:cubicBezTo>
                    <a:pt x="953" y="474"/>
                    <a:pt x="506" y="706"/>
                    <a:pt x="400" y="763"/>
                  </a:cubicBezTo>
                  <a:cubicBezTo>
                    <a:pt x="383" y="773"/>
                    <a:pt x="365" y="771"/>
                    <a:pt x="349" y="763"/>
                  </a:cubicBezTo>
                  <a:cubicBezTo>
                    <a:pt x="336" y="757"/>
                    <a:pt x="324" y="750"/>
                    <a:pt x="312" y="743"/>
                  </a:cubicBezTo>
                  <a:cubicBezTo>
                    <a:pt x="249" y="710"/>
                    <a:pt x="185" y="676"/>
                    <a:pt x="122" y="642"/>
                  </a:cubicBezTo>
                  <a:cubicBezTo>
                    <a:pt x="91" y="625"/>
                    <a:pt x="63" y="605"/>
                    <a:pt x="42" y="577"/>
                  </a:cubicBezTo>
                  <a:cubicBezTo>
                    <a:pt x="19" y="545"/>
                    <a:pt x="5" y="509"/>
                    <a:pt x="0" y="470"/>
                  </a:cubicBezTo>
                  <a:cubicBezTo>
                    <a:pt x="0" y="467"/>
                    <a:pt x="0" y="461"/>
                    <a:pt x="0" y="458"/>
                  </a:cubicBezTo>
                  <a:lnTo>
                    <a:pt x="0" y="435"/>
                  </a:lnTo>
                  <a:cubicBezTo>
                    <a:pt x="1" y="428"/>
                    <a:pt x="2" y="420"/>
                    <a:pt x="4" y="413"/>
                  </a:cubicBezTo>
                  <a:cubicBezTo>
                    <a:pt x="10" y="394"/>
                    <a:pt x="21" y="380"/>
                    <a:pt x="40" y="370"/>
                  </a:cubicBezTo>
                  <a:cubicBezTo>
                    <a:pt x="244" y="261"/>
                    <a:pt x="449" y="151"/>
                    <a:pt x="653" y="41"/>
                  </a:cubicBezTo>
                  <a:cubicBezTo>
                    <a:pt x="672" y="31"/>
                    <a:pt x="690" y="21"/>
                    <a:pt x="709" y="12"/>
                  </a:cubicBezTo>
                  <a:cubicBezTo>
                    <a:pt x="728" y="2"/>
                    <a:pt x="747" y="0"/>
                    <a:pt x="767" y="6"/>
                  </a:cubicBezTo>
                  <a:cubicBezTo>
                    <a:pt x="777" y="9"/>
                    <a:pt x="787" y="12"/>
                    <a:pt x="797" y="17"/>
                  </a:cubicBezTo>
                  <a:cubicBezTo>
                    <a:pt x="889" y="66"/>
                    <a:pt x="981" y="116"/>
                    <a:pt x="1074" y="165"/>
                  </a:cubicBezTo>
                  <a:cubicBezTo>
                    <a:pt x="1094" y="176"/>
                    <a:pt x="1089" y="196"/>
                    <a:pt x="1073" y="204"/>
                  </a:cubicBezTo>
                  <a:cubicBezTo>
                    <a:pt x="1052" y="216"/>
                    <a:pt x="1007" y="240"/>
                    <a:pt x="1005" y="241"/>
                  </a:cubicBezTo>
                  <a:cubicBezTo>
                    <a:pt x="1009" y="243"/>
                    <a:pt x="1012" y="245"/>
                    <a:pt x="1015" y="247"/>
                  </a:cubicBezTo>
                  <a:cubicBezTo>
                    <a:pt x="1107" y="301"/>
                    <a:pt x="1099" y="349"/>
                    <a:pt x="1096" y="364"/>
                  </a:cubicBezTo>
                  <a:close/>
                  <a:moveTo>
                    <a:pt x="103" y="371"/>
                  </a:moveTo>
                  <a:lnTo>
                    <a:pt x="103" y="371"/>
                  </a:lnTo>
                  <a:cubicBezTo>
                    <a:pt x="110" y="375"/>
                    <a:pt x="117" y="378"/>
                    <a:pt x="123" y="381"/>
                  </a:cubicBezTo>
                  <a:cubicBezTo>
                    <a:pt x="214" y="430"/>
                    <a:pt x="305" y="479"/>
                    <a:pt x="397" y="528"/>
                  </a:cubicBezTo>
                  <a:cubicBezTo>
                    <a:pt x="400" y="530"/>
                    <a:pt x="402" y="530"/>
                    <a:pt x="405" y="528"/>
                  </a:cubicBezTo>
                  <a:cubicBezTo>
                    <a:pt x="483" y="486"/>
                    <a:pt x="561" y="444"/>
                    <a:pt x="638" y="403"/>
                  </a:cubicBezTo>
                  <a:cubicBezTo>
                    <a:pt x="772" y="331"/>
                    <a:pt x="1042" y="185"/>
                    <a:pt x="1044" y="185"/>
                  </a:cubicBezTo>
                  <a:cubicBezTo>
                    <a:pt x="1043" y="184"/>
                    <a:pt x="878" y="96"/>
                    <a:pt x="797" y="52"/>
                  </a:cubicBezTo>
                  <a:cubicBezTo>
                    <a:pt x="764" y="34"/>
                    <a:pt x="731" y="34"/>
                    <a:pt x="698" y="52"/>
                  </a:cubicBezTo>
                  <a:cubicBezTo>
                    <a:pt x="678" y="63"/>
                    <a:pt x="658" y="73"/>
                    <a:pt x="638" y="84"/>
                  </a:cubicBezTo>
                  <a:cubicBezTo>
                    <a:pt x="461" y="179"/>
                    <a:pt x="285" y="274"/>
                    <a:pt x="108" y="368"/>
                  </a:cubicBezTo>
                  <a:cubicBezTo>
                    <a:pt x="107" y="370"/>
                    <a:pt x="105" y="371"/>
                    <a:pt x="103" y="371"/>
                  </a:cubicBezTo>
                  <a:close/>
                  <a:moveTo>
                    <a:pt x="417" y="719"/>
                  </a:moveTo>
                  <a:lnTo>
                    <a:pt x="417" y="719"/>
                  </a:lnTo>
                  <a:cubicBezTo>
                    <a:pt x="418" y="718"/>
                    <a:pt x="420" y="717"/>
                    <a:pt x="421" y="717"/>
                  </a:cubicBezTo>
                  <a:cubicBezTo>
                    <a:pt x="619" y="611"/>
                    <a:pt x="814" y="499"/>
                    <a:pt x="1014" y="398"/>
                  </a:cubicBezTo>
                  <a:cubicBezTo>
                    <a:pt x="1061" y="375"/>
                    <a:pt x="1066" y="353"/>
                    <a:pt x="1060" y="334"/>
                  </a:cubicBezTo>
                  <a:cubicBezTo>
                    <a:pt x="1048" y="294"/>
                    <a:pt x="971" y="259"/>
                    <a:pt x="968" y="261"/>
                  </a:cubicBezTo>
                  <a:cubicBezTo>
                    <a:pt x="906" y="294"/>
                    <a:pt x="845" y="327"/>
                    <a:pt x="784" y="360"/>
                  </a:cubicBezTo>
                  <a:cubicBezTo>
                    <a:pt x="658" y="428"/>
                    <a:pt x="532" y="495"/>
                    <a:pt x="406" y="563"/>
                  </a:cubicBezTo>
                  <a:cubicBezTo>
                    <a:pt x="402" y="565"/>
                    <a:pt x="400" y="565"/>
                    <a:pt x="396" y="563"/>
                  </a:cubicBezTo>
                  <a:cubicBezTo>
                    <a:pt x="341" y="533"/>
                    <a:pt x="286" y="504"/>
                    <a:pt x="231" y="474"/>
                  </a:cubicBezTo>
                  <a:cubicBezTo>
                    <a:pt x="228" y="473"/>
                    <a:pt x="225" y="473"/>
                    <a:pt x="222" y="474"/>
                  </a:cubicBezTo>
                  <a:cubicBezTo>
                    <a:pt x="205" y="484"/>
                    <a:pt x="187" y="494"/>
                    <a:pt x="169" y="504"/>
                  </a:cubicBezTo>
                  <a:cubicBezTo>
                    <a:pt x="164" y="506"/>
                    <a:pt x="160" y="508"/>
                    <a:pt x="155" y="511"/>
                  </a:cubicBezTo>
                  <a:cubicBezTo>
                    <a:pt x="157" y="512"/>
                    <a:pt x="159" y="514"/>
                    <a:pt x="161" y="514"/>
                  </a:cubicBezTo>
                  <a:cubicBezTo>
                    <a:pt x="220" y="546"/>
                    <a:pt x="278" y="577"/>
                    <a:pt x="336" y="609"/>
                  </a:cubicBezTo>
                  <a:cubicBezTo>
                    <a:pt x="357" y="619"/>
                    <a:pt x="380" y="631"/>
                    <a:pt x="394" y="649"/>
                  </a:cubicBezTo>
                  <a:cubicBezTo>
                    <a:pt x="410" y="669"/>
                    <a:pt x="415" y="680"/>
                    <a:pt x="417" y="719"/>
                  </a:cubicBezTo>
                  <a:close/>
                  <a:moveTo>
                    <a:pt x="194" y="455"/>
                  </a:moveTo>
                  <a:lnTo>
                    <a:pt x="194" y="455"/>
                  </a:lnTo>
                  <a:cubicBezTo>
                    <a:pt x="193" y="454"/>
                    <a:pt x="192" y="453"/>
                    <a:pt x="191" y="453"/>
                  </a:cubicBezTo>
                  <a:cubicBezTo>
                    <a:pt x="167" y="440"/>
                    <a:pt x="144" y="427"/>
                    <a:pt x="120" y="415"/>
                  </a:cubicBezTo>
                  <a:cubicBezTo>
                    <a:pt x="112" y="411"/>
                    <a:pt x="103" y="408"/>
                    <a:pt x="94" y="406"/>
                  </a:cubicBezTo>
                  <a:cubicBezTo>
                    <a:pt x="68" y="400"/>
                    <a:pt x="47" y="411"/>
                    <a:pt x="38" y="435"/>
                  </a:cubicBezTo>
                  <a:cubicBezTo>
                    <a:pt x="33" y="446"/>
                    <a:pt x="32" y="458"/>
                    <a:pt x="33" y="470"/>
                  </a:cubicBezTo>
                  <a:cubicBezTo>
                    <a:pt x="34" y="492"/>
                    <a:pt x="41" y="514"/>
                    <a:pt x="53" y="534"/>
                  </a:cubicBezTo>
                  <a:cubicBezTo>
                    <a:pt x="69" y="563"/>
                    <a:pt x="89" y="588"/>
                    <a:pt x="120" y="605"/>
                  </a:cubicBezTo>
                  <a:cubicBezTo>
                    <a:pt x="193" y="645"/>
                    <a:pt x="268" y="685"/>
                    <a:pt x="342" y="724"/>
                  </a:cubicBezTo>
                  <a:cubicBezTo>
                    <a:pt x="348" y="727"/>
                    <a:pt x="354" y="729"/>
                    <a:pt x="361" y="730"/>
                  </a:cubicBezTo>
                  <a:cubicBezTo>
                    <a:pt x="373" y="731"/>
                    <a:pt x="382" y="725"/>
                    <a:pt x="383" y="713"/>
                  </a:cubicBezTo>
                  <a:cubicBezTo>
                    <a:pt x="384" y="709"/>
                    <a:pt x="384" y="704"/>
                    <a:pt x="383" y="699"/>
                  </a:cubicBezTo>
                  <a:cubicBezTo>
                    <a:pt x="377" y="675"/>
                    <a:pt x="361" y="657"/>
                    <a:pt x="339" y="645"/>
                  </a:cubicBezTo>
                  <a:cubicBezTo>
                    <a:pt x="268" y="607"/>
                    <a:pt x="196" y="570"/>
                    <a:pt x="125" y="530"/>
                  </a:cubicBezTo>
                  <a:cubicBezTo>
                    <a:pt x="116" y="526"/>
                    <a:pt x="103" y="506"/>
                    <a:pt x="129" y="489"/>
                  </a:cubicBezTo>
                  <a:cubicBezTo>
                    <a:pt x="150" y="476"/>
                    <a:pt x="172" y="466"/>
                    <a:pt x="194" y="45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1"/>
            <p:cNvSpPr>
              <a:spLocks/>
            </p:cNvSpPr>
            <p:nvPr/>
          </p:nvSpPr>
          <p:spPr bwMode="auto">
            <a:xfrm>
              <a:off x="890" y="1496"/>
              <a:ext cx="80" cy="40"/>
            </a:xfrm>
            <a:custGeom>
              <a:avLst/>
              <a:gdLst>
                <a:gd name="T0" fmla="*/ 0 w 373"/>
                <a:gd name="T1" fmla="*/ 92 h 187"/>
                <a:gd name="T2" fmla="*/ 0 w 373"/>
                <a:gd name="T3" fmla="*/ 92 h 187"/>
                <a:gd name="T4" fmla="*/ 5 w 373"/>
                <a:gd name="T5" fmla="*/ 89 h 187"/>
                <a:gd name="T6" fmla="*/ 184 w 373"/>
                <a:gd name="T7" fmla="*/ 2 h 187"/>
                <a:gd name="T8" fmla="*/ 194 w 373"/>
                <a:gd name="T9" fmla="*/ 2 h 187"/>
                <a:gd name="T10" fmla="*/ 368 w 373"/>
                <a:gd name="T11" fmla="*/ 92 h 187"/>
                <a:gd name="T12" fmla="*/ 373 w 373"/>
                <a:gd name="T13" fmla="*/ 95 h 187"/>
                <a:gd name="T14" fmla="*/ 370 w 373"/>
                <a:gd name="T15" fmla="*/ 97 h 187"/>
                <a:gd name="T16" fmla="*/ 188 w 373"/>
                <a:gd name="T17" fmla="*/ 185 h 187"/>
                <a:gd name="T18" fmla="*/ 181 w 373"/>
                <a:gd name="T19" fmla="*/ 185 h 187"/>
                <a:gd name="T20" fmla="*/ 5 w 373"/>
                <a:gd name="T21" fmla="*/ 94 h 187"/>
                <a:gd name="T22" fmla="*/ 0 w 373"/>
                <a:gd name="T23" fmla="*/ 9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87">
                  <a:moveTo>
                    <a:pt x="0" y="92"/>
                  </a:moveTo>
                  <a:lnTo>
                    <a:pt x="0" y="92"/>
                  </a:lnTo>
                  <a:cubicBezTo>
                    <a:pt x="2" y="91"/>
                    <a:pt x="4" y="90"/>
                    <a:pt x="5" y="89"/>
                  </a:cubicBezTo>
                  <a:cubicBezTo>
                    <a:pt x="65" y="60"/>
                    <a:pt x="125" y="31"/>
                    <a:pt x="184" y="2"/>
                  </a:cubicBezTo>
                  <a:cubicBezTo>
                    <a:pt x="188" y="0"/>
                    <a:pt x="191" y="0"/>
                    <a:pt x="194" y="2"/>
                  </a:cubicBezTo>
                  <a:cubicBezTo>
                    <a:pt x="252" y="32"/>
                    <a:pt x="310" y="62"/>
                    <a:pt x="368" y="92"/>
                  </a:cubicBezTo>
                  <a:cubicBezTo>
                    <a:pt x="370" y="93"/>
                    <a:pt x="371" y="94"/>
                    <a:pt x="373" y="95"/>
                  </a:cubicBezTo>
                  <a:cubicBezTo>
                    <a:pt x="371" y="96"/>
                    <a:pt x="371" y="96"/>
                    <a:pt x="370" y="97"/>
                  </a:cubicBezTo>
                  <a:cubicBezTo>
                    <a:pt x="309" y="126"/>
                    <a:pt x="248" y="156"/>
                    <a:pt x="188" y="185"/>
                  </a:cubicBezTo>
                  <a:cubicBezTo>
                    <a:pt x="185" y="187"/>
                    <a:pt x="183" y="187"/>
                    <a:pt x="181" y="185"/>
                  </a:cubicBezTo>
                  <a:cubicBezTo>
                    <a:pt x="122" y="155"/>
                    <a:pt x="64" y="125"/>
                    <a:pt x="5" y="94"/>
                  </a:cubicBezTo>
                  <a:cubicBezTo>
                    <a:pt x="4" y="94"/>
                    <a:pt x="2" y="93"/>
                    <a:pt x="0" y="9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2"/>
            <p:cNvSpPr>
              <a:spLocks/>
            </p:cNvSpPr>
            <p:nvPr/>
          </p:nvSpPr>
          <p:spPr bwMode="auto">
            <a:xfrm>
              <a:off x="934" y="1506"/>
              <a:ext cx="126" cy="72"/>
            </a:xfrm>
            <a:custGeom>
              <a:avLst/>
              <a:gdLst>
                <a:gd name="T0" fmla="*/ 569 w 584"/>
                <a:gd name="T1" fmla="*/ 43 h 336"/>
                <a:gd name="T2" fmla="*/ 569 w 584"/>
                <a:gd name="T3" fmla="*/ 43 h 336"/>
                <a:gd name="T4" fmla="*/ 34 w 584"/>
                <a:gd name="T5" fmla="*/ 330 h 336"/>
                <a:gd name="T6" fmla="*/ 5 w 584"/>
                <a:gd name="T7" fmla="*/ 321 h 336"/>
                <a:gd name="T8" fmla="*/ 14 w 584"/>
                <a:gd name="T9" fmla="*/ 293 h 336"/>
                <a:gd name="T10" fmla="*/ 549 w 584"/>
                <a:gd name="T11" fmla="*/ 6 h 336"/>
                <a:gd name="T12" fmla="*/ 578 w 584"/>
                <a:gd name="T13" fmla="*/ 14 h 336"/>
                <a:gd name="T14" fmla="*/ 569 w 584"/>
                <a:gd name="T15" fmla="*/ 43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336">
                  <a:moveTo>
                    <a:pt x="569" y="43"/>
                  </a:moveTo>
                  <a:lnTo>
                    <a:pt x="569" y="43"/>
                  </a:lnTo>
                  <a:lnTo>
                    <a:pt x="34" y="330"/>
                  </a:lnTo>
                  <a:cubicBezTo>
                    <a:pt x="24" y="336"/>
                    <a:pt x="11" y="332"/>
                    <a:pt x="5" y="321"/>
                  </a:cubicBezTo>
                  <a:cubicBezTo>
                    <a:pt x="0" y="311"/>
                    <a:pt x="4" y="298"/>
                    <a:pt x="14" y="293"/>
                  </a:cubicBezTo>
                  <a:lnTo>
                    <a:pt x="549" y="6"/>
                  </a:lnTo>
                  <a:cubicBezTo>
                    <a:pt x="560" y="0"/>
                    <a:pt x="573" y="4"/>
                    <a:pt x="578" y="14"/>
                  </a:cubicBezTo>
                  <a:cubicBezTo>
                    <a:pt x="584" y="25"/>
                    <a:pt x="580" y="37"/>
                    <a:pt x="569"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3"/>
            <p:cNvSpPr>
              <a:spLocks/>
            </p:cNvSpPr>
            <p:nvPr/>
          </p:nvSpPr>
          <p:spPr bwMode="auto">
            <a:xfrm>
              <a:off x="971" y="1473"/>
              <a:ext cx="73" cy="39"/>
            </a:xfrm>
            <a:custGeom>
              <a:avLst/>
              <a:gdLst>
                <a:gd name="T0" fmla="*/ 328 w 340"/>
                <a:gd name="T1" fmla="*/ 28 h 180"/>
                <a:gd name="T2" fmla="*/ 328 w 340"/>
                <a:gd name="T3" fmla="*/ 28 h 180"/>
                <a:gd name="T4" fmla="*/ 42 w 340"/>
                <a:gd name="T5" fmla="*/ 175 h 180"/>
                <a:gd name="T6" fmla="*/ 8 w 340"/>
                <a:gd name="T7" fmla="*/ 173 h 180"/>
                <a:gd name="T8" fmla="*/ 13 w 340"/>
                <a:gd name="T9" fmla="*/ 151 h 180"/>
                <a:gd name="T10" fmla="*/ 299 w 340"/>
                <a:gd name="T11" fmla="*/ 5 h 180"/>
                <a:gd name="T12" fmla="*/ 332 w 340"/>
                <a:gd name="T13" fmla="*/ 7 h 180"/>
                <a:gd name="T14" fmla="*/ 328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8" y="28"/>
                  </a:moveTo>
                  <a:lnTo>
                    <a:pt x="328" y="28"/>
                  </a:lnTo>
                  <a:lnTo>
                    <a:pt x="42" y="175"/>
                  </a:lnTo>
                  <a:cubicBezTo>
                    <a:pt x="31" y="180"/>
                    <a:pt x="16" y="179"/>
                    <a:pt x="8" y="173"/>
                  </a:cubicBezTo>
                  <a:cubicBezTo>
                    <a:pt x="0" y="166"/>
                    <a:pt x="2" y="157"/>
                    <a:pt x="13" y="151"/>
                  </a:cubicBezTo>
                  <a:lnTo>
                    <a:pt x="299" y="5"/>
                  </a:lnTo>
                  <a:cubicBezTo>
                    <a:pt x="309" y="0"/>
                    <a:pt x="325" y="0"/>
                    <a:pt x="332" y="7"/>
                  </a:cubicBezTo>
                  <a:cubicBezTo>
                    <a:pt x="340" y="13"/>
                    <a:pt x="338" y="23"/>
                    <a:pt x="328"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4"/>
            <p:cNvSpPr>
              <a:spLocks/>
            </p:cNvSpPr>
            <p:nvPr/>
          </p:nvSpPr>
          <p:spPr bwMode="auto">
            <a:xfrm>
              <a:off x="958" y="1465"/>
              <a:ext cx="73" cy="39"/>
            </a:xfrm>
            <a:custGeom>
              <a:avLst/>
              <a:gdLst>
                <a:gd name="T0" fmla="*/ 327 w 340"/>
                <a:gd name="T1" fmla="*/ 28 h 180"/>
                <a:gd name="T2" fmla="*/ 327 w 340"/>
                <a:gd name="T3" fmla="*/ 28 h 180"/>
                <a:gd name="T4" fmla="*/ 41 w 340"/>
                <a:gd name="T5" fmla="*/ 175 h 180"/>
                <a:gd name="T6" fmla="*/ 7 w 340"/>
                <a:gd name="T7" fmla="*/ 173 h 180"/>
                <a:gd name="T8" fmla="*/ 12 w 340"/>
                <a:gd name="T9" fmla="*/ 151 h 180"/>
                <a:gd name="T10" fmla="*/ 298 w 340"/>
                <a:gd name="T11" fmla="*/ 5 h 180"/>
                <a:gd name="T12" fmla="*/ 332 w 340"/>
                <a:gd name="T13" fmla="*/ 7 h 180"/>
                <a:gd name="T14" fmla="*/ 327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7" y="28"/>
                  </a:moveTo>
                  <a:lnTo>
                    <a:pt x="327" y="28"/>
                  </a:lnTo>
                  <a:lnTo>
                    <a:pt x="41" y="175"/>
                  </a:lnTo>
                  <a:cubicBezTo>
                    <a:pt x="31" y="180"/>
                    <a:pt x="15" y="179"/>
                    <a:pt x="7" y="173"/>
                  </a:cubicBezTo>
                  <a:cubicBezTo>
                    <a:pt x="0" y="166"/>
                    <a:pt x="2" y="157"/>
                    <a:pt x="12" y="151"/>
                  </a:cubicBezTo>
                  <a:lnTo>
                    <a:pt x="298" y="5"/>
                  </a:lnTo>
                  <a:cubicBezTo>
                    <a:pt x="309" y="0"/>
                    <a:pt x="324" y="0"/>
                    <a:pt x="332" y="7"/>
                  </a:cubicBezTo>
                  <a:cubicBezTo>
                    <a:pt x="340" y="13"/>
                    <a:pt x="338" y="23"/>
                    <a:pt x="327"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15"/>
            <p:cNvSpPr>
              <a:spLocks/>
            </p:cNvSpPr>
            <p:nvPr/>
          </p:nvSpPr>
          <p:spPr bwMode="auto">
            <a:xfrm>
              <a:off x="944" y="1457"/>
              <a:ext cx="73" cy="39"/>
            </a:xfrm>
            <a:custGeom>
              <a:avLst/>
              <a:gdLst>
                <a:gd name="T0" fmla="*/ 328 w 341"/>
                <a:gd name="T1" fmla="*/ 29 h 180"/>
                <a:gd name="T2" fmla="*/ 328 w 341"/>
                <a:gd name="T3" fmla="*/ 29 h 180"/>
                <a:gd name="T4" fmla="*/ 42 w 341"/>
                <a:gd name="T5" fmla="*/ 175 h 180"/>
                <a:gd name="T6" fmla="*/ 8 w 341"/>
                <a:gd name="T7" fmla="*/ 173 h 180"/>
                <a:gd name="T8" fmla="*/ 13 w 341"/>
                <a:gd name="T9" fmla="*/ 152 h 180"/>
                <a:gd name="T10" fmla="*/ 299 w 341"/>
                <a:gd name="T11" fmla="*/ 5 h 180"/>
                <a:gd name="T12" fmla="*/ 333 w 341"/>
                <a:gd name="T13" fmla="*/ 7 h 180"/>
                <a:gd name="T14" fmla="*/ 328 w 341"/>
                <a:gd name="T15" fmla="*/ 29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180">
                  <a:moveTo>
                    <a:pt x="328" y="29"/>
                  </a:moveTo>
                  <a:lnTo>
                    <a:pt x="328" y="29"/>
                  </a:lnTo>
                  <a:lnTo>
                    <a:pt x="42" y="175"/>
                  </a:lnTo>
                  <a:cubicBezTo>
                    <a:pt x="31" y="180"/>
                    <a:pt x="16" y="180"/>
                    <a:pt x="8" y="173"/>
                  </a:cubicBezTo>
                  <a:cubicBezTo>
                    <a:pt x="0" y="167"/>
                    <a:pt x="3" y="157"/>
                    <a:pt x="13" y="152"/>
                  </a:cubicBezTo>
                  <a:lnTo>
                    <a:pt x="299" y="5"/>
                  </a:lnTo>
                  <a:cubicBezTo>
                    <a:pt x="310" y="0"/>
                    <a:pt x="325" y="1"/>
                    <a:pt x="333" y="7"/>
                  </a:cubicBezTo>
                  <a:cubicBezTo>
                    <a:pt x="341" y="13"/>
                    <a:pt x="338" y="23"/>
                    <a:pt x="328" y="2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18"/>
          <p:cNvGrpSpPr>
            <a:grpSpLocks noChangeAspect="1"/>
          </p:cNvGrpSpPr>
          <p:nvPr/>
        </p:nvGrpSpPr>
        <p:grpSpPr bwMode="auto">
          <a:xfrm>
            <a:off x="5514987" y="2209797"/>
            <a:ext cx="239713" cy="355599"/>
            <a:chOff x="3474" y="1392"/>
            <a:chExt cx="151" cy="224"/>
          </a:xfrm>
        </p:grpSpPr>
        <p:sp>
          <p:nvSpPr>
            <p:cNvPr id="57" name="Freeform 19"/>
            <p:cNvSpPr>
              <a:spLocks noEditPoints="1"/>
            </p:cNvSpPr>
            <p:nvPr/>
          </p:nvSpPr>
          <p:spPr bwMode="auto">
            <a:xfrm>
              <a:off x="3505" y="1476"/>
              <a:ext cx="93" cy="99"/>
            </a:xfrm>
            <a:custGeom>
              <a:avLst/>
              <a:gdLst>
                <a:gd name="T0" fmla="*/ 6 w 400"/>
                <a:gd name="T1" fmla="*/ 205 h 427"/>
                <a:gd name="T2" fmla="*/ 6 w 400"/>
                <a:gd name="T3" fmla="*/ 205 h 427"/>
                <a:gd name="T4" fmla="*/ 218 w 400"/>
                <a:gd name="T5" fmla="*/ 9 h 427"/>
                <a:gd name="T6" fmla="*/ 393 w 400"/>
                <a:gd name="T7" fmla="*/ 223 h 427"/>
                <a:gd name="T8" fmla="*/ 192 w 400"/>
                <a:gd name="T9" fmla="*/ 419 h 427"/>
                <a:gd name="T10" fmla="*/ 6 w 400"/>
                <a:gd name="T11" fmla="*/ 205 h 427"/>
                <a:gd name="T12" fmla="*/ 199 w 400"/>
                <a:gd name="T13" fmla="*/ 362 h 427"/>
                <a:gd name="T14" fmla="*/ 199 w 400"/>
                <a:gd name="T15" fmla="*/ 362 h 427"/>
                <a:gd name="T16" fmla="*/ 340 w 400"/>
                <a:gd name="T17" fmla="*/ 213 h 427"/>
                <a:gd name="T18" fmla="*/ 199 w 400"/>
                <a:gd name="T19" fmla="*/ 63 h 427"/>
                <a:gd name="T20" fmla="*/ 58 w 400"/>
                <a:gd name="T21" fmla="*/ 213 h 427"/>
                <a:gd name="T22" fmla="*/ 199 w 400"/>
                <a:gd name="T23" fmla="*/ 36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27">
                  <a:moveTo>
                    <a:pt x="6" y="205"/>
                  </a:moveTo>
                  <a:lnTo>
                    <a:pt x="6" y="205"/>
                  </a:lnTo>
                  <a:cubicBezTo>
                    <a:pt x="14" y="82"/>
                    <a:pt x="103" y="0"/>
                    <a:pt x="218" y="9"/>
                  </a:cubicBezTo>
                  <a:cubicBezTo>
                    <a:pt x="317" y="15"/>
                    <a:pt x="400" y="117"/>
                    <a:pt x="393" y="223"/>
                  </a:cubicBezTo>
                  <a:cubicBezTo>
                    <a:pt x="383" y="339"/>
                    <a:pt x="294" y="427"/>
                    <a:pt x="192" y="419"/>
                  </a:cubicBezTo>
                  <a:cubicBezTo>
                    <a:pt x="83" y="412"/>
                    <a:pt x="0" y="314"/>
                    <a:pt x="6" y="205"/>
                  </a:cubicBezTo>
                  <a:close/>
                  <a:moveTo>
                    <a:pt x="199" y="362"/>
                  </a:moveTo>
                  <a:lnTo>
                    <a:pt x="199" y="362"/>
                  </a:lnTo>
                  <a:cubicBezTo>
                    <a:pt x="276" y="363"/>
                    <a:pt x="340" y="296"/>
                    <a:pt x="340" y="213"/>
                  </a:cubicBezTo>
                  <a:cubicBezTo>
                    <a:pt x="340" y="133"/>
                    <a:pt x="276" y="63"/>
                    <a:pt x="199" y="63"/>
                  </a:cubicBezTo>
                  <a:cubicBezTo>
                    <a:pt x="124" y="63"/>
                    <a:pt x="60" y="131"/>
                    <a:pt x="58" y="213"/>
                  </a:cubicBezTo>
                  <a:cubicBezTo>
                    <a:pt x="58" y="295"/>
                    <a:pt x="121" y="362"/>
                    <a:pt x="199" y="36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20"/>
            <p:cNvSpPr>
              <a:spLocks/>
            </p:cNvSpPr>
            <p:nvPr/>
          </p:nvSpPr>
          <p:spPr bwMode="auto">
            <a:xfrm>
              <a:off x="3523" y="1507"/>
              <a:ext cx="50" cy="37"/>
            </a:xfrm>
            <a:custGeom>
              <a:avLst/>
              <a:gdLst>
                <a:gd name="T0" fmla="*/ 82 w 214"/>
                <a:gd name="T1" fmla="*/ 90 h 160"/>
                <a:gd name="T2" fmla="*/ 82 w 214"/>
                <a:gd name="T3" fmla="*/ 90 h 160"/>
                <a:gd name="T4" fmla="*/ 154 w 214"/>
                <a:gd name="T5" fmla="*/ 17 h 160"/>
                <a:gd name="T6" fmla="*/ 197 w 214"/>
                <a:gd name="T7" fmla="*/ 14 h 160"/>
                <a:gd name="T8" fmla="*/ 194 w 214"/>
                <a:gd name="T9" fmla="*/ 54 h 160"/>
                <a:gd name="T10" fmla="*/ 108 w 214"/>
                <a:gd name="T11" fmla="*/ 143 h 160"/>
                <a:gd name="T12" fmla="*/ 63 w 214"/>
                <a:gd name="T13" fmla="*/ 144 h 160"/>
                <a:gd name="T14" fmla="*/ 16 w 214"/>
                <a:gd name="T15" fmla="*/ 99 h 160"/>
                <a:gd name="T16" fmla="*/ 15 w 214"/>
                <a:gd name="T17" fmla="*/ 62 h 160"/>
                <a:gd name="T18" fmla="*/ 56 w 214"/>
                <a:gd name="T19" fmla="*/ 62 h 160"/>
                <a:gd name="T20" fmla="*/ 82 w 214"/>
                <a:gd name="T2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60">
                  <a:moveTo>
                    <a:pt x="82" y="90"/>
                  </a:moveTo>
                  <a:lnTo>
                    <a:pt x="82" y="90"/>
                  </a:lnTo>
                  <a:cubicBezTo>
                    <a:pt x="109" y="64"/>
                    <a:pt x="132" y="40"/>
                    <a:pt x="154" y="17"/>
                  </a:cubicBezTo>
                  <a:cubicBezTo>
                    <a:pt x="169" y="1"/>
                    <a:pt x="183" y="0"/>
                    <a:pt x="197" y="14"/>
                  </a:cubicBezTo>
                  <a:cubicBezTo>
                    <a:pt x="214" y="29"/>
                    <a:pt x="205" y="42"/>
                    <a:pt x="194" y="54"/>
                  </a:cubicBezTo>
                  <a:cubicBezTo>
                    <a:pt x="165" y="84"/>
                    <a:pt x="137" y="112"/>
                    <a:pt x="108" y="143"/>
                  </a:cubicBezTo>
                  <a:cubicBezTo>
                    <a:pt x="93" y="158"/>
                    <a:pt x="79" y="160"/>
                    <a:pt x="63" y="144"/>
                  </a:cubicBezTo>
                  <a:cubicBezTo>
                    <a:pt x="47" y="129"/>
                    <a:pt x="32" y="115"/>
                    <a:pt x="16" y="99"/>
                  </a:cubicBezTo>
                  <a:cubicBezTo>
                    <a:pt x="5" y="88"/>
                    <a:pt x="0" y="76"/>
                    <a:pt x="15" y="62"/>
                  </a:cubicBezTo>
                  <a:cubicBezTo>
                    <a:pt x="27" y="48"/>
                    <a:pt x="42" y="48"/>
                    <a:pt x="56" y="62"/>
                  </a:cubicBezTo>
                  <a:cubicBezTo>
                    <a:pt x="64" y="70"/>
                    <a:pt x="72" y="79"/>
                    <a:pt x="82" y="9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21"/>
            <p:cNvSpPr>
              <a:spLocks noEditPoints="1"/>
            </p:cNvSpPr>
            <p:nvPr/>
          </p:nvSpPr>
          <p:spPr bwMode="auto">
            <a:xfrm>
              <a:off x="3474" y="1392"/>
              <a:ext cx="151" cy="224"/>
            </a:xfrm>
            <a:custGeom>
              <a:avLst/>
              <a:gdLst>
                <a:gd name="T0" fmla="*/ 593 w 646"/>
                <a:gd name="T1" fmla="*/ 852 h 964"/>
                <a:gd name="T2" fmla="*/ 593 w 646"/>
                <a:gd name="T3" fmla="*/ 852 h 964"/>
                <a:gd name="T4" fmla="*/ 536 w 646"/>
                <a:gd name="T5" fmla="*/ 909 h 964"/>
                <a:gd name="T6" fmla="*/ 109 w 646"/>
                <a:gd name="T7" fmla="*/ 909 h 964"/>
                <a:gd name="T8" fmla="*/ 53 w 646"/>
                <a:gd name="T9" fmla="*/ 852 h 964"/>
                <a:gd name="T10" fmla="*/ 53 w 646"/>
                <a:gd name="T11" fmla="*/ 269 h 964"/>
                <a:gd name="T12" fmla="*/ 109 w 646"/>
                <a:gd name="T13" fmla="*/ 212 h 964"/>
                <a:gd name="T14" fmla="*/ 146 w 646"/>
                <a:gd name="T15" fmla="*/ 212 h 964"/>
                <a:gd name="T16" fmla="*/ 146 w 646"/>
                <a:gd name="T17" fmla="*/ 237 h 964"/>
                <a:gd name="T18" fmla="*/ 202 w 646"/>
                <a:gd name="T19" fmla="*/ 294 h 964"/>
                <a:gd name="T20" fmla="*/ 452 w 646"/>
                <a:gd name="T21" fmla="*/ 294 h 964"/>
                <a:gd name="T22" fmla="*/ 509 w 646"/>
                <a:gd name="T23" fmla="*/ 237 h 964"/>
                <a:gd name="T24" fmla="*/ 509 w 646"/>
                <a:gd name="T25" fmla="*/ 212 h 964"/>
                <a:gd name="T26" fmla="*/ 536 w 646"/>
                <a:gd name="T27" fmla="*/ 212 h 964"/>
                <a:gd name="T28" fmla="*/ 593 w 646"/>
                <a:gd name="T29" fmla="*/ 269 h 964"/>
                <a:gd name="T30" fmla="*/ 593 w 646"/>
                <a:gd name="T31" fmla="*/ 852 h 964"/>
                <a:gd name="T32" fmla="*/ 283 w 646"/>
                <a:gd name="T33" fmla="*/ 84 h 964"/>
                <a:gd name="T34" fmla="*/ 283 w 646"/>
                <a:gd name="T35" fmla="*/ 84 h 964"/>
                <a:gd name="T36" fmla="*/ 323 w 646"/>
                <a:gd name="T37" fmla="*/ 44 h 964"/>
                <a:gd name="T38" fmla="*/ 363 w 646"/>
                <a:gd name="T39" fmla="*/ 84 h 964"/>
                <a:gd name="T40" fmla="*/ 323 w 646"/>
                <a:gd name="T41" fmla="*/ 124 h 964"/>
                <a:gd name="T42" fmla="*/ 283 w 646"/>
                <a:gd name="T43" fmla="*/ 84 h 964"/>
                <a:gd name="T44" fmla="*/ 589 w 646"/>
                <a:gd name="T45" fmla="*/ 164 h 964"/>
                <a:gd name="T46" fmla="*/ 589 w 646"/>
                <a:gd name="T47" fmla="*/ 164 h 964"/>
                <a:gd name="T48" fmla="*/ 506 w 646"/>
                <a:gd name="T49" fmla="*/ 164 h 964"/>
                <a:gd name="T50" fmla="*/ 452 w 646"/>
                <a:gd name="T51" fmla="*/ 124 h 964"/>
                <a:gd name="T52" fmla="*/ 398 w 646"/>
                <a:gd name="T53" fmla="*/ 124 h 964"/>
                <a:gd name="T54" fmla="*/ 408 w 646"/>
                <a:gd name="T55" fmla="*/ 84 h 964"/>
                <a:gd name="T56" fmla="*/ 323 w 646"/>
                <a:gd name="T57" fmla="*/ 0 h 964"/>
                <a:gd name="T58" fmla="*/ 238 w 646"/>
                <a:gd name="T59" fmla="*/ 84 h 964"/>
                <a:gd name="T60" fmla="*/ 248 w 646"/>
                <a:gd name="T61" fmla="*/ 124 h 964"/>
                <a:gd name="T62" fmla="*/ 202 w 646"/>
                <a:gd name="T63" fmla="*/ 124 h 964"/>
                <a:gd name="T64" fmla="*/ 149 w 646"/>
                <a:gd name="T65" fmla="*/ 164 h 964"/>
                <a:gd name="T66" fmla="*/ 56 w 646"/>
                <a:gd name="T67" fmla="*/ 164 h 964"/>
                <a:gd name="T68" fmla="*/ 0 w 646"/>
                <a:gd name="T69" fmla="*/ 220 h 964"/>
                <a:gd name="T70" fmla="*/ 0 w 646"/>
                <a:gd name="T71" fmla="*/ 907 h 964"/>
                <a:gd name="T72" fmla="*/ 56 w 646"/>
                <a:gd name="T73" fmla="*/ 964 h 964"/>
                <a:gd name="T74" fmla="*/ 589 w 646"/>
                <a:gd name="T75" fmla="*/ 964 h 964"/>
                <a:gd name="T76" fmla="*/ 646 w 646"/>
                <a:gd name="T77" fmla="*/ 907 h 964"/>
                <a:gd name="T78" fmla="*/ 646 w 646"/>
                <a:gd name="T79" fmla="*/ 220 h 964"/>
                <a:gd name="T80" fmla="*/ 589 w 646"/>
                <a:gd name="T81" fmla="*/ 1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6" h="964">
                  <a:moveTo>
                    <a:pt x="593" y="852"/>
                  </a:moveTo>
                  <a:lnTo>
                    <a:pt x="593" y="852"/>
                  </a:lnTo>
                  <a:cubicBezTo>
                    <a:pt x="593" y="883"/>
                    <a:pt x="568" y="909"/>
                    <a:pt x="536" y="909"/>
                  </a:cubicBezTo>
                  <a:lnTo>
                    <a:pt x="109" y="909"/>
                  </a:lnTo>
                  <a:cubicBezTo>
                    <a:pt x="78" y="909"/>
                    <a:pt x="53" y="883"/>
                    <a:pt x="53" y="852"/>
                  </a:cubicBezTo>
                  <a:lnTo>
                    <a:pt x="53" y="269"/>
                  </a:lnTo>
                  <a:cubicBezTo>
                    <a:pt x="53" y="237"/>
                    <a:pt x="78" y="212"/>
                    <a:pt x="109" y="212"/>
                  </a:cubicBezTo>
                  <a:lnTo>
                    <a:pt x="146" y="212"/>
                  </a:lnTo>
                  <a:lnTo>
                    <a:pt x="146" y="237"/>
                  </a:lnTo>
                  <a:cubicBezTo>
                    <a:pt x="146" y="268"/>
                    <a:pt x="171" y="294"/>
                    <a:pt x="202" y="294"/>
                  </a:cubicBezTo>
                  <a:lnTo>
                    <a:pt x="452" y="294"/>
                  </a:lnTo>
                  <a:cubicBezTo>
                    <a:pt x="484" y="294"/>
                    <a:pt x="509" y="268"/>
                    <a:pt x="509" y="237"/>
                  </a:cubicBezTo>
                  <a:lnTo>
                    <a:pt x="509" y="212"/>
                  </a:lnTo>
                  <a:lnTo>
                    <a:pt x="536" y="212"/>
                  </a:lnTo>
                  <a:cubicBezTo>
                    <a:pt x="568" y="212"/>
                    <a:pt x="593" y="237"/>
                    <a:pt x="593" y="269"/>
                  </a:cubicBezTo>
                  <a:lnTo>
                    <a:pt x="593" y="852"/>
                  </a:lnTo>
                  <a:close/>
                  <a:moveTo>
                    <a:pt x="283" y="84"/>
                  </a:moveTo>
                  <a:lnTo>
                    <a:pt x="283" y="84"/>
                  </a:lnTo>
                  <a:cubicBezTo>
                    <a:pt x="283" y="62"/>
                    <a:pt x="301" y="44"/>
                    <a:pt x="323" y="44"/>
                  </a:cubicBezTo>
                  <a:cubicBezTo>
                    <a:pt x="345" y="44"/>
                    <a:pt x="363" y="62"/>
                    <a:pt x="363" y="84"/>
                  </a:cubicBezTo>
                  <a:cubicBezTo>
                    <a:pt x="363" y="106"/>
                    <a:pt x="345" y="124"/>
                    <a:pt x="323" y="124"/>
                  </a:cubicBezTo>
                  <a:cubicBezTo>
                    <a:pt x="301" y="124"/>
                    <a:pt x="283" y="106"/>
                    <a:pt x="283" y="84"/>
                  </a:cubicBezTo>
                  <a:close/>
                  <a:moveTo>
                    <a:pt x="589" y="164"/>
                  </a:moveTo>
                  <a:lnTo>
                    <a:pt x="589" y="164"/>
                  </a:lnTo>
                  <a:lnTo>
                    <a:pt x="506" y="164"/>
                  </a:lnTo>
                  <a:cubicBezTo>
                    <a:pt x="499" y="141"/>
                    <a:pt x="478" y="124"/>
                    <a:pt x="452" y="124"/>
                  </a:cubicBezTo>
                  <a:lnTo>
                    <a:pt x="398" y="124"/>
                  </a:lnTo>
                  <a:cubicBezTo>
                    <a:pt x="404" y="112"/>
                    <a:pt x="408" y="98"/>
                    <a:pt x="408" y="84"/>
                  </a:cubicBezTo>
                  <a:cubicBezTo>
                    <a:pt x="408" y="37"/>
                    <a:pt x="370" y="0"/>
                    <a:pt x="323" y="0"/>
                  </a:cubicBezTo>
                  <a:cubicBezTo>
                    <a:pt x="276" y="0"/>
                    <a:pt x="238" y="37"/>
                    <a:pt x="238" y="84"/>
                  </a:cubicBezTo>
                  <a:cubicBezTo>
                    <a:pt x="238" y="98"/>
                    <a:pt x="241" y="112"/>
                    <a:pt x="248" y="124"/>
                  </a:cubicBezTo>
                  <a:lnTo>
                    <a:pt x="202" y="124"/>
                  </a:lnTo>
                  <a:cubicBezTo>
                    <a:pt x="177" y="124"/>
                    <a:pt x="156" y="141"/>
                    <a:pt x="149" y="164"/>
                  </a:cubicBezTo>
                  <a:lnTo>
                    <a:pt x="56" y="164"/>
                  </a:lnTo>
                  <a:cubicBezTo>
                    <a:pt x="25" y="164"/>
                    <a:pt x="0" y="189"/>
                    <a:pt x="0" y="220"/>
                  </a:cubicBezTo>
                  <a:lnTo>
                    <a:pt x="0" y="907"/>
                  </a:lnTo>
                  <a:cubicBezTo>
                    <a:pt x="0" y="938"/>
                    <a:pt x="25" y="964"/>
                    <a:pt x="56" y="964"/>
                  </a:cubicBezTo>
                  <a:lnTo>
                    <a:pt x="589" y="964"/>
                  </a:lnTo>
                  <a:cubicBezTo>
                    <a:pt x="621" y="964"/>
                    <a:pt x="646" y="938"/>
                    <a:pt x="646" y="907"/>
                  </a:cubicBezTo>
                  <a:lnTo>
                    <a:pt x="646" y="220"/>
                  </a:lnTo>
                  <a:cubicBezTo>
                    <a:pt x="646" y="189"/>
                    <a:pt x="621" y="164"/>
                    <a:pt x="589" y="16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0" name="Group 24"/>
          <p:cNvGrpSpPr>
            <a:grpSpLocks noChangeAspect="1"/>
          </p:cNvGrpSpPr>
          <p:nvPr/>
        </p:nvGrpSpPr>
        <p:grpSpPr bwMode="auto">
          <a:xfrm>
            <a:off x="7572390" y="2255841"/>
            <a:ext cx="250826" cy="312738"/>
            <a:chOff x="4770" y="1421"/>
            <a:chExt cx="158" cy="197"/>
          </a:xfrm>
        </p:grpSpPr>
        <p:sp>
          <p:nvSpPr>
            <p:cNvPr id="61" name="Freeform 25"/>
            <p:cNvSpPr>
              <a:spLocks/>
            </p:cNvSpPr>
            <p:nvPr/>
          </p:nvSpPr>
          <p:spPr bwMode="auto">
            <a:xfrm>
              <a:off x="4794" y="1537"/>
              <a:ext cx="110" cy="11"/>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26"/>
            <p:cNvSpPr>
              <a:spLocks/>
            </p:cNvSpPr>
            <p:nvPr/>
          </p:nvSpPr>
          <p:spPr bwMode="auto">
            <a:xfrm>
              <a:off x="4794" y="1551"/>
              <a:ext cx="110" cy="11"/>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27"/>
            <p:cNvSpPr>
              <a:spLocks/>
            </p:cNvSpPr>
            <p:nvPr/>
          </p:nvSpPr>
          <p:spPr bwMode="auto">
            <a:xfrm>
              <a:off x="4794" y="1564"/>
              <a:ext cx="110" cy="11"/>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28"/>
            <p:cNvSpPr>
              <a:spLocks/>
            </p:cNvSpPr>
            <p:nvPr/>
          </p:nvSpPr>
          <p:spPr bwMode="auto">
            <a:xfrm>
              <a:off x="4796" y="1493"/>
              <a:ext cx="11" cy="23"/>
            </a:xfrm>
            <a:custGeom>
              <a:avLst/>
              <a:gdLst>
                <a:gd name="T0" fmla="*/ 22 w 44"/>
                <a:gd name="T1" fmla="*/ 0 h 93"/>
                <a:gd name="T2" fmla="*/ 22 w 44"/>
                <a:gd name="T3" fmla="*/ 0 h 93"/>
                <a:gd name="T4" fmla="*/ 22 w 44"/>
                <a:gd name="T5" fmla="*/ 0 h 93"/>
                <a:gd name="T6" fmla="*/ 0 w 44"/>
                <a:gd name="T7" fmla="*/ 21 h 93"/>
                <a:gd name="T8" fmla="*/ 0 w 44"/>
                <a:gd name="T9" fmla="*/ 71 h 93"/>
                <a:gd name="T10" fmla="*/ 22 w 44"/>
                <a:gd name="T11" fmla="*/ 93 h 93"/>
                <a:gd name="T12" fmla="*/ 44 w 44"/>
                <a:gd name="T13" fmla="*/ 71 h 93"/>
                <a:gd name="T14" fmla="*/ 44 w 44"/>
                <a:gd name="T15" fmla="*/ 21 h 93"/>
                <a:gd name="T16" fmla="*/ 22 w 4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3">
                  <a:moveTo>
                    <a:pt x="22" y="0"/>
                  </a:moveTo>
                  <a:lnTo>
                    <a:pt x="22" y="0"/>
                  </a:lnTo>
                  <a:lnTo>
                    <a:pt x="22" y="0"/>
                  </a:lnTo>
                  <a:cubicBezTo>
                    <a:pt x="10" y="0"/>
                    <a:pt x="0" y="9"/>
                    <a:pt x="0" y="21"/>
                  </a:cubicBezTo>
                  <a:lnTo>
                    <a:pt x="0" y="71"/>
                  </a:lnTo>
                  <a:cubicBezTo>
                    <a:pt x="0" y="83"/>
                    <a:pt x="10" y="93"/>
                    <a:pt x="22" y="93"/>
                  </a:cubicBezTo>
                  <a:cubicBezTo>
                    <a:pt x="34" y="93"/>
                    <a:pt x="44" y="83"/>
                    <a:pt x="44" y="71"/>
                  </a:cubicBezTo>
                  <a:lnTo>
                    <a:pt x="44" y="21"/>
                  </a:lnTo>
                  <a:cubicBezTo>
                    <a:pt x="44" y="9"/>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29"/>
            <p:cNvSpPr>
              <a:spLocks/>
            </p:cNvSpPr>
            <p:nvPr/>
          </p:nvSpPr>
          <p:spPr bwMode="auto">
            <a:xfrm>
              <a:off x="4809" y="1477"/>
              <a:ext cx="11" cy="39"/>
            </a:xfrm>
            <a:custGeom>
              <a:avLst/>
              <a:gdLst>
                <a:gd name="T0" fmla="*/ 21 w 43"/>
                <a:gd name="T1" fmla="*/ 0 h 157"/>
                <a:gd name="T2" fmla="*/ 21 w 43"/>
                <a:gd name="T3" fmla="*/ 0 h 157"/>
                <a:gd name="T4" fmla="*/ 21 w 43"/>
                <a:gd name="T5" fmla="*/ 0 h 157"/>
                <a:gd name="T6" fmla="*/ 0 w 43"/>
                <a:gd name="T7" fmla="*/ 22 h 157"/>
                <a:gd name="T8" fmla="*/ 0 w 43"/>
                <a:gd name="T9" fmla="*/ 135 h 157"/>
                <a:gd name="T10" fmla="*/ 21 w 43"/>
                <a:gd name="T11" fmla="*/ 157 h 157"/>
                <a:gd name="T12" fmla="*/ 43 w 43"/>
                <a:gd name="T13" fmla="*/ 135 h 157"/>
                <a:gd name="T14" fmla="*/ 43 w 43"/>
                <a:gd name="T15" fmla="*/ 22 h 157"/>
                <a:gd name="T16" fmla="*/ 21 w 43"/>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57">
                  <a:moveTo>
                    <a:pt x="21" y="0"/>
                  </a:moveTo>
                  <a:lnTo>
                    <a:pt x="21" y="0"/>
                  </a:lnTo>
                  <a:lnTo>
                    <a:pt x="21" y="0"/>
                  </a:lnTo>
                  <a:cubicBezTo>
                    <a:pt x="10" y="0"/>
                    <a:pt x="0" y="10"/>
                    <a:pt x="0" y="22"/>
                  </a:cubicBezTo>
                  <a:lnTo>
                    <a:pt x="0" y="135"/>
                  </a:lnTo>
                  <a:cubicBezTo>
                    <a:pt x="0" y="147"/>
                    <a:pt x="10" y="157"/>
                    <a:pt x="21" y="157"/>
                  </a:cubicBezTo>
                  <a:cubicBezTo>
                    <a:pt x="33" y="157"/>
                    <a:pt x="43" y="147"/>
                    <a:pt x="43" y="135"/>
                  </a:cubicBezTo>
                  <a:lnTo>
                    <a:pt x="43" y="22"/>
                  </a:lnTo>
                  <a:cubicBezTo>
                    <a:pt x="43" y="10"/>
                    <a:pt x="33" y="0"/>
                    <a:pt x="21"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30"/>
            <p:cNvSpPr>
              <a:spLocks/>
            </p:cNvSpPr>
            <p:nvPr/>
          </p:nvSpPr>
          <p:spPr bwMode="auto">
            <a:xfrm>
              <a:off x="4822" y="1457"/>
              <a:ext cx="11" cy="59"/>
            </a:xfrm>
            <a:custGeom>
              <a:avLst/>
              <a:gdLst>
                <a:gd name="T0" fmla="*/ 22 w 44"/>
                <a:gd name="T1" fmla="*/ 0 h 236"/>
                <a:gd name="T2" fmla="*/ 22 w 44"/>
                <a:gd name="T3" fmla="*/ 0 h 236"/>
                <a:gd name="T4" fmla="*/ 22 w 44"/>
                <a:gd name="T5" fmla="*/ 0 h 236"/>
                <a:gd name="T6" fmla="*/ 0 w 44"/>
                <a:gd name="T7" fmla="*/ 22 h 236"/>
                <a:gd name="T8" fmla="*/ 0 w 44"/>
                <a:gd name="T9" fmla="*/ 214 h 236"/>
                <a:gd name="T10" fmla="*/ 22 w 44"/>
                <a:gd name="T11" fmla="*/ 236 h 236"/>
                <a:gd name="T12" fmla="*/ 44 w 44"/>
                <a:gd name="T13" fmla="*/ 214 h 236"/>
                <a:gd name="T14" fmla="*/ 44 w 44"/>
                <a:gd name="T15" fmla="*/ 22 h 236"/>
                <a:gd name="T16" fmla="*/ 22 w 44"/>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6">
                  <a:moveTo>
                    <a:pt x="22" y="0"/>
                  </a:moveTo>
                  <a:lnTo>
                    <a:pt x="22" y="0"/>
                  </a:lnTo>
                  <a:lnTo>
                    <a:pt x="22" y="0"/>
                  </a:lnTo>
                  <a:cubicBezTo>
                    <a:pt x="10" y="0"/>
                    <a:pt x="0" y="10"/>
                    <a:pt x="0" y="22"/>
                  </a:cubicBezTo>
                  <a:lnTo>
                    <a:pt x="0" y="214"/>
                  </a:lnTo>
                  <a:cubicBezTo>
                    <a:pt x="0" y="226"/>
                    <a:pt x="10" y="236"/>
                    <a:pt x="22" y="236"/>
                  </a:cubicBezTo>
                  <a:cubicBezTo>
                    <a:pt x="34" y="236"/>
                    <a:pt x="44" y="226"/>
                    <a:pt x="44" y="214"/>
                  </a:cubicBezTo>
                  <a:lnTo>
                    <a:pt x="44" y="22"/>
                  </a:lnTo>
                  <a:cubicBezTo>
                    <a:pt x="44" y="10"/>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31"/>
            <p:cNvSpPr>
              <a:spLocks/>
            </p:cNvSpPr>
            <p:nvPr/>
          </p:nvSpPr>
          <p:spPr bwMode="auto">
            <a:xfrm>
              <a:off x="4838" y="1458"/>
              <a:ext cx="34" cy="47"/>
            </a:xfrm>
            <a:custGeom>
              <a:avLst/>
              <a:gdLst>
                <a:gd name="T0" fmla="*/ 140 w 140"/>
                <a:gd name="T1" fmla="*/ 114 h 190"/>
                <a:gd name="T2" fmla="*/ 140 w 140"/>
                <a:gd name="T3" fmla="*/ 114 h 190"/>
                <a:gd name="T4" fmla="*/ 42 w 140"/>
                <a:gd name="T5" fmla="*/ 190 h 190"/>
                <a:gd name="T6" fmla="*/ 63 w 140"/>
                <a:gd name="T7" fmla="*/ 17 h 190"/>
                <a:gd name="T8" fmla="*/ 91 w 140"/>
                <a:gd name="T9" fmla="*/ 0 h 190"/>
                <a:gd name="T10" fmla="*/ 140 w 140"/>
                <a:gd name="T11" fmla="*/ 114 h 190"/>
              </a:gdLst>
              <a:ahLst/>
              <a:cxnLst>
                <a:cxn ang="0">
                  <a:pos x="T0" y="T1"/>
                </a:cxn>
                <a:cxn ang="0">
                  <a:pos x="T2" y="T3"/>
                </a:cxn>
                <a:cxn ang="0">
                  <a:pos x="T4" y="T5"/>
                </a:cxn>
                <a:cxn ang="0">
                  <a:pos x="T6" y="T7"/>
                </a:cxn>
                <a:cxn ang="0">
                  <a:pos x="T8" y="T9"/>
                </a:cxn>
                <a:cxn ang="0">
                  <a:pos x="T10" y="T11"/>
                </a:cxn>
              </a:cxnLst>
              <a:rect l="0" t="0" r="r" b="b"/>
              <a:pathLst>
                <a:path w="140" h="190">
                  <a:moveTo>
                    <a:pt x="140" y="114"/>
                  </a:moveTo>
                  <a:lnTo>
                    <a:pt x="140" y="114"/>
                  </a:lnTo>
                  <a:lnTo>
                    <a:pt x="42" y="190"/>
                  </a:lnTo>
                  <a:cubicBezTo>
                    <a:pt x="0" y="136"/>
                    <a:pt x="10" y="59"/>
                    <a:pt x="63" y="17"/>
                  </a:cubicBezTo>
                  <a:cubicBezTo>
                    <a:pt x="72" y="10"/>
                    <a:pt x="81" y="5"/>
                    <a:pt x="91" y="0"/>
                  </a:cubicBezTo>
                  <a:lnTo>
                    <a:pt x="140" y="11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32"/>
            <p:cNvSpPr>
              <a:spLocks/>
            </p:cNvSpPr>
            <p:nvPr/>
          </p:nvSpPr>
          <p:spPr bwMode="auto">
            <a:xfrm>
              <a:off x="4863" y="1450"/>
              <a:ext cx="41" cy="35"/>
            </a:xfrm>
            <a:custGeom>
              <a:avLst/>
              <a:gdLst>
                <a:gd name="T0" fmla="*/ 48 w 169"/>
                <a:gd name="T1" fmla="*/ 140 h 140"/>
                <a:gd name="T2" fmla="*/ 48 w 169"/>
                <a:gd name="T3" fmla="*/ 140 h 140"/>
                <a:gd name="T4" fmla="*/ 0 w 169"/>
                <a:gd name="T5" fmla="*/ 26 h 140"/>
                <a:gd name="T6" fmla="*/ 162 w 169"/>
                <a:gd name="T7" fmla="*/ 91 h 140"/>
                <a:gd name="T8" fmla="*/ 169 w 169"/>
                <a:gd name="T9" fmla="*/ 112 h 140"/>
                <a:gd name="T10" fmla="*/ 48 w 169"/>
                <a:gd name="T11" fmla="*/ 140 h 140"/>
              </a:gdLst>
              <a:ahLst/>
              <a:cxnLst>
                <a:cxn ang="0">
                  <a:pos x="T0" y="T1"/>
                </a:cxn>
                <a:cxn ang="0">
                  <a:pos x="T2" y="T3"/>
                </a:cxn>
                <a:cxn ang="0">
                  <a:pos x="T4" y="T5"/>
                </a:cxn>
                <a:cxn ang="0">
                  <a:pos x="T6" y="T7"/>
                </a:cxn>
                <a:cxn ang="0">
                  <a:pos x="T8" y="T9"/>
                </a:cxn>
                <a:cxn ang="0">
                  <a:pos x="T10" y="T11"/>
                </a:cxn>
              </a:cxnLst>
              <a:rect l="0" t="0" r="r" b="b"/>
              <a:pathLst>
                <a:path w="169" h="140">
                  <a:moveTo>
                    <a:pt x="48" y="140"/>
                  </a:moveTo>
                  <a:lnTo>
                    <a:pt x="48" y="140"/>
                  </a:lnTo>
                  <a:lnTo>
                    <a:pt x="0" y="26"/>
                  </a:lnTo>
                  <a:cubicBezTo>
                    <a:pt x="63" y="0"/>
                    <a:pt x="135" y="29"/>
                    <a:pt x="162" y="91"/>
                  </a:cubicBezTo>
                  <a:cubicBezTo>
                    <a:pt x="165" y="98"/>
                    <a:pt x="167" y="104"/>
                    <a:pt x="169" y="112"/>
                  </a:cubicBezTo>
                  <a:lnTo>
                    <a:pt x="48" y="14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33"/>
            <p:cNvSpPr>
              <a:spLocks/>
            </p:cNvSpPr>
            <p:nvPr/>
          </p:nvSpPr>
          <p:spPr bwMode="auto">
            <a:xfrm>
              <a:off x="4850" y="1480"/>
              <a:ext cx="58" cy="40"/>
            </a:xfrm>
            <a:custGeom>
              <a:avLst/>
              <a:gdLst>
                <a:gd name="T0" fmla="*/ 99 w 238"/>
                <a:gd name="T1" fmla="*/ 28 h 162"/>
                <a:gd name="T2" fmla="*/ 99 w 238"/>
                <a:gd name="T3" fmla="*/ 28 h 162"/>
                <a:gd name="T4" fmla="*/ 222 w 238"/>
                <a:gd name="T5" fmla="*/ 0 h 162"/>
                <a:gd name="T6" fmla="*/ 128 w 238"/>
                <a:gd name="T7" fmla="*/ 151 h 162"/>
                <a:gd name="T8" fmla="*/ 0 w 238"/>
                <a:gd name="T9" fmla="*/ 106 h 162"/>
                <a:gd name="T10" fmla="*/ 99 w 238"/>
                <a:gd name="T11" fmla="*/ 28 h 162"/>
              </a:gdLst>
              <a:ahLst/>
              <a:cxnLst>
                <a:cxn ang="0">
                  <a:pos x="T0" y="T1"/>
                </a:cxn>
                <a:cxn ang="0">
                  <a:pos x="T2" y="T3"/>
                </a:cxn>
                <a:cxn ang="0">
                  <a:pos x="T4" y="T5"/>
                </a:cxn>
                <a:cxn ang="0">
                  <a:pos x="T6" y="T7"/>
                </a:cxn>
                <a:cxn ang="0">
                  <a:pos x="T8" y="T9"/>
                </a:cxn>
                <a:cxn ang="0">
                  <a:pos x="T10" y="T11"/>
                </a:cxn>
              </a:cxnLst>
              <a:rect l="0" t="0" r="r" b="b"/>
              <a:pathLst>
                <a:path w="238" h="162">
                  <a:moveTo>
                    <a:pt x="99" y="28"/>
                  </a:moveTo>
                  <a:lnTo>
                    <a:pt x="99" y="28"/>
                  </a:lnTo>
                  <a:lnTo>
                    <a:pt x="222" y="0"/>
                  </a:lnTo>
                  <a:cubicBezTo>
                    <a:pt x="238" y="67"/>
                    <a:pt x="196" y="135"/>
                    <a:pt x="128" y="151"/>
                  </a:cubicBezTo>
                  <a:cubicBezTo>
                    <a:pt x="79" y="162"/>
                    <a:pt x="31" y="145"/>
                    <a:pt x="0" y="106"/>
                  </a:cubicBezTo>
                  <a:lnTo>
                    <a:pt x="99" y="28"/>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34"/>
            <p:cNvSpPr>
              <a:spLocks noEditPoints="1"/>
            </p:cNvSpPr>
            <p:nvPr/>
          </p:nvSpPr>
          <p:spPr bwMode="auto">
            <a:xfrm>
              <a:off x="4770" y="1421"/>
              <a:ext cx="158" cy="197"/>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3342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40456" y="2200053"/>
            <a:ext cx="2014245" cy="3675646"/>
            <a:chOff x="6740456" y="2200053"/>
            <a:chExt cx="2014245" cy="3675646"/>
          </a:xfrm>
        </p:grpSpPr>
        <p:pic>
          <p:nvPicPr>
            <p:cNvPr id="85" name="Picture 84">
              <a:extLst>
                <a:ext uri="{FF2B5EF4-FFF2-40B4-BE49-F238E27FC236}">
                  <a16:creationId xmlns:a16="http://schemas.microsoft.com/office/drawing/2014/main" id="{E367DE8B-FF41-0449-A44A-8396DD4D6640}"/>
                </a:ext>
              </a:extLst>
            </p:cNvPr>
            <p:cNvPicPr>
              <a:picLocks noChangeAspect="1"/>
            </p:cNvPicPr>
            <p:nvPr/>
          </p:nvPicPr>
          <p:blipFill>
            <a:blip r:embed="rId3"/>
            <a:stretch>
              <a:fillRect/>
            </a:stretch>
          </p:blipFill>
          <p:spPr>
            <a:xfrm>
              <a:off x="7640050" y="2453505"/>
              <a:ext cx="293662" cy="478702"/>
            </a:xfrm>
            <a:prstGeom prst="rect">
              <a:avLst/>
            </a:prstGeom>
          </p:spPr>
        </p:pic>
        <p:sp>
          <p:nvSpPr>
            <p:cNvPr id="86" name="Rounded Rectangle 85">
              <a:extLst>
                <a:ext uri="{FF2B5EF4-FFF2-40B4-BE49-F238E27FC236}">
                  <a16:creationId xmlns:a16="http://schemas.microsoft.com/office/drawing/2014/main" id="{E340BBE2-AF80-DD48-9C6A-2F71E25B664F}"/>
                </a:ext>
              </a:extLst>
            </p:cNvPr>
            <p:cNvSpPr/>
            <p:nvPr/>
          </p:nvSpPr>
          <p:spPr>
            <a:xfrm>
              <a:off x="6740456"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a:extLst>
                <a:ext uri="{FF2B5EF4-FFF2-40B4-BE49-F238E27FC236}">
                  <a16:creationId xmlns:a16="http://schemas.microsoft.com/office/drawing/2014/main" id="{FEC4865E-C45F-7F4C-BD91-DDB93A867336}"/>
                </a:ext>
              </a:extLst>
            </p:cNvPr>
            <p:cNvSpPr/>
            <p:nvPr/>
          </p:nvSpPr>
          <p:spPr>
            <a:xfrm>
              <a:off x="6904883" y="2680269"/>
              <a:ext cx="1693611" cy="282303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ECBC9AC-8B8C-1143-AAA0-320598D58DCC}"/>
                </a:ext>
              </a:extLst>
            </p:cNvPr>
            <p:cNvSpPr/>
            <p:nvPr/>
          </p:nvSpPr>
          <p:spPr>
            <a:xfrm>
              <a:off x="7655087" y="5577944"/>
              <a:ext cx="182880" cy="1828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ounded Rectangle 88">
              <a:extLst>
                <a:ext uri="{FF2B5EF4-FFF2-40B4-BE49-F238E27FC236}">
                  <a16:creationId xmlns:a16="http://schemas.microsoft.com/office/drawing/2014/main" id="{7E4CFF38-7CD1-A047-BEE5-EFF0E7893DFF}"/>
                </a:ext>
              </a:extLst>
            </p:cNvPr>
            <p:cNvSpPr/>
            <p:nvPr/>
          </p:nvSpPr>
          <p:spPr>
            <a:xfrm>
              <a:off x="7496826"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7378813" y="2200053"/>
              <a:ext cx="735428" cy="735428"/>
              <a:chOff x="6937606" y="2200053"/>
              <a:chExt cx="735428" cy="735428"/>
            </a:xfrm>
          </p:grpSpPr>
          <p:grpSp>
            <p:nvGrpSpPr>
              <p:cNvPr id="51" name="Group 50">
                <a:extLst>
                  <a:ext uri="{FF2B5EF4-FFF2-40B4-BE49-F238E27FC236}">
                    <a16:creationId xmlns:a16="http://schemas.microsoft.com/office/drawing/2014/main" id="{CA84F9E0-4D76-AB40-8731-67701FEF3434}"/>
                  </a:ext>
                </a:extLst>
              </p:cNvPr>
              <p:cNvGrpSpPr/>
              <p:nvPr/>
            </p:nvGrpSpPr>
            <p:grpSpPr>
              <a:xfrm>
                <a:off x="6937606" y="2200053"/>
                <a:ext cx="735428" cy="735428"/>
                <a:chOff x="668216" y="2184400"/>
                <a:chExt cx="816708" cy="816708"/>
              </a:xfrm>
            </p:grpSpPr>
            <p:sp>
              <p:nvSpPr>
                <p:cNvPr id="55" name="Oval 54">
                  <a:extLst>
                    <a:ext uri="{FF2B5EF4-FFF2-40B4-BE49-F238E27FC236}">
                      <a16:creationId xmlns:a16="http://schemas.microsoft.com/office/drawing/2014/main" id="{79873D98-597D-5C43-BBD9-D6783FE34AD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C9A2101-608F-A044-BCB1-0A1072E80E0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54" name="Picture 53">
                <a:extLst>
                  <a:ext uri="{FF2B5EF4-FFF2-40B4-BE49-F238E27FC236}">
                    <a16:creationId xmlns:a16="http://schemas.microsoft.com/office/drawing/2014/main" id="{B299E51A-09DE-EE46-A8A7-8E541F5A5981}"/>
                  </a:ext>
                </a:extLst>
              </p:cNvPr>
              <p:cNvPicPr>
                <a:picLocks noChangeAspect="1"/>
              </p:cNvPicPr>
              <p:nvPr/>
            </p:nvPicPr>
            <p:blipFill>
              <a:blip r:embed="rId4"/>
              <a:stretch>
                <a:fillRect/>
              </a:stretch>
            </p:blipFill>
            <p:spPr>
              <a:xfrm>
                <a:off x="7081624" y="2369209"/>
                <a:ext cx="447760" cy="389609"/>
              </a:xfrm>
              <a:prstGeom prst="rect">
                <a:avLst/>
              </a:prstGeom>
            </p:spPr>
          </p:pic>
        </p:grpSp>
      </p:grpSp>
      <p:grpSp>
        <p:nvGrpSpPr>
          <p:cNvPr id="5" name="Group 4"/>
          <p:cNvGrpSpPr/>
          <p:nvPr/>
        </p:nvGrpSpPr>
        <p:grpSpPr>
          <a:xfrm>
            <a:off x="4656328" y="2200053"/>
            <a:ext cx="2014245" cy="3675646"/>
            <a:chOff x="4656328" y="2200053"/>
            <a:chExt cx="2014245" cy="3675646"/>
          </a:xfrm>
        </p:grpSpPr>
        <p:pic>
          <p:nvPicPr>
            <p:cNvPr id="78" name="Picture 77">
              <a:extLst>
                <a:ext uri="{FF2B5EF4-FFF2-40B4-BE49-F238E27FC236}">
                  <a16:creationId xmlns:a16="http://schemas.microsoft.com/office/drawing/2014/main" id="{5FFA8686-5847-B04C-9986-5C039673807F}"/>
                </a:ext>
              </a:extLst>
            </p:cNvPr>
            <p:cNvPicPr>
              <a:picLocks noChangeAspect="1"/>
            </p:cNvPicPr>
            <p:nvPr/>
          </p:nvPicPr>
          <p:blipFill>
            <a:blip r:embed="rId3"/>
            <a:stretch>
              <a:fillRect/>
            </a:stretch>
          </p:blipFill>
          <p:spPr>
            <a:xfrm>
              <a:off x="5555922" y="2453505"/>
              <a:ext cx="293662" cy="478702"/>
            </a:xfrm>
            <a:prstGeom prst="rect">
              <a:avLst/>
            </a:prstGeom>
          </p:spPr>
        </p:pic>
        <p:sp>
          <p:nvSpPr>
            <p:cNvPr id="79" name="Rounded Rectangle 78">
              <a:extLst>
                <a:ext uri="{FF2B5EF4-FFF2-40B4-BE49-F238E27FC236}">
                  <a16:creationId xmlns:a16="http://schemas.microsoft.com/office/drawing/2014/main" id="{482E6B28-81BE-544D-B822-EE5779E62EF0}"/>
                </a:ext>
              </a:extLst>
            </p:cNvPr>
            <p:cNvSpPr/>
            <p:nvPr/>
          </p:nvSpPr>
          <p:spPr>
            <a:xfrm>
              <a:off x="4656328"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id="{1C5C9E70-086B-2B4A-8E58-939052C58E38}"/>
                </a:ext>
              </a:extLst>
            </p:cNvPr>
            <p:cNvSpPr/>
            <p:nvPr/>
          </p:nvSpPr>
          <p:spPr>
            <a:xfrm>
              <a:off x="4820755" y="2680269"/>
              <a:ext cx="1693611" cy="282303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5A4FF43-27B5-9742-B99D-501204C3887F}"/>
                </a:ext>
              </a:extLst>
            </p:cNvPr>
            <p:cNvSpPr/>
            <p:nvPr/>
          </p:nvSpPr>
          <p:spPr>
            <a:xfrm>
              <a:off x="5570959" y="5577944"/>
              <a:ext cx="182880" cy="1828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FF1541C2-6F0C-3741-AE68-8963C972B2CA}"/>
                </a:ext>
              </a:extLst>
            </p:cNvPr>
            <p:cNvSpPr/>
            <p:nvPr/>
          </p:nvSpPr>
          <p:spPr>
            <a:xfrm>
              <a:off x="5412698"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5294685" y="2200053"/>
              <a:ext cx="735428" cy="735428"/>
              <a:chOff x="5022304" y="2200053"/>
              <a:chExt cx="735428" cy="735428"/>
            </a:xfrm>
          </p:grpSpPr>
          <p:grpSp>
            <p:nvGrpSpPr>
              <p:cNvPr id="44" name="Group 43"/>
              <p:cNvGrpSpPr/>
              <p:nvPr/>
            </p:nvGrpSpPr>
            <p:grpSpPr>
              <a:xfrm>
                <a:off x="5022304" y="2200053"/>
                <a:ext cx="735428" cy="735428"/>
                <a:chOff x="5022304" y="2200053"/>
                <a:chExt cx="735428" cy="735428"/>
              </a:xfrm>
            </p:grpSpPr>
            <p:sp>
              <p:nvSpPr>
                <p:cNvPr id="46" name="Oval 45">
                  <a:extLst>
                    <a:ext uri="{FF2B5EF4-FFF2-40B4-BE49-F238E27FC236}">
                      <a16:creationId xmlns:a16="http://schemas.microsoft.com/office/drawing/2014/main" id="{43A1D6C8-896F-D34B-82EA-941C3AE2803B}"/>
                    </a:ext>
                  </a:extLst>
                </p:cNvPr>
                <p:cNvSpPr/>
                <p:nvPr/>
              </p:nvSpPr>
              <p:spPr>
                <a:xfrm>
                  <a:off x="5022304" y="2200053"/>
                  <a:ext cx="735428" cy="73542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AEE3C0E-87B8-D940-9A30-874D8446067B}"/>
                    </a:ext>
                  </a:extLst>
                </p:cNvPr>
                <p:cNvSpPr/>
                <p:nvPr/>
              </p:nvSpPr>
              <p:spPr>
                <a:xfrm>
                  <a:off x="5122589" y="2300338"/>
                  <a:ext cx="534857" cy="534857"/>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45" name="Picture 44">
                <a:extLst>
                  <a:ext uri="{FF2B5EF4-FFF2-40B4-BE49-F238E27FC236}">
                    <a16:creationId xmlns:a16="http://schemas.microsoft.com/office/drawing/2014/main" id="{5FE2DD8A-F9C1-A445-97C9-5EF0456A74A2}"/>
                  </a:ext>
                </a:extLst>
              </p:cNvPr>
              <p:cNvPicPr>
                <a:picLocks noChangeAspect="1"/>
              </p:cNvPicPr>
              <p:nvPr/>
            </p:nvPicPr>
            <p:blipFill>
              <a:blip r:embed="rId5"/>
              <a:stretch>
                <a:fillRect/>
              </a:stretch>
            </p:blipFill>
            <p:spPr>
              <a:xfrm>
                <a:off x="5214896" y="2399271"/>
                <a:ext cx="386834" cy="386834"/>
              </a:xfrm>
              <a:prstGeom prst="rect">
                <a:avLst/>
              </a:prstGeom>
            </p:spPr>
          </p:pic>
        </p:grpSp>
      </p:grpSp>
      <p:grpSp>
        <p:nvGrpSpPr>
          <p:cNvPr id="4" name="Group 3"/>
          <p:cNvGrpSpPr/>
          <p:nvPr/>
        </p:nvGrpSpPr>
        <p:grpSpPr>
          <a:xfrm>
            <a:off x="2574256" y="2200053"/>
            <a:ext cx="2014245" cy="3675646"/>
            <a:chOff x="2574256" y="2200053"/>
            <a:chExt cx="2014245" cy="3675646"/>
          </a:xfrm>
        </p:grpSpPr>
        <p:pic>
          <p:nvPicPr>
            <p:cNvPr id="71" name="Picture 70">
              <a:extLst>
                <a:ext uri="{FF2B5EF4-FFF2-40B4-BE49-F238E27FC236}">
                  <a16:creationId xmlns:a16="http://schemas.microsoft.com/office/drawing/2014/main" id="{B5EAA481-D4A7-AA40-B145-9500170AD527}"/>
                </a:ext>
              </a:extLst>
            </p:cNvPr>
            <p:cNvPicPr>
              <a:picLocks noChangeAspect="1"/>
            </p:cNvPicPr>
            <p:nvPr/>
          </p:nvPicPr>
          <p:blipFill>
            <a:blip r:embed="rId3"/>
            <a:stretch>
              <a:fillRect/>
            </a:stretch>
          </p:blipFill>
          <p:spPr>
            <a:xfrm>
              <a:off x="3473850" y="2453505"/>
              <a:ext cx="293662" cy="478702"/>
            </a:xfrm>
            <a:prstGeom prst="rect">
              <a:avLst/>
            </a:prstGeom>
          </p:spPr>
        </p:pic>
        <p:sp>
          <p:nvSpPr>
            <p:cNvPr id="72" name="Rounded Rectangle 71">
              <a:extLst>
                <a:ext uri="{FF2B5EF4-FFF2-40B4-BE49-F238E27FC236}">
                  <a16:creationId xmlns:a16="http://schemas.microsoft.com/office/drawing/2014/main" id="{747E79B8-0343-6940-89E1-D6675361BEF2}"/>
                </a:ext>
              </a:extLst>
            </p:cNvPr>
            <p:cNvSpPr/>
            <p:nvPr/>
          </p:nvSpPr>
          <p:spPr>
            <a:xfrm>
              <a:off x="2574256"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ounded Rectangle 72">
              <a:extLst>
                <a:ext uri="{FF2B5EF4-FFF2-40B4-BE49-F238E27FC236}">
                  <a16:creationId xmlns:a16="http://schemas.microsoft.com/office/drawing/2014/main" id="{A62CDEF4-6453-7E4A-BE80-A962D7F58E3B}"/>
                </a:ext>
              </a:extLst>
            </p:cNvPr>
            <p:cNvSpPr/>
            <p:nvPr/>
          </p:nvSpPr>
          <p:spPr>
            <a:xfrm>
              <a:off x="2738683" y="2680269"/>
              <a:ext cx="1693611" cy="282303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5919BEF-B8F4-C942-B882-D03426FA1DB8}"/>
                </a:ext>
              </a:extLst>
            </p:cNvPr>
            <p:cNvSpPr/>
            <p:nvPr/>
          </p:nvSpPr>
          <p:spPr>
            <a:xfrm>
              <a:off x="3488887" y="5577944"/>
              <a:ext cx="182880" cy="1828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C317A60E-B495-9D45-8493-7C7DB30A64B1}"/>
                </a:ext>
              </a:extLst>
            </p:cNvPr>
            <p:cNvSpPr/>
            <p:nvPr/>
          </p:nvSpPr>
          <p:spPr>
            <a:xfrm>
              <a:off x="3330626"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p:cNvGrpSpPr/>
            <p:nvPr/>
          </p:nvGrpSpPr>
          <p:grpSpPr>
            <a:xfrm>
              <a:off x="3200817" y="2200053"/>
              <a:ext cx="735428" cy="735428"/>
              <a:chOff x="3100830" y="2200053"/>
              <a:chExt cx="735428" cy="735428"/>
            </a:xfrm>
          </p:grpSpPr>
          <p:grpSp>
            <p:nvGrpSpPr>
              <p:cNvPr id="39" name="Group 38">
                <a:extLst>
                  <a:ext uri="{FF2B5EF4-FFF2-40B4-BE49-F238E27FC236}">
                    <a16:creationId xmlns:a16="http://schemas.microsoft.com/office/drawing/2014/main" id="{9992BDC4-C302-0B47-8D69-8BCC5D21503E}"/>
                  </a:ext>
                </a:extLst>
              </p:cNvPr>
              <p:cNvGrpSpPr/>
              <p:nvPr/>
            </p:nvGrpSpPr>
            <p:grpSpPr>
              <a:xfrm>
                <a:off x="3100830" y="2200053"/>
                <a:ext cx="735428" cy="735428"/>
                <a:chOff x="668216" y="2184400"/>
                <a:chExt cx="816708" cy="816708"/>
              </a:xfrm>
            </p:grpSpPr>
            <p:sp>
              <p:nvSpPr>
                <p:cNvPr id="41" name="Oval 40">
                  <a:extLst>
                    <a:ext uri="{FF2B5EF4-FFF2-40B4-BE49-F238E27FC236}">
                      <a16:creationId xmlns:a16="http://schemas.microsoft.com/office/drawing/2014/main" id="{891238CD-BDEF-7D44-A4C8-168FE5A79A75}"/>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E48B1D3-757E-DA4E-9BC8-88CC81781BF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40" name="Picture 39">
                <a:extLst>
                  <a:ext uri="{FF2B5EF4-FFF2-40B4-BE49-F238E27FC236}">
                    <a16:creationId xmlns:a16="http://schemas.microsoft.com/office/drawing/2014/main" id="{5473CAFF-BECD-CB40-877B-0D4ED238F07F}"/>
                  </a:ext>
                </a:extLst>
              </p:cNvPr>
              <p:cNvPicPr>
                <a:picLocks noChangeAspect="1"/>
              </p:cNvPicPr>
              <p:nvPr/>
            </p:nvPicPr>
            <p:blipFill>
              <a:blip r:embed="rId6"/>
              <a:stretch>
                <a:fillRect/>
              </a:stretch>
            </p:blipFill>
            <p:spPr>
              <a:xfrm>
                <a:off x="3328601" y="2368380"/>
                <a:ext cx="305541" cy="412749"/>
              </a:xfrm>
              <a:prstGeom prst="rect">
                <a:avLst/>
              </a:prstGeom>
            </p:spPr>
          </p:pic>
        </p:grpSp>
      </p:grpSp>
      <p:grpSp>
        <p:nvGrpSpPr>
          <p:cNvPr id="3" name="Group 2"/>
          <p:cNvGrpSpPr/>
          <p:nvPr/>
        </p:nvGrpSpPr>
        <p:grpSpPr>
          <a:xfrm>
            <a:off x="477795" y="2200053"/>
            <a:ext cx="2014245" cy="3675646"/>
            <a:chOff x="477795" y="2200053"/>
            <a:chExt cx="2014245" cy="3675646"/>
          </a:xfrm>
        </p:grpSpPr>
        <p:pic>
          <p:nvPicPr>
            <p:cNvPr id="52" name="Picture 51">
              <a:extLst>
                <a:ext uri="{FF2B5EF4-FFF2-40B4-BE49-F238E27FC236}">
                  <a16:creationId xmlns:a16="http://schemas.microsoft.com/office/drawing/2014/main" id="{50913FA4-1A12-3E4B-A189-E8798F092FDF}"/>
                </a:ext>
              </a:extLst>
            </p:cNvPr>
            <p:cNvPicPr>
              <a:picLocks noChangeAspect="1"/>
            </p:cNvPicPr>
            <p:nvPr/>
          </p:nvPicPr>
          <p:blipFill>
            <a:blip r:embed="rId3"/>
            <a:stretch>
              <a:fillRect/>
            </a:stretch>
          </p:blipFill>
          <p:spPr>
            <a:xfrm>
              <a:off x="1377389" y="2453505"/>
              <a:ext cx="293662" cy="478702"/>
            </a:xfrm>
            <a:prstGeom prst="rect">
              <a:avLst/>
            </a:prstGeom>
          </p:spPr>
        </p:pic>
        <p:sp>
          <p:nvSpPr>
            <p:cNvPr id="6" name="Rounded Rectangle 5">
              <a:extLst>
                <a:ext uri="{FF2B5EF4-FFF2-40B4-BE49-F238E27FC236}">
                  <a16:creationId xmlns:a16="http://schemas.microsoft.com/office/drawing/2014/main" id="{CFF9049E-6C61-FC46-B7BD-1BD820D405F5}"/>
                </a:ext>
              </a:extLst>
            </p:cNvPr>
            <p:cNvSpPr/>
            <p:nvPr/>
          </p:nvSpPr>
          <p:spPr>
            <a:xfrm>
              <a:off x="477795"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92AA709-55BA-5242-9390-EB6830447D13}"/>
                </a:ext>
              </a:extLst>
            </p:cNvPr>
            <p:cNvSpPr/>
            <p:nvPr/>
          </p:nvSpPr>
          <p:spPr>
            <a:xfrm>
              <a:off x="642221" y="2680269"/>
              <a:ext cx="1693611" cy="282303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861DF90-C7DF-B041-A9DE-11CFB22DA427}"/>
                </a:ext>
              </a:extLst>
            </p:cNvPr>
            <p:cNvSpPr/>
            <p:nvPr/>
          </p:nvSpPr>
          <p:spPr>
            <a:xfrm>
              <a:off x="1392426" y="5577944"/>
              <a:ext cx="182880" cy="1828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D215494E-3F31-AE44-8692-12CEF2092C54}"/>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1153864" y="2200053"/>
              <a:ext cx="735428" cy="735428"/>
              <a:chOff x="1153864" y="2200053"/>
              <a:chExt cx="735428" cy="735428"/>
            </a:xfrm>
          </p:grpSpPr>
          <p:grpSp>
            <p:nvGrpSpPr>
              <p:cNvPr id="34" name="Group 33">
                <a:extLst>
                  <a:ext uri="{FF2B5EF4-FFF2-40B4-BE49-F238E27FC236}">
                    <a16:creationId xmlns:a16="http://schemas.microsoft.com/office/drawing/2014/main" id="{F9A0A854-BD34-6846-B2A9-FB35A33D52EC}"/>
                  </a:ext>
                </a:extLst>
              </p:cNvPr>
              <p:cNvGrpSpPr/>
              <p:nvPr/>
            </p:nvGrpSpPr>
            <p:grpSpPr>
              <a:xfrm>
                <a:off x="1153864" y="2200053"/>
                <a:ext cx="735428" cy="735428"/>
                <a:chOff x="668216" y="2184400"/>
                <a:chExt cx="816708" cy="816708"/>
              </a:xfrm>
            </p:grpSpPr>
            <p:sp>
              <p:nvSpPr>
                <p:cNvPr id="36" name="Oval 35">
                  <a:extLst>
                    <a:ext uri="{FF2B5EF4-FFF2-40B4-BE49-F238E27FC236}">
                      <a16:creationId xmlns:a16="http://schemas.microsoft.com/office/drawing/2014/main" id="{7E6644A8-7513-4942-B937-2085F7F1A70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9F425B0-E758-CB4E-8683-88D836AE182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35" name="Picture 34">
                <a:extLst>
                  <a:ext uri="{FF2B5EF4-FFF2-40B4-BE49-F238E27FC236}">
                    <a16:creationId xmlns:a16="http://schemas.microsoft.com/office/drawing/2014/main" id="{00FFD595-4D90-1446-BE0D-67F23FAC42F3}"/>
                  </a:ext>
                </a:extLst>
              </p:cNvPr>
              <p:cNvPicPr>
                <a:picLocks noChangeAspect="1"/>
              </p:cNvPicPr>
              <p:nvPr/>
            </p:nvPicPr>
            <p:blipFill>
              <a:blip r:embed="rId3"/>
              <a:stretch>
                <a:fillRect/>
              </a:stretch>
            </p:blipFill>
            <p:spPr>
              <a:xfrm>
                <a:off x="1379186" y="2371321"/>
                <a:ext cx="294249" cy="402325"/>
              </a:xfrm>
              <a:prstGeom prst="rect">
                <a:avLst/>
              </a:prstGeom>
            </p:spPr>
          </p:pic>
        </p:grpSp>
      </p:grpSp>
      <p:sp>
        <p:nvSpPr>
          <p:cNvPr id="2" name="Title 1">
            <a:extLst>
              <a:ext uri="{FF2B5EF4-FFF2-40B4-BE49-F238E27FC236}">
                <a16:creationId xmlns:a16="http://schemas.microsoft.com/office/drawing/2014/main" id="{D806932D-0EDF-F744-BD54-65CA2026EF11}"/>
              </a:ext>
            </a:extLst>
          </p:cNvPr>
          <p:cNvSpPr>
            <a:spLocks noGrp="1"/>
          </p:cNvSpPr>
          <p:nvPr>
            <p:ph type="title" idx="4294967295"/>
          </p:nvPr>
        </p:nvSpPr>
        <p:spPr>
          <a:xfrm>
            <a:off x="460917" y="0"/>
            <a:ext cx="6858000" cy="1400175"/>
          </a:xfrm>
        </p:spPr>
        <p:txBody>
          <a:bodyPr/>
          <a:lstStyle/>
          <a:p>
            <a:r>
              <a:rPr lang="en-US" dirty="0"/>
              <a:t>Key External Stakeholders: </a:t>
            </a:r>
            <a:br>
              <a:rPr lang="en-US" dirty="0"/>
            </a:br>
            <a:r>
              <a:rPr lang="en-US" dirty="0"/>
              <a:t>Educational Gaps</a:t>
            </a:r>
          </a:p>
        </p:txBody>
      </p:sp>
      <p:sp>
        <p:nvSpPr>
          <p:cNvPr id="47" name="TextBox 46">
            <a:extLst>
              <a:ext uri="{FF2B5EF4-FFF2-40B4-BE49-F238E27FC236}">
                <a16:creationId xmlns:a16="http://schemas.microsoft.com/office/drawing/2014/main" id="{A251512C-58FC-7A45-9A64-124A70F8318C}"/>
              </a:ext>
            </a:extLst>
          </p:cNvPr>
          <p:cNvSpPr txBox="1"/>
          <p:nvPr/>
        </p:nvSpPr>
        <p:spPr>
          <a:xfrm>
            <a:off x="634002" y="3030953"/>
            <a:ext cx="1710053" cy="307611"/>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accent4">
                    <a:lumMod val="50000"/>
                  </a:schemeClr>
                </a:solidFill>
                <a:latin typeface="+mn-lt"/>
              </a:rPr>
              <a:t>[Stakeholder]</a:t>
            </a:r>
          </a:p>
        </p:txBody>
      </p:sp>
      <p:sp>
        <p:nvSpPr>
          <p:cNvPr id="48" name="Rectangle 47">
            <a:extLst>
              <a:ext uri="{FF2B5EF4-FFF2-40B4-BE49-F238E27FC236}">
                <a16:creationId xmlns:a16="http://schemas.microsoft.com/office/drawing/2014/main" id="{3EA08E8A-4B97-F640-B179-A7219DC17847}"/>
              </a:ext>
            </a:extLst>
          </p:cNvPr>
          <p:cNvSpPr/>
          <p:nvPr/>
        </p:nvSpPr>
        <p:spPr>
          <a:xfrm>
            <a:off x="650443" y="3451221"/>
            <a:ext cx="1685390" cy="253916"/>
          </a:xfrm>
          <a:prstGeom prst="rect">
            <a:avLst/>
          </a:prstGeom>
        </p:spPr>
        <p:txBody>
          <a:bodyPr wrap="square">
            <a:spAutoFit/>
          </a:bodyPr>
          <a:lstStyle/>
          <a:p>
            <a:pPr marL="171450" lvl="0" indent="-171450" algn="ctr">
              <a:buFont typeface="Courier New" panose="02070309020205020404" pitchFamily="49" charset="0"/>
              <a:buChar char="o"/>
            </a:pPr>
            <a:r>
              <a:rPr lang="en-GB" sz="1050" dirty="0">
                <a:solidFill>
                  <a:prstClr val="black">
                    <a:lumMod val="50000"/>
                    <a:lumOff val="50000"/>
                  </a:prstClr>
                </a:solidFill>
                <a:latin typeface="Century Gothic" panose="020F0302020204030204"/>
              </a:rPr>
              <a:t>[Educational gap]</a:t>
            </a:r>
            <a:endParaRPr lang="en-US" dirty="0">
              <a:solidFill>
                <a:srgbClr val="000000"/>
              </a:solidFill>
              <a:latin typeface="Century Gothic" panose="020F0302020204030204"/>
            </a:endParaRPr>
          </a:p>
        </p:txBody>
      </p:sp>
      <p:sp>
        <p:nvSpPr>
          <p:cNvPr id="76" name="TextBox 75">
            <a:extLst>
              <a:ext uri="{FF2B5EF4-FFF2-40B4-BE49-F238E27FC236}">
                <a16:creationId xmlns:a16="http://schemas.microsoft.com/office/drawing/2014/main" id="{6DCA798B-629F-E649-9530-A9B20EA9987E}"/>
              </a:ext>
            </a:extLst>
          </p:cNvPr>
          <p:cNvSpPr txBox="1"/>
          <p:nvPr/>
        </p:nvSpPr>
        <p:spPr>
          <a:xfrm>
            <a:off x="2730463" y="3030953"/>
            <a:ext cx="1710053" cy="307611"/>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accent4">
                    <a:lumMod val="50000"/>
                  </a:schemeClr>
                </a:solidFill>
                <a:latin typeface="+mn-lt"/>
              </a:rPr>
              <a:t>[Stakeholder]</a:t>
            </a:r>
          </a:p>
        </p:txBody>
      </p:sp>
      <p:sp>
        <p:nvSpPr>
          <p:cNvPr id="77" name="Rectangle 76">
            <a:extLst>
              <a:ext uri="{FF2B5EF4-FFF2-40B4-BE49-F238E27FC236}">
                <a16:creationId xmlns:a16="http://schemas.microsoft.com/office/drawing/2014/main" id="{D7C39C9D-AD20-B344-A2F7-A75A4E69410D}"/>
              </a:ext>
            </a:extLst>
          </p:cNvPr>
          <p:cNvSpPr/>
          <p:nvPr/>
        </p:nvSpPr>
        <p:spPr>
          <a:xfrm>
            <a:off x="2746904" y="3451221"/>
            <a:ext cx="1685390" cy="253916"/>
          </a:xfrm>
          <a:prstGeom prst="rect">
            <a:avLst/>
          </a:prstGeom>
        </p:spPr>
        <p:txBody>
          <a:bodyPr wrap="square">
            <a:spAutoFit/>
          </a:bodyPr>
          <a:lstStyle/>
          <a:p>
            <a:pPr marL="171450" lvl="0" indent="-171450" algn="ctr">
              <a:buFont typeface="Courier New" panose="02070309020205020404" pitchFamily="49" charset="0"/>
              <a:buChar char="o"/>
            </a:pPr>
            <a:r>
              <a:rPr lang="en-GB" sz="1050" dirty="0">
                <a:solidFill>
                  <a:prstClr val="black">
                    <a:lumMod val="50000"/>
                    <a:lumOff val="50000"/>
                  </a:prstClr>
                </a:solidFill>
                <a:latin typeface="Century Gothic" panose="020F0302020204030204"/>
              </a:rPr>
              <a:t>[Educational gap]</a:t>
            </a:r>
            <a:endParaRPr lang="en-US" dirty="0">
              <a:solidFill>
                <a:srgbClr val="000000"/>
              </a:solidFill>
              <a:latin typeface="Century Gothic" panose="020F0302020204030204"/>
            </a:endParaRPr>
          </a:p>
        </p:txBody>
      </p:sp>
      <p:sp>
        <p:nvSpPr>
          <p:cNvPr id="83" name="TextBox 82">
            <a:extLst>
              <a:ext uri="{FF2B5EF4-FFF2-40B4-BE49-F238E27FC236}">
                <a16:creationId xmlns:a16="http://schemas.microsoft.com/office/drawing/2014/main" id="{5F007CF0-2A8B-A947-9131-80C6B2FBBEAA}"/>
              </a:ext>
            </a:extLst>
          </p:cNvPr>
          <p:cNvSpPr txBox="1"/>
          <p:nvPr/>
        </p:nvSpPr>
        <p:spPr>
          <a:xfrm>
            <a:off x="4812535" y="3030953"/>
            <a:ext cx="1710053" cy="307611"/>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accent4">
                    <a:lumMod val="50000"/>
                  </a:schemeClr>
                </a:solidFill>
                <a:latin typeface="+mn-lt"/>
              </a:rPr>
              <a:t>[Stakeholder]</a:t>
            </a:r>
          </a:p>
        </p:txBody>
      </p:sp>
      <p:sp>
        <p:nvSpPr>
          <p:cNvPr id="84" name="Rectangle 83">
            <a:extLst>
              <a:ext uri="{FF2B5EF4-FFF2-40B4-BE49-F238E27FC236}">
                <a16:creationId xmlns:a16="http://schemas.microsoft.com/office/drawing/2014/main" id="{9ED2B44F-ADFA-D647-95BB-DF8AE418521F}"/>
              </a:ext>
            </a:extLst>
          </p:cNvPr>
          <p:cNvSpPr/>
          <p:nvPr/>
        </p:nvSpPr>
        <p:spPr>
          <a:xfrm>
            <a:off x="4828976" y="3451221"/>
            <a:ext cx="1685390" cy="253916"/>
          </a:xfrm>
          <a:prstGeom prst="rect">
            <a:avLst/>
          </a:prstGeom>
        </p:spPr>
        <p:txBody>
          <a:bodyPr wrap="square">
            <a:spAutoFit/>
          </a:bodyPr>
          <a:lstStyle/>
          <a:p>
            <a:pPr marL="171450" lvl="0" indent="-171450" algn="ctr">
              <a:buFont typeface="Courier New" panose="02070309020205020404" pitchFamily="49" charset="0"/>
              <a:buChar char="o"/>
            </a:pPr>
            <a:r>
              <a:rPr lang="en-GB" sz="1050" dirty="0">
                <a:solidFill>
                  <a:prstClr val="black">
                    <a:lumMod val="50000"/>
                    <a:lumOff val="50000"/>
                  </a:prstClr>
                </a:solidFill>
                <a:latin typeface="Century Gothic" panose="020F0302020204030204"/>
              </a:rPr>
              <a:t>[Educational gap]</a:t>
            </a:r>
            <a:endParaRPr lang="en-US" dirty="0">
              <a:solidFill>
                <a:srgbClr val="000000"/>
              </a:solidFill>
              <a:latin typeface="Century Gothic" panose="020F0302020204030204"/>
            </a:endParaRPr>
          </a:p>
        </p:txBody>
      </p:sp>
      <p:sp>
        <p:nvSpPr>
          <p:cNvPr id="90" name="TextBox 89">
            <a:extLst>
              <a:ext uri="{FF2B5EF4-FFF2-40B4-BE49-F238E27FC236}">
                <a16:creationId xmlns:a16="http://schemas.microsoft.com/office/drawing/2014/main" id="{80234AD1-8B1F-084B-98D5-253DE5AEC788}"/>
              </a:ext>
            </a:extLst>
          </p:cNvPr>
          <p:cNvSpPr txBox="1"/>
          <p:nvPr/>
        </p:nvSpPr>
        <p:spPr>
          <a:xfrm>
            <a:off x="6896663" y="3030953"/>
            <a:ext cx="1710053" cy="307611"/>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accent4">
                    <a:lumMod val="50000"/>
                  </a:schemeClr>
                </a:solidFill>
                <a:latin typeface="+mn-lt"/>
              </a:rPr>
              <a:t>[Stakeholder]</a:t>
            </a:r>
          </a:p>
        </p:txBody>
      </p:sp>
      <p:sp>
        <p:nvSpPr>
          <p:cNvPr id="91" name="Rectangle 90">
            <a:extLst>
              <a:ext uri="{FF2B5EF4-FFF2-40B4-BE49-F238E27FC236}">
                <a16:creationId xmlns:a16="http://schemas.microsoft.com/office/drawing/2014/main" id="{DF73A7DE-6702-FD4D-89F0-FB448D348968}"/>
              </a:ext>
            </a:extLst>
          </p:cNvPr>
          <p:cNvSpPr/>
          <p:nvPr/>
        </p:nvSpPr>
        <p:spPr>
          <a:xfrm>
            <a:off x="6913104" y="3451221"/>
            <a:ext cx="1685390" cy="253916"/>
          </a:xfrm>
          <a:prstGeom prst="rect">
            <a:avLst/>
          </a:prstGeom>
        </p:spPr>
        <p:txBody>
          <a:bodyPr wrap="square">
            <a:spAutoFit/>
          </a:bodyPr>
          <a:lstStyle/>
          <a:p>
            <a:pPr marL="171450" lvl="0" indent="-171450" algn="ctr">
              <a:buFont typeface="Courier New" panose="02070309020205020404" pitchFamily="49" charset="0"/>
              <a:buChar char="o"/>
            </a:pPr>
            <a:r>
              <a:rPr lang="en-GB" sz="1050" dirty="0">
                <a:solidFill>
                  <a:prstClr val="black">
                    <a:lumMod val="50000"/>
                    <a:lumOff val="50000"/>
                  </a:prstClr>
                </a:solidFill>
                <a:latin typeface="Century Gothic" panose="020F0302020204030204"/>
              </a:rPr>
              <a:t>[Educational gap]</a:t>
            </a:r>
            <a:endParaRPr lang="en-US" dirty="0">
              <a:solidFill>
                <a:srgbClr val="000000"/>
              </a:solidFill>
              <a:latin typeface="Century Gothic" panose="020F0302020204030204"/>
            </a:endParaRPr>
          </a:p>
        </p:txBody>
      </p:sp>
    </p:spTree>
    <p:extLst>
      <p:ext uri="{BB962C8B-B14F-4D97-AF65-F5344CB8AC3E}">
        <p14:creationId xmlns:p14="http://schemas.microsoft.com/office/powerpoint/2010/main" val="254556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US" dirty="0"/>
              <a:t>Key Congresses and</a:t>
            </a:r>
            <a:br>
              <a:rPr lang="en-US" dirty="0"/>
            </a:br>
            <a:r>
              <a:rPr lang="en-US" dirty="0"/>
              <a:t>Scientific Meetings</a:t>
            </a:r>
          </a:p>
        </p:txBody>
      </p:sp>
      <p:graphicFrame>
        <p:nvGraphicFramePr>
          <p:cNvPr id="3" name="Content Placeholder 6"/>
          <p:cNvGraphicFramePr>
            <a:graphicFrameLocks/>
          </p:cNvGraphicFramePr>
          <p:nvPr>
            <p:extLst>
              <p:ext uri="{D42A27DB-BD31-4B8C-83A1-F6EECF244321}">
                <p14:modId xmlns:p14="http://schemas.microsoft.com/office/powerpoint/2010/main" val="1506230826"/>
              </p:ext>
            </p:extLst>
          </p:nvPr>
        </p:nvGraphicFramePr>
        <p:xfrm>
          <a:off x="602605" y="1799998"/>
          <a:ext cx="7993038" cy="4496026"/>
        </p:xfrm>
        <a:graphic>
          <a:graphicData uri="http://schemas.openxmlformats.org/drawingml/2006/table">
            <a:tbl>
              <a:tblPr firstRow="1" bandRow="1">
                <a:tableStyleId>{912C8C85-51F0-491E-9774-3900AFEF0FD7}</a:tableStyleId>
              </a:tblPr>
              <a:tblGrid>
                <a:gridCol w="1429058">
                  <a:extLst>
                    <a:ext uri="{9D8B030D-6E8A-4147-A177-3AD203B41FA5}">
                      <a16:colId xmlns:a16="http://schemas.microsoft.com/office/drawing/2014/main" val="20000"/>
                    </a:ext>
                  </a:extLst>
                </a:gridCol>
                <a:gridCol w="1312796">
                  <a:extLst>
                    <a:ext uri="{9D8B030D-6E8A-4147-A177-3AD203B41FA5}">
                      <a16:colId xmlns:a16="http://schemas.microsoft.com/office/drawing/2014/main" val="2038862082"/>
                    </a:ext>
                  </a:extLst>
                </a:gridCol>
                <a:gridCol w="1312796">
                  <a:extLst>
                    <a:ext uri="{9D8B030D-6E8A-4147-A177-3AD203B41FA5}">
                      <a16:colId xmlns:a16="http://schemas.microsoft.com/office/drawing/2014/main" val="2702902514"/>
                    </a:ext>
                  </a:extLst>
                </a:gridCol>
                <a:gridCol w="1312796">
                  <a:extLst>
                    <a:ext uri="{9D8B030D-6E8A-4147-A177-3AD203B41FA5}">
                      <a16:colId xmlns:a16="http://schemas.microsoft.com/office/drawing/2014/main" val="3670931265"/>
                    </a:ext>
                  </a:extLst>
                </a:gridCol>
                <a:gridCol w="1312796">
                  <a:extLst>
                    <a:ext uri="{9D8B030D-6E8A-4147-A177-3AD203B41FA5}">
                      <a16:colId xmlns:a16="http://schemas.microsoft.com/office/drawing/2014/main" val="20001"/>
                    </a:ext>
                  </a:extLst>
                </a:gridCol>
                <a:gridCol w="1312796">
                  <a:extLst>
                    <a:ext uri="{9D8B030D-6E8A-4147-A177-3AD203B41FA5}">
                      <a16:colId xmlns:a16="http://schemas.microsoft.com/office/drawing/2014/main" val="3310849600"/>
                    </a:ext>
                  </a:extLst>
                </a:gridCol>
              </a:tblGrid>
              <a:tr h="508465">
                <a:tc>
                  <a:txBody>
                    <a:bodyPr/>
                    <a:lstStyle/>
                    <a:p>
                      <a:pPr algn="ctr"/>
                      <a:r>
                        <a:rPr lang="en-US" sz="1100" dirty="0">
                          <a:solidFill>
                            <a:schemeClr val="bg1"/>
                          </a:solidFill>
                        </a:rPr>
                        <a:t>Congress          </a:t>
                      </a:r>
                      <a:endParaRPr lang="en-US" sz="1100" b="1" dirty="0">
                        <a:solidFill>
                          <a:schemeClr val="bg1"/>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Date</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Location</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Region</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Target Audience</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Size</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726620">
                <a:tc>
                  <a:txBody>
                    <a:bodyPr/>
                    <a:lstStyle/>
                    <a:p>
                      <a:pPr marL="0" indent="0" algn="ctr" defTabSz="457200" rtl="0" eaLnBrk="1" latinLnBrk="0" hangingPunct="1">
                        <a:buClr>
                          <a:schemeClr val="accent4">
                            <a:lumMod val="50000"/>
                          </a:schemeClr>
                        </a:buClr>
                        <a:buSzPct val="130000"/>
                        <a:buFontTx/>
                        <a:buNone/>
                      </a:pPr>
                      <a:endParaRPr lang="en-US" sz="1000" b="0" i="0" kern="1200" dirty="0">
                        <a:solidFill>
                          <a:schemeClr val="accent4">
                            <a:lumMod val="50000"/>
                          </a:schemeClr>
                        </a:solidFill>
                        <a:latin typeface="Century Gothic" panose="020B0502020202020204" pitchFamily="34" charset="0"/>
                        <a:ea typeface="+mn-ea"/>
                        <a:cs typeface="+mn-cs"/>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000" b="0" i="0" kern="1200" dirty="0">
                          <a:solidFill>
                            <a:schemeClr val="accent4">
                              <a:lumMod val="50000"/>
                            </a:schemeClr>
                          </a:solidFill>
                          <a:latin typeface="Century Gothic" panose="020B0502020202020204" pitchFamily="34" charset="0"/>
                          <a:ea typeface="+mn-ea"/>
                          <a:cs typeface="+mn-cs"/>
                        </a:rPr>
                        <a:t>[Date range]</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457200" rtl="0" eaLnBrk="1" latinLnBrk="0" hangingPunct="1">
                        <a:buClr>
                          <a:schemeClr val="accent4">
                            <a:lumMod val="50000"/>
                          </a:schemeClr>
                        </a:buClr>
                        <a:buSzPct val="130000"/>
                        <a:buFontTx/>
                        <a:buNone/>
                      </a:pPr>
                      <a:r>
                        <a:rPr lang="en-US" sz="1000" b="0" i="0" kern="1200" dirty="0">
                          <a:solidFill>
                            <a:schemeClr val="accent4">
                              <a:lumMod val="50000"/>
                            </a:schemeClr>
                          </a:solidFill>
                          <a:latin typeface="Century Gothic" panose="020B0502020202020204" pitchFamily="34" charset="0"/>
                          <a:ea typeface="+mn-ea"/>
                          <a:cs typeface="+mn-cs"/>
                        </a:rPr>
                        <a:t>[City, state, country]</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457200" rtl="0" eaLnBrk="1" latinLnBrk="0" hangingPunct="1">
                        <a:buClr>
                          <a:schemeClr val="accent4">
                            <a:lumMod val="50000"/>
                          </a:schemeClr>
                        </a:buClr>
                        <a:buSzPct val="130000"/>
                        <a:buFontTx/>
                        <a:buNone/>
                      </a:pPr>
                      <a:r>
                        <a:rPr lang="en-US" sz="1000" b="0" i="0" kern="1200" dirty="0">
                          <a:solidFill>
                            <a:schemeClr val="accent4">
                              <a:lumMod val="50000"/>
                            </a:schemeClr>
                          </a:solidFill>
                          <a:latin typeface="Century Gothic" panose="020B0502020202020204" pitchFamily="34" charset="0"/>
                          <a:ea typeface="+mn-ea"/>
                          <a:cs typeface="+mn-cs"/>
                        </a:rPr>
                        <a:t>[Global, EU, Asia Pacific, etc.]</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457200" rtl="0" eaLnBrk="1" latinLnBrk="0" hangingPunct="1">
                        <a:buClr>
                          <a:schemeClr val="accent4">
                            <a:lumMod val="50000"/>
                          </a:schemeClr>
                        </a:buClr>
                        <a:buSzPct val="130000"/>
                        <a:buFontTx/>
                        <a:buNone/>
                      </a:pPr>
                      <a:r>
                        <a:rPr lang="en-US" sz="1000" b="0" i="0" kern="1200" dirty="0">
                          <a:solidFill>
                            <a:schemeClr val="accent4">
                              <a:lumMod val="50000"/>
                            </a:schemeClr>
                          </a:solidFill>
                          <a:latin typeface="Century Gothic" panose="020B0502020202020204" pitchFamily="34" charset="0"/>
                          <a:ea typeface="+mn-ea"/>
                          <a:cs typeface="+mn-cs"/>
                        </a:rPr>
                        <a:t>[Aligned to key audiences]</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000" b="0" i="0" kern="1200" dirty="0">
                          <a:solidFill>
                            <a:schemeClr val="accent4">
                              <a:lumMod val="50000"/>
                            </a:schemeClr>
                          </a:solidFill>
                          <a:latin typeface="Century Gothic" panose="020B0502020202020204" pitchFamily="34" charset="0"/>
                          <a:ea typeface="+mn-ea"/>
                          <a:cs typeface="+mn-cs"/>
                        </a:rPr>
                        <a:t>[Estimated number</a:t>
                      </a:r>
                      <a:br>
                        <a:rPr lang="en-US" sz="1000" b="0" i="0" kern="1200" dirty="0">
                          <a:solidFill>
                            <a:schemeClr val="accent4">
                              <a:lumMod val="50000"/>
                            </a:schemeClr>
                          </a:solidFill>
                          <a:latin typeface="Century Gothic" panose="020B0502020202020204" pitchFamily="34" charset="0"/>
                          <a:ea typeface="+mn-ea"/>
                          <a:cs typeface="+mn-cs"/>
                        </a:rPr>
                      </a:br>
                      <a:r>
                        <a:rPr lang="en-US" sz="1000" b="0" i="0" kern="1200" dirty="0">
                          <a:solidFill>
                            <a:schemeClr val="accent4">
                              <a:lumMod val="50000"/>
                            </a:schemeClr>
                          </a:solidFill>
                          <a:latin typeface="Century Gothic" panose="020B0502020202020204" pitchFamily="34" charset="0"/>
                          <a:ea typeface="+mn-ea"/>
                          <a:cs typeface="+mn-cs"/>
                        </a:rPr>
                        <a:t>of attendees]</a:t>
                      </a: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9988">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7504">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52294">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3092">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46135">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61928">
                <a:tc>
                  <a:txBody>
                    <a:bodyPr/>
                    <a:lstStyle/>
                    <a:p>
                      <a:endParaRPr lang="en-US" sz="100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pic>
        <p:nvPicPr>
          <p:cNvPr id="1028" name="Picture 4" descr="Image result for ASPH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990" y="2499424"/>
            <a:ext cx="869811" cy="27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04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0917" y="0"/>
            <a:ext cx="6858000" cy="1400175"/>
          </a:xfrm>
        </p:spPr>
        <p:txBody>
          <a:bodyPr/>
          <a:lstStyle/>
          <a:p>
            <a:r>
              <a:rPr lang="en-US" dirty="0"/>
              <a:t>Reimbursement Landscape</a:t>
            </a:r>
          </a:p>
        </p:txBody>
      </p:sp>
      <p:graphicFrame>
        <p:nvGraphicFramePr>
          <p:cNvPr id="6" name="Content Placeholder 6"/>
          <p:cNvGraphicFramePr>
            <a:graphicFrameLocks/>
          </p:cNvGraphicFramePr>
          <p:nvPr>
            <p:extLst>
              <p:ext uri="{D42A27DB-BD31-4B8C-83A1-F6EECF244321}">
                <p14:modId xmlns:p14="http://schemas.microsoft.com/office/powerpoint/2010/main" val="3392648717"/>
              </p:ext>
            </p:extLst>
          </p:nvPr>
        </p:nvGraphicFramePr>
        <p:xfrm>
          <a:off x="580302" y="1800000"/>
          <a:ext cx="7897936" cy="3633424"/>
        </p:xfrm>
        <a:graphic>
          <a:graphicData uri="http://schemas.openxmlformats.org/drawingml/2006/table">
            <a:tbl>
              <a:tblPr firstRow="1" bandRow="1">
                <a:tableStyleId>{2D5ABB26-0587-4C30-8999-92F81FD0307C}</a:tableStyleId>
              </a:tblPr>
              <a:tblGrid>
                <a:gridCol w="2019085">
                  <a:extLst>
                    <a:ext uri="{9D8B030D-6E8A-4147-A177-3AD203B41FA5}">
                      <a16:colId xmlns:a16="http://schemas.microsoft.com/office/drawing/2014/main" val="20000"/>
                    </a:ext>
                  </a:extLst>
                </a:gridCol>
                <a:gridCol w="1507927">
                  <a:extLst>
                    <a:ext uri="{9D8B030D-6E8A-4147-A177-3AD203B41FA5}">
                      <a16:colId xmlns:a16="http://schemas.microsoft.com/office/drawing/2014/main" val="13277577"/>
                    </a:ext>
                  </a:extLst>
                </a:gridCol>
                <a:gridCol w="1507927">
                  <a:extLst>
                    <a:ext uri="{9D8B030D-6E8A-4147-A177-3AD203B41FA5}">
                      <a16:colId xmlns:a16="http://schemas.microsoft.com/office/drawing/2014/main" val="2038862082"/>
                    </a:ext>
                  </a:extLst>
                </a:gridCol>
                <a:gridCol w="2862997">
                  <a:extLst>
                    <a:ext uri="{9D8B030D-6E8A-4147-A177-3AD203B41FA5}">
                      <a16:colId xmlns:a16="http://schemas.microsoft.com/office/drawing/2014/main" val="20001"/>
                    </a:ext>
                  </a:extLst>
                </a:gridCol>
              </a:tblGrid>
              <a:tr h="426240">
                <a:tc>
                  <a:txBody>
                    <a:bodyPr/>
                    <a:lstStyle/>
                    <a:p>
                      <a:pPr algn="l"/>
                      <a:r>
                        <a:rPr lang="en-US" sz="1000" b="1" dirty="0">
                          <a:solidFill>
                            <a:schemeClr val="bg1"/>
                          </a:solidFill>
                        </a:rPr>
                        <a:t>Country</a:t>
                      </a: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3"/>
                    </a:solidFill>
                  </a:tcPr>
                </a:tc>
                <a:tc>
                  <a:txBody>
                    <a:bodyPr/>
                    <a:lstStyle/>
                    <a:p>
                      <a:pPr algn="ctr"/>
                      <a:r>
                        <a:rPr lang="en-US" sz="1000" b="1" dirty="0">
                          <a:solidFill>
                            <a:schemeClr val="bg1"/>
                          </a:solidFill>
                        </a:rPr>
                        <a:t>Product</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000" b="1" dirty="0">
                          <a:solidFill>
                            <a:schemeClr val="bg1"/>
                          </a:solidFill>
                        </a:rPr>
                        <a:t>Approved</a:t>
                      </a:r>
                    </a:p>
                    <a:p>
                      <a:pPr algn="ctr"/>
                      <a:r>
                        <a:rPr lang="en-US" sz="1000" b="1" dirty="0">
                          <a:solidFill>
                            <a:schemeClr val="bg1"/>
                          </a:solidFill>
                        </a:rPr>
                        <a:t>Indication(s)</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000" b="1" dirty="0">
                          <a:solidFill>
                            <a:schemeClr val="bg1"/>
                          </a:solidFill>
                        </a:rPr>
                        <a:t>Criteria for Reimbursement</a:t>
                      </a: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400898">
                <a:tc rowSpan="3">
                  <a:txBody>
                    <a:bodyPr/>
                    <a:lstStyle/>
                    <a:p>
                      <a:r>
                        <a:rPr lang="en-US" sz="1000" b="1" dirty="0">
                          <a:solidFill>
                            <a:schemeClr val="accent4">
                              <a:lumMod val="50000"/>
                            </a:schemeClr>
                          </a:solidFill>
                        </a:rPr>
                        <a:t>[Name], </a:t>
                      </a:r>
                      <a:r>
                        <a:rPr lang="en-US" sz="1000" b="0" dirty="0">
                          <a:solidFill>
                            <a:schemeClr val="accent4">
                              <a:lumMod val="50000"/>
                            </a:schemeClr>
                          </a:solidFill>
                        </a:rPr>
                        <a:t>[</a:t>
                      </a:r>
                      <a:r>
                        <a:rPr lang="en-US" sz="1000" b="0" baseline="0" dirty="0">
                          <a:solidFill>
                            <a:schemeClr val="accent4">
                              <a:lumMod val="50000"/>
                            </a:schemeClr>
                          </a:solidFill>
                        </a:rPr>
                        <a:t>Flag icon]</a:t>
                      </a:r>
                    </a:p>
                  </a:txBody>
                  <a:tcPr marL="60479" marR="60479" marT="30240" marB="3024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baseline="0" dirty="0">
                          <a:solidFill>
                            <a:schemeClr val="accent4">
                              <a:lumMod val="50000"/>
                            </a:schemeClr>
                          </a:solidFill>
                        </a:rPr>
                        <a:t>[Product, generic name]</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accent2"/>
                          </a:solidFill>
                          <a:sym typeface="Wingdings"/>
                        </a:rPr>
                        <a:t></a:t>
                      </a:r>
                      <a:r>
                        <a:rPr lang="en-US" sz="1000" baseline="0" dirty="0">
                          <a:solidFill>
                            <a:schemeClr val="accent2"/>
                          </a:solidFill>
                          <a:sym typeface="Wingdings"/>
                        </a:rPr>
                        <a:t> </a:t>
                      </a:r>
                      <a:r>
                        <a:rPr lang="en-US" sz="1000" b="0" baseline="0" dirty="0">
                          <a:solidFill>
                            <a:schemeClr val="accent4">
                              <a:lumMod val="50000"/>
                            </a:schemeClr>
                          </a:solidFill>
                        </a:rPr>
                        <a:t>[Indication]</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indent="0" algn="ctr">
                        <a:buFontTx/>
                        <a:buNone/>
                      </a:pPr>
                      <a:r>
                        <a:rPr lang="en-US" sz="1000" dirty="0">
                          <a:solidFill>
                            <a:schemeClr val="accent4">
                              <a:lumMod val="50000"/>
                            </a:schemeClr>
                          </a:solidFill>
                        </a:rPr>
                        <a:t>[Key points to note]</a:t>
                      </a: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400898">
                <a:tc vMerge="1">
                  <a:txBody>
                    <a:bodyPr/>
                    <a:lstStyle/>
                    <a:p>
                      <a:endParaRPr lang="en-US" sz="1800" b="0" baseline="0" dirty="0"/>
                    </a:p>
                  </a:txBody>
                  <a:tcPr marL="80639" marR="80639" marT="40320" marB="403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endParaRPr lang="en-US" sz="1000" b="0" baseline="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marL="457200" marR="0" lvl="0" indent="0" algn="l" defTabSz="457200" rtl="0" eaLnBrk="1" fontAlgn="auto" latinLnBrk="0" hangingPunct="1">
                        <a:lnSpc>
                          <a:spcPct val="100000"/>
                        </a:lnSpc>
                        <a:spcBef>
                          <a:spcPts val="0"/>
                        </a:spcBef>
                        <a:spcAft>
                          <a:spcPts val="0"/>
                        </a:spcAft>
                        <a:buClrTx/>
                        <a:buSzTx/>
                        <a:buFontTx/>
                        <a:buNone/>
                        <a:tabLst/>
                        <a:defRPr/>
                      </a:pPr>
                      <a:endParaRPr lang="en-US" sz="1000" b="0" baseline="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285750" indent="-285750">
                        <a:buFont typeface="Arial" panose="020B0604020202020204" pitchFamily="34" charset="0"/>
                        <a:buChar char="•"/>
                      </a:pP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160875221"/>
                  </a:ext>
                </a:extLst>
              </a:tr>
              <a:tr h="400898">
                <a:tc vMerge="1">
                  <a:txBody>
                    <a:bodyPr/>
                    <a:lstStyle/>
                    <a:p>
                      <a:endParaRPr lang="en-US" sz="1800" b="0" dirty="0">
                        <a:solidFill>
                          <a:schemeClr val="bg1"/>
                        </a:solidFill>
                      </a:endParaRPr>
                    </a:p>
                  </a:txBody>
                  <a:tcPr marL="80639" marR="80639" marT="40320" marB="403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400898">
                <a:tc rowSpan="3">
                  <a:txBody>
                    <a:bodyPr/>
                    <a:lstStyle/>
                    <a:p>
                      <a:r>
                        <a:rPr lang="en-US" sz="1000" b="1" dirty="0">
                          <a:solidFill>
                            <a:schemeClr val="accent4">
                              <a:lumMod val="50000"/>
                            </a:schemeClr>
                          </a:solidFill>
                        </a:rPr>
                        <a:t>[Name], </a:t>
                      </a:r>
                      <a:r>
                        <a:rPr lang="en-US" sz="1000" b="0" dirty="0">
                          <a:solidFill>
                            <a:schemeClr val="accent4">
                              <a:lumMod val="50000"/>
                            </a:schemeClr>
                          </a:solidFill>
                        </a:rPr>
                        <a:t>[</a:t>
                      </a:r>
                      <a:r>
                        <a:rPr lang="en-US" sz="1000" b="0" baseline="0" dirty="0">
                          <a:solidFill>
                            <a:schemeClr val="accent4">
                              <a:lumMod val="50000"/>
                            </a:schemeClr>
                          </a:solidFill>
                        </a:rPr>
                        <a:t>Flag icon]</a:t>
                      </a:r>
                      <a:endParaRPr lang="en-US" sz="1000" b="0" dirty="0">
                        <a:solidFill>
                          <a:schemeClr val="accent4">
                            <a:lumMod val="50000"/>
                          </a:schemeClr>
                        </a:solidFill>
                      </a:endParaRPr>
                    </a:p>
                  </a:txBody>
                  <a:tcPr marL="60479" marR="60479" marT="30240" marB="3024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400898">
                <a:tc vMerge="1">
                  <a:txBody>
                    <a:bodyPr/>
                    <a:lstStyle/>
                    <a:p>
                      <a:endParaRPr lang="en-US" sz="1600" b="0" dirty="0"/>
                    </a:p>
                  </a:txBody>
                  <a:tcPr marL="80639" marR="80639" marT="40320" marB="403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400898">
                <a:tc vMerge="1">
                  <a:txBody>
                    <a:bodyPr/>
                    <a:lstStyle/>
                    <a:p>
                      <a:endParaRPr lang="en-US" sz="1600" b="0" dirty="0"/>
                    </a:p>
                  </a:txBody>
                  <a:tcPr marL="80639" marR="80639" marT="40320" marB="403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400898">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6"/>
                  </a:ext>
                </a:extLst>
              </a:tr>
              <a:tr h="400898">
                <a:tc>
                  <a:txBody>
                    <a:bodyPr/>
                    <a:lstStyle/>
                    <a:p>
                      <a:endParaRPr lang="en-US" sz="100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8" name="Picture 7" descr="C:\Users\Jan Hartmann\Documents\Vorlagen\Flags\United Kingdom.gif"/>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flipV="1">
            <a:off x="648605" y="2495951"/>
            <a:ext cx="469438" cy="32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16" t="24381" r="4818" b="24571"/>
          <a:stretch/>
        </p:blipFill>
        <p:spPr bwMode="auto">
          <a:xfrm rot="10800000" flipH="1" flipV="1">
            <a:off x="648605" y="3714527"/>
            <a:ext cx="469438" cy="31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4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21D7-0648-4140-8469-3B48AA3FFABD}"/>
              </a:ext>
            </a:extLst>
          </p:cNvPr>
          <p:cNvSpPr>
            <a:spLocks noGrp="1"/>
          </p:cNvSpPr>
          <p:nvPr>
            <p:ph type="title" idx="4294967295"/>
          </p:nvPr>
        </p:nvSpPr>
        <p:spPr>
          <a:xfrm>
            <a:off x="453483" y="0"/>
            <a:ext cx="6858000" cy="1400175"/>
          </a:xfrm>
        </p:spPr>
        <p:txBody>
          <a:bodyPr/>
          <a:lstStyle/>
          <a:p>
            <a:r>
              <a:rPr lang="en-US" dirty="0"/>
              <a:t>Competitive Landscape: </a:t>
            </a:r>
            <a:br>
              <a:rPr lang="en-US" dirty="0"/>
            </a:br>
            <a:r>
              <a:rPr lang="en-US" dirty="0"/>
              <a:t>Overview</a:t>
            </a:r>
          </a:p>
        </p:txBody>
      </p:sp>
      <p:graphicFrame>
        <p:nvGraphicFramePr>
          <p:cNvPr id="10" name="Content Placeholder 9">
            <a:extLst>
              <a:ext uri="{FF2B5EF4-FFF2-40B4-BE49-F238E27FC236}">
                <a16:creationId xmlns:a16="http://schemas.microsoft.com/office/drawing/2014/main" id="{7BCE02FB-5CD8-43A7-8F4A-2C711486AD52}"/>
              </a:ext>
            </a:extLst>
          </p:cNvPr>
          <p:cNvGraphicFramePr>
            <a:graphicFrameLocks noGrp="1"/>
          </p:cNvGraphicFramePr>
          <p:nvPr>
            <p:ph idx="4294967295"/>
            <p:extLst>
              <p:ext uri="{D42A27DB-BD31-4B8C-83A1-F6EECF244321}">
                <p14:modId xmlns:p14="http://schemas.microsoft.com/office/powerpoint/2010/main" val="3411201781"/>
              </p:ext>
            </p:extLst>
          </p:nvPr>
        </p:nvGraphicFramePr>
        <p:xfrm>
          <a:off x="588846" y="1668463"/>
          <a:ext cx="8064001" cy="4265557"/>
        </p:xfrm>
        <a:graphic>
          <a:graphicData uri="http://schemas.openxmlformats.org/drawingml/2006/table">
            <a:tbl>
              <a:tblPr firstRow="1" bandRow="1">
                <a:tableStyleId>{72833802-FEF1-4C79-8D5D-14CF1EAF98D9}</a:tableStyleId>
              </a:tblPr>
              <a:tblGrid>
                <a:gridCol w="1723976">
                  <a:extLst>
                    <a:ext uri="{9D8B030D-6E8A-4147-A177-3AD203B41FA5}">
                      <a16:colId xmlns:a16="http://schemas.microsoft.com/office/drawing/2014/main" val="3843103439"/>
                    </a:ext>
                  </a:extLst>
                </a:gridCol>
                <a:gridCol w="1647409">
                  <a:extLst>
                    <a:ext uri="{9D8B030D-6E8A-4147-A177-3AD203B41FA5}">
                      <a16:colId xmlns:a16="http://schemas.microsoft.com/office/drawing/2014/main" val="2517774382"/>
                    </a:ext>
                  </a:extLst>
                </a:gridCol>
                <a:gridCol w="1628078">
                  <a:extLst>
                    <a:ext uri="{9D8B030D-6E8A-4147-A177-3AD203B41FA5}">
                      <a16:colId xmlns:a16="http://schemas.microsoft.com/office/drawing/2014/main" val="3046543606"/>
                    </a:ext>
                  </a:extLst>
                </a:gridCol>
                <a:gridCol w="1576040">
                  <a:extLst>
                    <a:ext uri="{9D8B030D-6E8A-4147-A177-3AD203B41FA5}">
                      <a16:colId xmlns:a16="http://schemas.microsoft.com/office/drawing/2014/main" val="3401266005"/>
                    </a:ext>
                  </a:extLst>
                </a:gridCol>
                <a:gridCol w="1488498">
                  <a:extLst>
                    <a:ext uri="{9D8B030D-6E8A-4147-A177-3AD203B41FA5}">
                      <a16:colId xmlns:a16="http://schemas.microsoft.com/office/drawing/2014/main" val="4109230161"/>
                    </a:ext>
                  </a:extLst>
                </a:gridCol>
              </a:tblGrid>
              <a:tr h="26173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Item </a:t>
                      </a:r>
                    </a:p>
                  </a:txBody>
                  <a:tcPr marL="55501" marR="55501" marT="31833" marB="31833"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t>Your Product </a:t>
                      </a:r>
                    </a:p>
                  </a:txBody>
                  <a:tcPr marL="55501" marR="55501" marT="31833" marB="31833"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A</a:t>
                      </a:r>
                    </a:p>
                  </a:txBody>
                  <a:tcPr marL="55501" marR="55501" marT="31833" marB="31833"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B</a:t>
                      </a:r>
                    </a:p>
                  </a:txBody>
                  <a:tcPr marL="55501" marR="55501" marT="31833" marB="31833"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C</a:t>
                      </a:r>
                    </a:p>
                  </a:txBody>
                  <a:tcPr marL="55501" marR="55501" marT="31833" marB="31833"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46598757"/>
                  </a:ext>
                </a:extLst>
              </a:tr>
              <a:tr h="261734">
                <a:tc>
                  <a:txBody>
                    <a:bodyPr/>
                    <a:lstStyle/>
                    <a:p>
                      <a:r>
                        <a:rPr lang="en-US" sz="800" b="1" dirty="0">
                          <a:solidFill>
                            <a:schemeClr val="accent4">
                              <a:lumMod val="50000"/>
                            </a:schemeClr>
                          </a:solidFill>
                        </a:rPr>
                        <a:t>Company</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rPr>
                        <a:t>[TBD]</a:t>
                      </a: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7E7">
                              <a:lumMod val="50000"/>
                            </a:srgbClr>
                          </a:solidFill>
                          <a:effectLst/>
                          <a:uLnTx/>
                          <a:uFillTx/>
                          <a:latin typeface="Century Gothic"/>
                          <a:ea typeface="+mn-ea"/>
                          <a:cs typeface="+mn-cs"/>
                        </a:rPr>
                        <a:t>[TBD]</a:t>
                      </a:r>
                      <a:endPar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7E7">
                              <a:lumMod val="50000"/>
                            </a:srgbClr>
                          </a:solidFill>
                          <a:effectLst/>
                          <a:uLnTx/>
                          <a:uFillTx/>
                          <a:latin typeface="Century Gothic"/>
                          <a:ea typeface="+mn-ea"/>
                          <a:cs typeface="+mn-cs"/>
                        </a:rPr>
                        <a:t>[TBD]</a:t>
                      </a:r>
                      <a:endPar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rPr>
                        <a:t>[TBD]</a:t>
                      </a: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820453"/>
                  </a:ext>
                </a:extLst>
              </a:tr>
              <a:tr h="657872">
                <a:tc>
                  <a:txBody>
                    <a:bodyPr/>
                    <a:lstStyle/>
                    <a:p>
                      <a:r>
                        <a:rPr lang="en-US" sz="800" b="1" dirty="0">
                          <a:solidFill>
                            <a:schemeClr val="accent4">
                              <a:lumMod val="50000"/>
                            </a:schemeClr>
                          </a:solidFill>
                        </a:rPr>
                        <a:t>Company</a:t>
                      </a:r>
                      <a:r>
                        <a:rPr lang="en-US" sz="800" b="1" baseline="0" dirty="0">
                          <a:solidFill>
                            <a:schemeClr val="accent4">
                              <a:lumMod val="50000"/>
                            </a:schemeClr>
                          </a:solidFill>
                        </a:rPr>
                        <a:t> therapeutic expertise</a:t>
                      </a:r>
                      <a:endParaRPr lang="en-US" sz="800" b="1" dirty="0">
                        <a:solidFill>
                          <a:schemeClr val="accent4">
                            <a:lumMod val="50000"/>
                          </a:schemeClr>
                        </a:solidFill>
                      </a:endParaRP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0070075"/>
                  </a:ext>
                </a:extLst>
              </a:tr>
              <a:tr h="459803">
                <a:tc>
                  <a:txBody>
                    <a:bodyPr/>
                    <a:lstStyle/>
                    <a:p>
                      <a:r>
                        <a:rPr lang="en-US" sz="800" b="1" dirty="0">
                          <a:solidFill>
                            <a:schemeClr val="accent4">
                              <a:lumMod val="50000"/>
                            </a:schemeClr>
                          </a:solidFill>
                        </a:rPr>
                        <a:t>Phase</a:t>
                      </a:r>
                      <a:r>
                        <a:rPr lang="en-US" sz="800" b="1" baseline="0" dirty="0">
                          <a:solidFill>
                            <a:schemeClr val="accent4">
                              <a:lumMod val="50000"/>
                            </a:schemeClr>
                          </a:solidFill>
                        </a:rPr>
                        <a:t> of development</a:t>
                      </a:r>
                      <a:endParaRPr lang="en-US" sz="800" b="1" dirty="0">
                        <a:solidFill>
                          <a:schemeClr val="accent4">
                            <a:lumMod val="50000"/>
                          </a:schemeClr>
                        </a:solidFill>
                      </a:endParaRP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309289"/>
                  </a:ext>
                </a:extLst>
              </a:tr>
              <a:tr h="459803">
                <a:tc>
                  <a:txBody>
                    <a:bodyPr/>
                    <a:lstStyle/>
                    <a:p>
                      <a:r>
                        <a:rPr lang="en-US" sz="800" b="1" dirty="0">
                          <a:solidFill>
                            <a:schemeClr val="accent4">
                              <a:lumMod val="50000"/>
                            </a:schemeClr>
                          </a:solidFill>
                        </a:rPr>
                        <a:t>Key clinical trials</a:t>
                      </a:r>
                    </a:p>
                    <a:p>
                      <a:r>
                        <a:rPr lang="en-US" sz="800" b="1" dirty="0">
                          <a:solidFill>
                            <a:schemeClr val="accent4">
                              <a:lumMod val="50000"/>
                            </a:schemeClr>
                          </a:solidFill>
                        </a:rPr>
                        <a:t>(ongoing)</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3870630"/>
                  </a:ext>
                </a:extLst>
              </a:tr>
              <a:tr h="459803">
                <a:tc>
                  <a:txBody>
                    <a:bodyPr/>
                    <a:lstStyle/>
                    <a:p>
                      <a:r>
                        <a:rPr lang="en-US" sz="800" b="1" dirty="0">
                          <a:solidFill>
                            <a:schemeClr val="accent4">
                              <a:lumMod val="50000"/>
                            </a:schemeClr>
                          </a:solidFill>
                        </a:rPr>
                        <a:t>Launch</a:t>
                      </a:r>
                      <a:r>
                        <a:rPr lang="en-US" sz="800" b="1" baseline="0" dirty="0">
                          <a:solidFill>
                            <a:schemeClr val="accent4">
                              <a:lumMod val="50000"/>
                            </a:schemeClr>
                          </a:solidFill>
                        </a:rPr>
                        <a:t> dates (completed </a:t>
                      </a:r>
                      <a:br>
                        <a:rPr lang="en-US" sz="800" b="1" baseline="0" dirty="0">
                          <a:solidFill>
                            <a:schemeClr val="accent4">
                              <a:lumMod val="50000"/>
                            </a:schemeClr>
                          </a:solidFill>
                        </a:rPr>
                      </a:br>
                      <a:r>
                        <a:rPr lang="en-US" sz="800" b="1" baseline="0" dirty="0">
                          <a:solidFill>
                            <a:schemeClr val="accent4">
                              <a:lumMod val="50000"/>
                            </a:schemeClr>
                          </a:solidFill>
                        </a:rPr>
                        <a:t>and anticipated)</a:t>
                      </a:r>
                      <a:endParaRPr lang="en-US" sz="800" b="1" dirty="0">
                        <a:solidFill>
                          <a:schemeClr val="accent4">
                            <a:lumMod val="50000"/>
                          </a:schemeClr>
                        </a:solidFill>
                      </a:endParaRP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5484009"/>
                  </a:ext>
                </a:extLst>
              </a:tr>
              <a:tr h="657872">
                <a:tc>
                  <a:txBody>
                    <a:bodyPr/>
                    <a:lstStyle/>
                    <a:p>
                      <a:r>
                        <a:rPr lang="en-US" sz="800" b="1" dirty="0">
                          <a:solidFill>
                            <a:schemeClr val="accent4">
                              <a:lumMod val="50000"/>
                            </a:schemeClr>
                          </a:solidFill>
                        </a:rPr>
                        <a:t>Key scientific differentiators</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7521990"/>
                  </a:ext>
                </a:extLst>
              </a:tr>
              <a:tr h="261734">
                <a:tc>
                  <a:txBody>
                    <a:bodyPr/>
                    <a:lstStyle/>
                    <a:p>
                      <a:r>
                        <a:rPr lang="en-US" sz="800" b="1" dirty="0">
                          <a:solidFill>
                            <a:schemeClr val="accent4">
                              <a:lumMod val="50000"/>
                            </a:schemeClr>
                          </a:solidFill>
                        </a:rPr>
                        <a:t>Strengths</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13092"/>
                  </a:ext>
                </a:extLst>
              </a:tr>
              <a:tr h="261734">
                <a:tc>
                  <a:txBody>
                    <a:bodyPr/>
                    <a:lstStyle/>
                    <a:p>
                      <a:r>
                        <a:rPr lang="en-US" sz="800" b="1" dirty="0">
                          <a:solidFill>
                            <a:schemeClr val="accent4">
                              <a:lumMod val="50000"/>
                            </a:schemeClr>
                          </a:solidFill>
                        </a:rPr>
                        <a:t>Weakness</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6938256"/>
                  </a:ext>
                </a:extLst>
              </a:tr>
              <a:tr h="261734">
                <a:tc>
                  <a:txBody>
                    <a:bodyPr/>
                    <a:lstStyle/>
                    <a:p>
                      <a:r>
                        <a:rPr lang="en-US" sz="800" b="1" dirty="0">
                          <a:solidFill>
                            <a:schemeClr val="accent4">
                              <a:lumMod val="50000"/>
                            </a:schemeClr>
                          </a:solidFill>
                        </a:rPr>
                        <a:t>Regions available</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6761417"/>
                  </a:ext>
                </a:extLst>
              </a:tr>
              <a:tr h="261734">
                <a:tc>
                  <a:txBody>
                    <a:bodyPr/>
                    <a:lstStyle/>
                    <a:p>
                      <a:r>
                        <a:rPr lang="en-US" sz="800" b="1" dirty="0">
                          <a:solidFill>
                            <a:schemeClr val="accent4">
                              <a:lumMod val="50000"/>
                            </a:schemeClr>
                          </a:solidFill>
                        </a:rPr>
                        <a:t>Cost</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0094418"/>
                  </a:ext>
                </a:extLst>
              </a:tr>
            </a:tbl>
          </a:graphicData>
        </a:graphic>
      </p:graphicFrame>
    </p:spTree>
    <p:extLst>
      <p:ext uri="{BB962C8B-B14F-4D97-AF65-F5344CB8AC3E}">
        <p14:creationId xmlns:p14="http://schemas.microsoft.com/office/powerpoint/2010/main" val="42810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21D7-0648-4140-8469-3B48AA3FFABD}"/>
              </a:ext>
            </a:extLst>
          </p:cNvPr>
          <p:cNvSpPr>
            <a:spLocks noGrp="1"/>
          </p:cNvSpPr>
          <p:nvPr>
            <p:ph type="title" idx="4294967295"/>
          </p:nvPr>
        </p:nvSpPr>
        <p:spPr>
          <a:xfrm>
            <a:off x="460917" y="0"/>
            <a:ext cx="6858000" cy="1400175"/>
          </a:xfrm>
        </p:spPr>
        <p:txBody>
          <a:bodyPr/>
          <a:lstStyle/>
          <a:p>
            <a:r>
              <a:rPr lang="en-US" dirty="0"/>
              <a:t>Competitive Landscape:</a:t>
            </a:r>
            <a:br>
              <a:rPr lang="en-US" dirty="0"/>
            </a:br>
            <a:r>
              <a:rPr lang="en-US" dirty="0"/>
              <a:t>Label Comparison </a:t>
            </a:r>
          </a:p>
        </p:txBody>
      </p:sp>
      <p:graphicFrame>
        <p:nvGraphicFramePr>
          <p:cNvPr id="10" name="Content Placeholder 9">
            <a:extLst>
              <a:ext uri="{FF2B5EF4-FFF2-40B4-BE49-F238E27FC236}">
                <a16:creationId xmlns:a16="http://schemas.microsoft.com/office/drawing/2014/main" id="{7BCE02FB-5CD8-43A7-8F4A-2C711486AD52}"/>
              </a:ext>
            </a:extLst>
          </p:cNvPr>
          <p:cNvGraphicFramePr>
            <a:graphicFrameLocks noGrp="1"/>
          </p:cNvGraphicFramePr>
          <p:nvPr>
            <p:ph idx="4294967295"/>
            <p:extLst>
              <p:ext uri="{D42A27DB-BD31-4B8C-83A1-F6EECF244321}">
                <p14:modId xmlns:p14="http://schemas.microsoft.com/office/powerpoint/2010/main" val="1392790646"/>
              </p:ext>
            </p:extLst>
          </p:nvPr>
        </p:nvGraphicFramePr>
        <p:xfrm>
          <a:off x="605728" y="1668463"/>
          <a:ext cx="8032593" cy="4041831"/>
        </p:xfrm>
        <a:graphic>
          <a:graphicData uri="http://schemas.openxmlformats.org/drawingml/2006/table">
            <a:tbl>
              <a:tblPr firstRow="1" bandRow="1">
                <a:tableStyleId>{912C8C85-51F0-491E-9774-3900AFEF0FD7}</a:tableStyleId>
              </a:tblPr>
              <a:tblGrid>
                <a:gridCol w="1286649">
                  <a:extLst>
                    <a:ext uri="{9D8B030D-6E8A-4147-A177-3AD203B41FA5}">
                      <a16:colId xmlns:a16="http://schemas.microsoft.com/office/drawing/2014/main" val="3843103439"/>
                    </a:ext>
                  </a:extLst>
                </a:gridCol>
                <a:gridCol w="1393360">
                  <a:extLst>
                    <a:ext uri="{9D8B030D-6E8A-4147-A177-3AD203B41FA5}">
                      <a16:colId xmlns:a16="http://schemas.microsoft.com/office/drawing/2014/main" val="2517774382"/>
                    </a:ext>
                  </a:extLst>
                </a:gridCol>
                <a:gridCol w="1360449">
                  <a:extLst>
                    <a:ext uri="{9D8B030D-6E8A-4147-A177-3AD203B41FA5}">
                      <a16:colId xmlns:a16="http://schemas.microsoft.com/office/drawing/2014/main" val="2598503801"/>
                    </a:ext>
                  </a:extLst>
                </a:gridCol>
                <a:gridCol w="1293541">
                  <a:extLst>
                    <a:ext uri="{9D8B030D-6E8A-4147-A177-3AD203B41FA5}">
                      <a16:colId xmlns:a16="http://schemas.microsoft.com/office/drawing/2014/main" val="3046543606"/>
                    </a:ext>
                  </a:extLst>
                </a:gridCol>
                <a:gridCol w="1382751">
                  <a:extLst>
                    <a:ext uri="{9D8B030D-6E8A-4147-A177-3AD203B41FA5}">
                      <a16:colId xmlns:a16="http://schemas.microsoft.com/office/drawing/2014/main" val="3401266005"/>
                    </a:ext>
                  </a:extLst>
                </a:gridCol>
                <a:gridCol w="1315843">
                  <a:extLst>
                    <a:ext uri="{9D8B030D-6E8A-4147-A177-3AD203B41FA5}">
                      <a16:colId xmlns:a16="http://schemas.microsoft.com/office/drawing/2014/main" val="4109230161"/>
                    </a:ext>
                  </a:extLst>
                </a:gridCol>
              </a:tblGrid>
              <a:tr h="613820">
                <a:tc>
                  <a:txBody>
                    <a:bodyPr/>
                    <a:lstStyle/>
                    <a:p>
                      <a:r>
                        <a:rPr lang="en-US" sz="1000" dirty="0"/>
                        <a:t>Characteristic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t>Your Product </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Medical/</a:t>
                      </a:r>
                    </a:p>
                    <a:p>
                      <a:pPr algn="ctr"/>
                      <a:r>
                        <a:rPr lang="en-US" sz="1000" dirty="0"/>
                        <a:t>Scientific</a:t>
                      </a:r>
                      <a:r>
                        <a:rPr lang="en-US" sz="1000" baseline="0" dirty="0"/>
                        <a:t> </a:t>
                      </a:r>
                      <a:r>
                        <a:rPr lang="en-US" sz="1000" dirty="0"/>
                        <a:t>Advantage</a:t>
                      </a:r>
                      <a:r>
                        <a:rPr lang="en-US" sz="1000" baseline="30000" dirty="0"/>
                        <a:t>*</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A</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B</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C</a:t>
                      </a: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46598757"/>
                  </a:ext>
                </a:extLst>
              </a:tr>
              <a:tr h="365470">
                <a:tc>
                  <a:txBody>
                    <a:bodyPr/>
                    <a:lstStyle/>
                    <a:p>
                      <a:r>
                        <a:rPr lang="en-US" sz="800" b="1" dirty="0">
                          <a:solidFill>
                            <a:schemeClr val="accent4">
                              <a:lumMod val="50000"/>
                            </a:schemeClr>
                          </a:solidFill>
                        </a:rPr>
                        <a:t>Indication/status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800" dirty="0">
                          <a:solidFill>
                            <a:schemeClr val="accent4">
                              <a:lumMod val="50000"/>
                            </a:schemeClr>
                          </a:solidFill>
                        </a:rPr>
                        <a:t>[TBD]</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rPr>
                        <a:t>[TBD; +,-,=]</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7E7">
                              <a:lumMod val="50000"/>
                            </a:srgbClr>
                          </a:solidFill>
                          <a:effectLst/>
                          <a:uLnTx/>
                          <a:uFillTx/>
                          <a:latin typeface="Century Gothic"/>
                          <a:ea typeface="+mn-ea"/>
                          <a:cs typeface="+mn-cs"/>
                        </a:rPr>
                        <a:t>[TBD]</a:t>
                      </a:r>
                      <a:endPar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7E7">
                              <a:lumMod val="50000"/>
                            </a:srgbClr>
                          </a:solidFill>
                          <a:effectLst/>
                          <a:uLnTx/>
                          <a:uFillTx/>
                          <a:latin typeface="Century Gothic"/>
                          <a:ea typeface="+mn-ea"/>
                          <a:cs typeface="+mn-cs"/>
                        </a:rPr>
                        <a:t>[TBD]</a:t>
                      </a:r>
                      <a:endPar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rPr>
                        <a:t>[TBD]</a:t>
                      </a: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820453"/>
                  </a:ext>
                </a:extLst>
              </a:tr>
              <a:tr h="439174">
                <a:tc>
                  <a:txBody>
                    <a:bodyPr/>
                    <a:lstStyle/>
                    <a:p>
                      <a:r>
                        <a:rPr lang="en-US" sz="800" b="1" dirty="0">
                          <a:solidFill>
                            <a:schemeClr val="accent4">
                              <a:lumMod val="50000"/>
                            </a:schemeClr>
                          </a:solidFill>
                        </a:rPr>
                        <a:t>Dosage and administration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0070075"/>
                  </a:ext>
                </a:extLst>
              </a:tr>
              <a:tr h="365470">
                <a:tc>
                  <a:txBody>
                    <a:bodyPr/>
                    <a:lstStyle/>
                    <a:p>
                      <a:r>
                        <a:rPr lang="en-US" sz="800" b="1" dirty="0">
                          <a:solidFill>
                            <a:schemeClr val="accent4">
                              <a:lumMod val="50000"/>
                            </a:schemeClr>
                          </a:solidFill>
                        </a:rPr>
                        <a:t>Efficacy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309289"/>
                  </a:ext>
                </a:extLst>
              </a:tr>
              <a:tr h="630809">
                <a:tc>
                  <a:txBody>
                    <a:bodyPr/>
                    <a:lstStyle/>
                    <a:p>
                      <a:r>
                        <a:rPr lang="en-US" sz="800" b="1" dirty="0">
                          <a:solidFill>
                            <a:schemeClr val="accent4">
                              <a:lumMod val="50000"/>
                            </a:schemeClr>
                          </a:solidFill>
                        </a:rPr>
                        <a:t>Side effects/tolerability</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3870630"/>
                  </a:ext>
                </a:extLst>
              </a:tr>
              <a:tr h="630809">
                <a:tc>
                  <a:txBody>
                    <a:bodyPr/>
                    <a:lstStyle/>
                    <a:p>
                      <a:r>
                        <a:rPr lang="en-US" sz="800" b="1" dirty="0">
                          <a:solidFill>
                            <a:schemeClr val="accent4">
                              <a:lumMod val="50000"/>
                            </a:schemeClr>
                          </a:solidFill>
                        </a:rPr>
                        <a:t>Safety/contraindicated  population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7521990"/>
                  </a:ext>
                </a:extLst>
              </a:tr>
              <a:tr h="365470">
                <a:tc>
                  <a:txBody>
                    <a:bodyPr/>
                    <a:lstStyle/>
                    <a:p>
                      <a:r>
                        <a:rPr lang="en-US" sz="800" b="1" dirty="0">
                          <a:solidFill>
                            <a:schemeClr val="accent4">
                              <a:lumMod val="50000"/>
                            </a:schemeClr>
                          </a:solidFill>
                        </a:rPr>
                        <a:t>Pharmacokinetics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13092"/>
                  </a:ext>
                </a:extLst>
              </a:tr>
              <a:tr h="630809">
                <a:tc>
                  <a:txBody>
                    <a:bodyPr/>
                    <a:lstStyle/>
                    <a:p>
                      <a:r>
                        <a:rPr lang="en-US" sz="800" b="1" dirty="0">
                          <a:solidFill>
                            <a:schemeClr val="accent4">
                              <a:lumMod val="50000"/>
                            </a:schemeClr>
                          </a:solidFill>
                        </a:rPr>
                        <a:t>Mechanism of action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6938256"/>
                  </a:ext>
                </a:extLst>
              </a:tr>
            </a:tbl>
          </a:graphicData>
        </a:graphic>
      </p:graphicFrame>
      <p:sp>
        <p:nvSpPr>
          <p:cNvPr id="3" name="TextBox 2"/>
          <p:cNvSpPr txBox="1"/>
          <p:nvPr/>
        </p:nvSpPr>
        <p:spPr>
          <a:xfrm>
            <a:off x="511225" y="5782899"/>
            <a:ext cx="7204216" cy="230832"/>
          </a:xfrm>
          <a:prstGeom prst="rect">
            <a:avLst/>
          </a:prstGeom>
          <a:noFill/>
        </p:spPr>
        <p:txBody>
          <a:bodyPr wrap="none" rtlCol="0">
            <a:spAutoFit/>
          </a:bodyPr>
          <a:lstStyle/>
          <a:p>
            <a:r>
              <a:rPr lang="en-US" sz="900" dirty="0">
                <a:solidFill>
                  <a:schemeClr val="accent4">
                    <a:lumMod val="50000"/>
                  </a:schemeClr>
                </a:solidFill>
                <a:latin typeface="+mn-lt"/>
              </a:rPr>
              <a:t>*+ Indicates medical or scientific advantage for product; = indicates product equivalence; - indicates product disadvantage</a:t>
            </a:r>
          </a:p>
        </p:txBody>
      </p:sp>
    </p:spTree>
    <p:extLst>
      <p:ext uri="{BB962C8B-B14F-4D97-AF65-F5344CB8AC3E}">
        <p14:creationId xmlns:p14="http://schemas.microsoft.com/office/powerpoint/2010/main" val="351480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5090B0E-7D95-8F49-B4B2-57CB23A248BB}"/>
              </a:ext>
            </a:extLst>
          </p:cNvPr>
          <p:cNvGrpSpPr/>
          <p:nvPr/>
        </p:nvGrpSpPr>
        <p:grpSpPr>
          <a:xfrm>
            <a:off x="329114" y="3574524"/>
            <a:ext cx="780527" cy="780527"/>
            <a:chOff x="668216" y="2184400"/>
            <a:chExt cx="816708" cy="816708"/>
          </a:xfrm>
        </p:grpSpPr>
        <p:sp>
          <p:nvSpPr>
            <p:cNvPr id="16" name="Oval 15">
              <a:extLst>
                <a:ext uri="{FF2B5EF4-FFF2-40B4-BE49-F238E27FC236}">
                  <a16:creationId xmlns:a16="http://schemas.microsoft.com/office/drawing/2014/main" id="{9544FE43-1FD2-D142-8A71-26770E5613BD}"/>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9A7D9A-C438-4E4D-BA0A-6409598ED60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 name="Title 1"/>
          <p:cNvSpPr>
            <a:spLocks noGrp="1"/>
          </p:cNvSpPr>
          <p:nvPr>
            <p:ph type="title" idx="4294967295"/>
          </p:nvPr>
        </p:nvSpPr>
        <p:spPr>
          <a:xfrm>
            <a:off x="468351" y="0"/>
            <a:ext cx="6858000" cy="1400175"/>
          </a:xfrm>
        </p:spPr>
        <p:txBody>
          <a:bodyPr/>
          <a:lstStyle/>
          <a:p>
            <a:r>
              <a:rPr lang="en-GB" dirty="0"/>
              <a:t>Target Product Profile (if Pre-Launch)</a:t>
            </a:r>
          </a:p>
        </p:txBody>
      </p:sp>
      <p:graphicFrame>
        <p:nvGraphicFramePr>
          <p:cNvPr id="4" name="Group 38"/>
          <p:cNvGraphicFramePr>
            <a:graphicFrameLocks noGrp="1"/>
          </p:cNvGraphicFramePr>
          <p:nvPr/>
        </p:nvGraphicFramePr>
        <p:xfrm>
          <a:off x="1647826" y="2245443"/>
          <a:ext cx="6916752" cy="3394398"/>
        </p:xfrm>
        <a:graphic>
          <a:graphicData uri="http://schemas.openxmlformats.org/drawingml/2006/table">
            <a:tbl>
              <a:tblPr>
                <a:tableStyleId>{5DA37D80-6434-44D0-A028-1B22A696006F}</a:tableStyleId>
              </a:tblPr>
              <a:tblGrid>
                <a:gridCol w="1079706">
                  <a:extLst>
                    <a:ext uri="{9D8B030D-6E8A-4147-A177-3AD203B41FA5}">
                      <a16:colId xmlns:a16="http://schemas.microsoft.com/office/drawing/2014/main" val="20000"/>
                    </a:ext>
                  </a:extLst>
                </a:gridCol>
                <a:gridCol w="1398962">
                  <a:extLst>
                    <a:ext uri="{9D8B030D-6E8A-4147-A177-3AD203B41FA5}">
                      <a16:colId xmlns:a16="http://schemas.microsoft.com/office/drawing/2014/main" val="20001"/>
                    </a:ext>
                  </a:extLst>
                </a:gridCol>
                <a:gridCol w="1467126">
                  <a:extLst>
                    <a:ext uri="{9D8B030D-6E8A-4147-A177-3AD203B41FA5}">
                      <a16:colId xmlns:a16="http://schemas.microsoft.com/office/drawing/2014/main" val="20002"/>
                    </a:ext>
                  </a:extLst>
                </a:gridCol>
                <a:gridCol w="1485479">
                  <a:extLst>
                    <a:ext uri="{9D8B030D-6E8A-4147-A177-3AD203B41FA5}">
                      <a16:colId xmlns:a16="http://schemas.microsoft.com/office/drawing/2014/main" val="20003"/>
                    </a:ext>
                  </a:extLst>
                </a:gridCol>
                <a:gridCol w="1485479">
                  <a:extLst>
                    <a:ext uri="{9D8B030D-6E8A-4147-A177-3AD203B41FA5}">
                      <a16:colId xmlns:a16="http://schemas.microsoft.com/office/drawing/2014/main" val="666521069"/>
                    </a:ext>
                  </a:extLst>
                </a:gridCol>
              </a:tblGrid>
              <a:tr h="305252">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u="none" strike="noStrike" cap="none" normalizeH="0" baseline="0" dirty="0">
                          <a:ln>
                            <a:noFill/>
                          </a:ln>
                          <a:solidFill>
                            <a:schemeClr val="bg1"/>
                          </a:solidFill>
                          <a:effectLst/>
                        </a:rPr>
                        <a:t>Indication</a:t>
                      </a:r>
                      <a:endParaRPr kumimoji="0" lang="en-US" sz="1000" b="1" i="0" u="none" strike="noStrike" cap="none" normalizeH="0" baseline="0" dirty="0">
                        <a:ln>
                          <a:noFill/>
                        </a:ln>
                        <a:solidFill>
                          <a:schemeClr val="bg1"/>
                        </a:solidFill>
                        <a:effectLst/>
                        <a:latin typeface="Arial" pitchFamily="34" charset="0"/>
                      </a:endParaRPr>
                    </a:p>
                  </a:txBody>
                  <a:tcPr marL="54000" marR="54000" marT="27000" marB="27000"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u="none" strike="noStrike" cap="none" normalizeH="0" baseline="0" dirty="0">
                          <a:ln>
                            <a:noFill/>
                          </a:ln>
                          <a:solidFill>
                            <a:schemeClr val="bg1"/>
                          </a:solidFill>
                          <a:effectLst/>
                        </a:rPr>
                        <a:t>Efficacy</a:t>
                      </a:r>
                      <a:endParaRPr kumimoji="0" lang="en-US" sz="1000" b="1" i="0" u="none" strike="noStrike" cap="none" normalizeH="0" baseline="0" dirty="0">
                        <a:ln>
                          <a:noFill/>
                        </a:ln>
                        <a:solidFill>
                          <a:schemeClr val="bg1"/>
                        </a:solidFill>
                        <a:effectLst/>
                        <a:latin typeface="Arial" pitchFamily="34" charset="0"/>
                      </a:endParaRPr>
                    </a:p>
                  </a:txBody>
                  <a:tcPr marL="54000" marR="54000" marT="27000" marB="27000"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u="none" strike="noStrike" cap="none" normalizeH="0" baseline="0" dirty="0">
                          <a:ln>
                            <a:noFill/>
                          </a:ln>
                          <a:solidFill>
                            <a:schemeClr val="bg1"/>
                          </a:solidFill>
                          <a:effectLst/>
                        </a:rPr>
                        <a:t>Safety and Tolerability</a:t>
                      </a:r>
                      <a:endParaRPr kumimoji="0" lang="en-US" sz="1000" b="1" i="0" u="none" strike="noStrike" cap="none" normalizeH="0" baseline="0" dirty="0">
                        <a:ln>
                          <a:noFill/>
                        </a:ln>
                        <a:solidFill>
                          <a:schemeClr val="bg1"/>
                        </a:solidFill>
                        <a:effectLst/>
                        <a:latin typeface="Arial" pitchFamily="34" charset="0"/>
                      </a:endParaRPr>
                    </a:p>
                  </a:txBody>
                  <a:tcPr marL="54000" marR="54000" marT="27000" marB="27000"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u="none" strike="noStrike" cap="none" normalizeH="0" baseline="0" dirty="0">
                          <a:ln>
                            <a:noFill/>
                          </a:ln>
                          <a:solidFill>
                            <a:schemeClr val="bg1"/>
                          </a:solidFill>
                          <a:effectLst/>
                        </a:rPr>
                        <a:t>Dosing/ Administration</a:t>
                      </a:r>
                      <a:endParaRPr kumimoji="0" lang="en-US" sz="1000" b="1" i="0" u="none" strike="noStrike" cap="none" normalizeH="0" baseline="0" dirty="0">
                        <a:ln>
                          <a:noFill/>
                        </a:ln>
                        <a:solidFill>
                          <a:schemeClr val="bg1"/>
                        </a:solidFill>
                        <a:effectLst/>
                        <a:latin typeface="Arial" pitchFamily="34" charset="0"/>
                      </a:endParaRPr>
                    </a:p>
                  </a:txBody>
                  <a:tcPr marL="54000" marR="54000" marT="27000" marB="27000"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i="0" u="none" strike="noStrike" cap="none" normalizeH="0" baseline="0" dirty="0">
                          <a:ln>
                            <a:noFill/>
                          </a:ln>
                          <a:solidFill>
                            <a:schemeClr val="bg1"/>
                          </a:solidFill>
                          <a:effectLst/>
                          <a:latin typeface="Arial" pitchFamily="34" charset="0"/>
                        </a:rPr>
                        <a:t>Outcomes</a:t>
                      </a:r>
                    </a:p>
                  </a:txBody>
                  <a:tcPr marL="54000" marR="54000" marT="27000" marB="27000"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1011866">
                <a:tc rowSpan="3">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1000" b="1" u="none" strike="noStrike" cap="none" normalizeH="0" baseline="0" dirty="0">
                          <a:ln>
                            <a:noFill/>
                          </a:ln>
                          <a:solidFill>
                            <a:schemeClr val="accent4">
                              <a:lumMod val="50000"/>
                            </a:schemeClr>
                          </a:solidFill>
                          <a:effectLst/>
                        </a:rPr>
                        <a:t>[Patient type]</a:t>
                      </a:r>
                    </a:p>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1000" b="1" u="none" strike="noStrike" cap="none" normalizeH="0" baseline="0" dirty="0">
                          <a:ln>
                            <a:noFill/>
                          </a:ln>
                          <a:solidFill>
                            <a:schemeClr val="accent4">
                              <a:lumMod val="50000"/>
                            </a:schemeClr>
                          </a:solidFill>
                          <a:effectLst/>
                        </a:rPr>
                        <a:t>[Line of therapy]</a:t>
                      </a:r>
                    </a:p>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1000" b="1" u="none" strike="noStrike" cap="none" normalizeH="0" baseline="0" dirty="0">
                          <a:ln>
                            <a:noFill/>
                          </a:ln>
                          <a:solidFill>
                            <a:schemeClr val="accent4">
                              <a:lumMod val="50000"/>
                            </a:schemeClr>
                          </a:solidFill>
                          <a:effectLst/>
                        </a:rPr>
                        <a:t>[Diagnostic requirement]</a:t>
                      </a:r>
                      <a:endParaRPr kumimoji="0" lang="en-US" sz="1000" b="1" i="0" u="none" strike="noStrike" cap="none" normalizeH="0" baseline="0" dirty="0">
                        <a:ln>
                          <a:noFill/>
                        </a:ln>
                        <a:solidFill>
                          <a:schemeClr val="accent4">
                            <a:lumMod val="50000"/>
                          </a:schemeClr>
                        </a:solidFill>
                        <a:effectLst/>
                        <a:latin typeface="Arial" pitchFamily="34" charset="0"/>
                        <a:cs typeface="Times New Roman" pitchFamily="18" charset="0"/>
                      </a:endParaRPr>
                    </a:p>
                  </a:txBody>
                  <a:tcPr marL="54000" marR="54000" marT="27000" marB="27000"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800" u="none" strike="noStrike" cap="none" normalizeH="0" baseline="0" dirty="0">
                          <a:ln>
                            <a:noFill/>
                          </a:ln>
                          <a:effectLst/>
                        </a:rPr>
                        <a:t>[Approvable endpoints]</a:t>
                      </a:r>
                      <a:endParaRPr kumimoji="0" lang="en-US" sz="800" b="0" i="0" u="none" strike="noStrike" cap="none" normalizeH="0" baseline="0" dirty="0">
                        <a:ln>
                          <a:noFill/>
                        </a:ln>
                        <a:solidFill>
                          <a:schemeClr val="tx1"/>
                        </a:solidFill>
                        <a:effectLst/>
                        <a:latin typeface="Arial" pitchFamily="34" charset="0"/>
                        <a:cs typeface="Times New Roman" pitchFamily="18" charset="0"/>
                      </a:endParaRP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800" u="none" strike="noStrike" cap="none" normalizeH="0" baseline="0" dirty="0">
                          <a:ln>
                            <a:noFill/>
                          </a:ln>
                          <a:effectLst/>
                        </a:rPr>
                        <a:t>[TBD]</a:t>
                      </a:r>
                    </a:p>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endParaRPr kumimoji="0" lang="en-US" sz="800" b="0" i="0" u="none" strike="noStrike" cap="none" normalizeH="0" baseline="0" dirty="0">
                        <a:ln>
                          <a:noFill/>
                        </a:ln>
                        <a:solidFill>
                          <a:schemeClr val="tx1"/>
                        </a:solidFill>
                        <a:effectLst/>
                        <a:latin typeface="Arial" pitchFamily="34" charset="0"/>
                      </a:endParaRP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11866">
                <a:tc vMerge="1">
                  <a:txBody>
                    <a:bodyPr/>
                    <a:lstStyle/>
                    <a:p>
                      <a:endParaRPr lang="en-US"/>
                    </a:p>
                  </a:txBody>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11866">
                <a:tc vMerge="1">
                  <a:txBody>
                    <a:bodyPr/>
                    <a:lstStyle/>
                    <a:p>
                      <a:endParaRPr lang="en-US"/>
                    </a:p>
                  </a:txBody>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Rectangle 3"/>
          <p:cNvSpPr>
            <a:spLocks noChangeArrowheads="1"/>
          </p:cNvSpPr>
          <p:nvPr/>
        </p:nvSpPr>
        <p:spPr bwMode="auto">
          <a:xfrm>
            <a:off x="942178" y="2736707"/>
            <a:ext cx="802533" cy="20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529" tIns="34529" rIns="34529" bIns="34529">
            <a:spAutoFit/>
          </a:bodyPr>
          <a:lstStyle/>
          <a:p>
            <a:pPr algn="ctr">
              <a:spcBef>
                <a:spcPct val="0"/>
              </a:spcBef>
            </a:pPr>
            <a:r>
              <a:rPr lang="en-US" sz="900" b="1" dirty="0">
                <a:solidFill>
                  <a:schemeClr val="accent4">
                    <a:lumMod val="50000"/>
                  </a:schemeClr>
                </a:solidFill>
                <a:latin typeface="+mn-lt"/>
                <a:ea typeface="MS PGothic" pitchFamily="34" charset="-128"/>
              </a:rPr>
              <a:t>Optimistic</a:t>
            </a:r>
          </a:p>
        </p:txBody>
      </p:sp>
      <p:sp>
        <p:nvSpPr>
          <p:cNvPr id="7" name="Rectangle 4"/>
          <p:cNvSpPr>
            <a:spLocks noChangeArrowheads="1"/>
          </p:cNvSpPr>
          <p:nvPr/>
        </p:nvSpPr>
        <p:spPr bwMode="auto">
          <a:xfrm>
            <a:off x="1081587" y="3776894"/>
            <a:ext cx="663124" cy="20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529" tIns="34529" rIns="34529" bIns="34529">
            <a:spAutoFit/>
          </a:bodyPr>
          <a:lstStyle/>
          <a:p>
            <a:pPr algn="ctr"/>
            <a:r>
              <a:rPr lang="en-US" sz="900" b="1" dirty="0">
                <a:solidFill>
                  <a:schemeClr val="accent4">
                    <a:lumMod val="50000"/>
                  </a:schemeClr>
                </a:solidFill>
                <a:latin typeface="+mn-lt"/>
                <a:ea typeface="MS PGothic" pitchFamily="34" charset="-128"/>
              </a:rPr>
              <a:t>Target</a:t>
            </a:r>
          </a:p>
        </p:txBody>
      </p:sp>
      <p:sp>
        <p:nvSpPr>
          <p:cNvPr id="10" name="Line 33"/>
          <p:cNvSpPr>
            <a:spLocks noChangeShapeType="1"/>
          </p:cNvSpPr>
          <p:nvPr/>
        </p:nvSpPr>
        <p:spPr bwMode="auto">
          <a:xfrm>
            <a:off x="786332" y="3974305"/>
            <a:ext cx="958381" cy="0"/>
          </a:xfrm>
          <a:prstGeom prst="line">
            <a:avLst/>
          </a:prstGeom>
          <a:noFill/>
          <a:ln w="12700" cap="rnd">
            <a:solidFill>
              <a:schemeClr val="accent4">
                <a:lumMod val="50000"/>
              </a:schemeClr>
            </a:solidFill>
            <a:prstDash val="sysDot"/>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dirty="0">
              <a:solidFill>
                <a:srgbClr val="3B3B3B"/>
              </a:solidFill>
            </a:endParaRPr>
          </a:p>
        </p:txBody>
      </p:sp>
      <p:sp>
        <p:nvSpPr>
          <p:cNvPr id="11" name="Freeform 31"/>
          <p:cNvSpPr>
            <a:spLocks/>
          </p:cNvSpPr>
          <p:nvPr/>
        </p:nvSpPr>
        <p:spPr bwMode="auto">
          <a:xfrm>
            <a:off x="720193" y="2934735"/>
            <a:ext cx="1007661" cy="2047117"/>
          </a:xfrm>
          <a:custGeom>
            <a:avLst/>
            <a:gdLst>
              <a:gd name="T0" fmla="*/ 215 w 865"/>
              <a:gd name="T1" fmla="*/ 0 h 577"/>
              <a:gd name="T2" fmla="*/ 48 w 865"/>
              <a:gd name="T3" fmla="*/ 0 h 577"/>
              <a:gd name="T4" fmla="*/ 0 w 865"/>
              <a:gd name="T5" fmla="*/ 2147483647 h 577"/>
              <a:gd name="T6" fmla="*/ 48 w 865"/>
              <a:gd name="T7" fmla="*/ 2147483647 h 577"/>
              <a:gd name="T8" fmla="*/ 215 w 865"/>
              <a:gd name="T9" fmla="*/ 2147483647 h 577"/>
              <a:gd name="T10" fmla="*/ 0 60000 65536"/>
              <a:gd name="T11" fmla="*/ 0 60000 65536"/>
              <a:gd name="T12" fmla="*/ 0 60000 65536"/>
              <a:gd name="T13" fmla="*/ 0 60000 65536"/>
              <a:gd name="T14" fmla="*/ 0 60000 65536"/>
              <a:gd name="T15" fmla="*/ 0 w 865"/>
              <a:gd name="T16" fmla="*/ 0 h 577"/>
              <a:gd name="T17" fmla="*/ 865 w 865"/>
              <a:gd name="T18" fmla="*/ 577 h 577"/>
            </a:gdLst>
            <a:ahLst/>
            <a:cxnLst>
              <a:cxn ang="T10">
                <a:pos x="T0" y="T1"/>
              </a:cxn>
              <a:cxn ang="T11">
                <a:pos x="T2" y="T3"/>
              </a:cxn>
              <a:cxn ang="T12">
                <a:pos x="T4" y="T5"/>
              </a:cxn>
              <a:cxn ang="T13">
                <a:pos x="T6" y="T7"/>
              </a:cxn>
              <a:cxn ang="T14">
                <a:pos x="T8" y="T9"/>
              </a:cxn>
            </a:cxnLst>
            <a:rect l="T15" t="T16" r="T17" b="T18"/>
            <a:pathLst>
              <a:path w="865" h="577">
                <a:moveTo>
                  <a:pt x="864" y="0"/>
                </a:moveTo>
                <a:lnTo>
                  <a:pt x="192" y="0"/>
                </a:lnTo>
                <a:lnTo>
                  <a:pt x="0" y="288"/>
                </a:lnTo>
                <a:lnTo>
                  <a:pt x="192" y="576"/>
                </a:lnTo>
                <a:lnTo>
                  <a:pt x="864" y="576"/>
                </a:lnTo>
              </a:path>
            </a:pathLst>
          </a:custGeom>
          <a:noFill/>
          <a:ln w="12700" cap="rnd">
            <a:solidFill>
              <a:schemeClr val="accent4">
                <a:lumMod val="50000"/>
              </a:schemeClr>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a:spcBef>
                <a:spcPct val="0"/>
              </a:spcBef>
            </a:pPr>
            <a:endParaRPr lang="en-US" sz="600" dirty="0">
              <a:solidFill>
                <a:srgbClr val="3B3B3B"/>
              </a:solidFill>
              <a:ea typeface="MS PGothic" pitchFamily="34" charset="-128"/>
            </a:endParaRPr>
          </a:p>
        </p:txBody>
      </p:sp>
      <p:sp>
        <p:nvSpPr>
          <p:cNvPr id="12" name="Oval 32"/>
          <p:cNvSpPr>
            <a:spLocks noChangeArrowheads="1"/>
          </p:cNvSpPr>
          <p:nvPr/>
        </p:nvSpPr>
        <p:spPr bwMode="auto">
          <a:xfrm>
            <a:off x="616852" y="3859265"/>
            <a:ext cx="218354" cy="220226"/>
          </a:xfrm>
          <a:prstGeom prst="ellipse">
            <a:avLst/>
          </a:prstGeom>
          <a:solidFill>
            <a:schemeClr val="accent3"/>
          </a:solidFill>
          <a:ln w="31750">
            <a:solidFill>
              <a:schemeClr val="bg1"/>
            </a:solidFill>
            <a:round/>
            <a:headEnd/>
            <a:tailEnd/>
          </a:ln>
          <a:effectLst/>
        </p:spPr>
        <p:txBody>
          <a:bodyPr wrap="none" anchor="ctr"/>
          <a:lstStyle/>
          <a:p>
            <a:pPr algn="ctr">
              <a:spcBef>
                <a:spcPct val="0"/>
              </a:spcBef>
            </a:pPr>
            <a:endParaRPr lang="en-US" sz="600" dirty="0">
              <a:solidFill>
                <a:srgbClr val="3B3B3B"/>
              </a:solidFill>
              <a:ea typeface="MS PGothic" pitchFamily="34" charset="-128"/>
            </a:endParaRPr>
          </a:p>
        </p:txBody>
      </p:sp>
      <p:sp>
        <p:nvSpPr>
          <p:cNvPr id="9" name="Rectangle 34"/>
          <p:cNvSpPr>
            <a:spLocks noChangeArrowheads="1"/>
          </p:cNvSpPr>
          <p:nvPr/>
        </p:nvSpPr>
        <p:spPr bwMode="auto">
          <a:xfrm>
            <a:off x="938547" y="4959879"/>
            <a:ext cx="806164" cy="20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529" tIns="34529" rIns="34529" bIns="34529">
            <a:spAutoFit/>
          </a:bodyPr>
          <a:lstStyle/>
          <a:p>
            <a:pPr algn="ctr"/>
            <a:r>
              <a:rPr lang="en-US" sz="900" b="1" dirty="0">
                <a:solidFill>
                  <a:schemeClr val="accent4">
                    <a:lumMod val="50000"/>
                  </a:schemeClr>
                </a:solidFill>
                <a:latin typeface="+mn-lt"/>
                <a:ea typeface="MS PGothic" pitchFamily="34" charset="-128"/>
              </a:rPr>
              <a:t>Minimal</a:t>
            </a:r>
          </a:p>
        </p:txBody>
      </p:sp>
    </p:spTree>
    <p:extLst>
      <p:ext uri="{BB962C8B-B14F-4D97-AF65-F5344CB8AC3E}">
        <p14:creationId xmlns:p14="http://schemas.microsoft.com/office/powerpoint/2010/main" val="4311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3483" y="0"/>
            <a:ext cx="6858000" cy="1400175"/>
          </a:xfrm>
        </p:spPr>
        <p:txBody>
          <a:bodyPr/>
          <a:lstStyle/>
          <a:p>
            <a:r>
              <a:rPr lang="en-US" dirty="0"/>
              <a:t>Key Events, Development and Lifecycle Activities</a:t>
            </a:r>
          </a:p>
        </p:txBody>
      </p:sp>
      <p:cxnSp>
        <p:nvCxnSpPr>
          <p:cNvPr id="76" name="Straight Connector 75">
            <a:extLst>
              <a:ext uri="{FF2B5EF4-FFF2-40B4-BE49-F238E27FC236}">
                <a16:creationId xmlns:a16="http://schemas.microsoft.com/office/drawing/2014/main" id="{2ABA144E-EF38-1A41-8CCE-0DB038A67E6C}"/>
              </a:ext>
            </a:extLst>
          </p:cNvPr>
          <p:cNvCxnSpPr>
            <a:cxnSpLocks/>
          </p:cNvCxnSpPr>
          <p:nvPr/>
        </p:nvCxnSpPr>
        <p:spPr>
          <a:xfrm>
            <a:off x="193168" y="4322910"/>
            <a:ext cx="7498080" cy="0"/>
          </a:xfrm>
          <a:prstGeom prst="line">
            <a:avLst/>
          </a:prstGeom>
          <a:ln w="12700" cap="rnd">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ABA144E-EF38-1A41-8CCE-0DB038A67E6C}"/>
              </a:ext>
            </a:extLst>
          </p:cNvPr>
          <p:cNvCxnSpPr>
            <a:cxnSpLocks/>
          </p:cNvCxnSpPr>
          <p:nvPr/>
        </p:nvCxnSpPr>
        <p:spPr>
          <a:xfrm>
            <a:off x="366582" y="3110020"/>
            <a:ext cx="7262450" cy="0"/>
          </a:xfrm>
          <a:prstGeom prst="line">
            <a:avLst/>
          </a:prstGeom>
          <a:ln w="12700" cap="rnd">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644587" y="5680101"/>
            <a:ext cx="1720949" cy="10242"/>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8" name="Straight Connector 57"/>
          <p:cNvCxnSpPr/>
          <p:nvPr/>
        </p:nvCxnSpPr>
        <p:spPr>
          <a:xfrm>
            <a:off x="4329415" y="5685222"/>
            <a:ext cx="732507"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2" name="Rectangle 191">
            <a:extLst>
              <a:ext uri="{FF2B5EF4-FFF2-40B4-BE49-F238E27FC236}">
                <a16:creationId xmlns:a16="http://schemas.microsoft.com/office/drawing/2014/main" id="{6B938E8F-4B95-3F42-BC69-8D14BF880431}"/>
              </a:ext>
            </a:extLst>
          </p:cNvPr>
          <p:cNvSpPr/>
          <p:nvPr/>
        </p:nvSpPr>
        <p:spPr>
          <a:xfrm>
            <a:off x="5475069" y="2080721"/>
            <a:ext cx="1098828" cy="37791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b="1" dirty="0">
                <a:solidFill>
                  <a:schemeClr val="accent5"/>
                </a:solidFill>
              </a:rPr>
              <a:t>Congress</a:t>
            </a:r>
          </a:p>
          <a:p>
            <a:pPr algn="ctr">
              <a:defRPr/>
            </a:pPr>
            <a:r>
              <a:rPr lang="en-US" sz="800" b="1" dirty="0">
                <a:solidFill>
                  <a:schemeClr val="accent5"/>
                </a:solidFill>
              </a:rPr>
              <a:t>Dates Locations</a:t>
            </a:r>
          </a:p>
        </p:txBody>
      </p:sp>
      <p:sp>
        <p:nvSpPr>
          <p:cNvPr id="54" name="Oval 53"/>
          <p:cNvSpPr/>
          <p:nvPr/>
        </p:nvSpPr>
        <p:spPr>
          <a:xfrm>
            <a:off x="2577212" y="5623590"/>
            <a:ext cx="106953" cy="10066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7" name="Isosceles Triangle 56"/>
          <p:cNvSpPr/>
          <p:nvPr/>
        </p:nvSpPr>
        <p:spPr>
          <a:xfrm>
            <a:off x="4271165" y="5611007"/>
            <a:ext cx="125827" cy="125827"/>
          </a:xfrm>
          <a:prstGeom prst="triangl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9" name="5-Point Star 58"/>
          <p:cNvSpPr/>
          <p:nvPr/>
        </p:nvSpPr>
        <p:spPr>
          <a:xfrm>
            <a:off x="5061603" y="5579550"/>
            <a:ext cx="188742" cy="188742"/>
          </a:xfrm>
          <a:prstGeom prst="star5">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a:extLst>
              <a:ext uri="{FF2B5EF4-FFF2-40B4-BE49-F238E27FC236}">
                <a16:creationId xmlns:a16="http://schemas.microsoft.com/office/drawing/2014/main" id="{B3558566-26A2-E748-8AC6-C4E816C3D4F4}"/>
              </a:ext>
            </a:extLst>
          </p:cNvPr>
          <p:cNvSpPr/>
          <p:nvPr/>
        </p:nvSpPr>
        <p:spPr>
          <a:xfrm>
            <a:off x="1626868" y="1902319"/>
            <a:ext cx="1178257" cy="377914"/>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b="1" dirty="0">
                <a:solidFill>
                  <a:schemeClr val="accent4">
                    <a:lumMod val="50000"/>
                  </a:schemeClr>
                </a:solidFill>
              </a:rPr>
              <a:t>Congress</a:t>
            </a:r>
          </a:p>
          <a:p>
            <a:pPr algn="ctr">
              <a:defRPr/>
            </a:pPr>
            <a:r>
              <a:rPr lang="en-US" sz="800" b="1" dirty="0">
                <a:solidFill>
                  <a:schemeClr val="accent4">
                    <a:lumMod val="50000"/>
                  </a:schemeClr>
                </a:solidFill>
              </a:rPr>
              <a:t>Dates Locations</a:t>
            </a:r>
          </a:p>
        </p:txBody>
      </p:sp>
      <p:sp>
        <p:nvSpPr>
          <p:cNvPr id="97" name="Rectangle 96">
            <a:extLst>
              <a:ext uri="{FF2B5EF4-FFF2-40B4-BE49-F238E27FC236}">
                <a16:creationId xmlns:a16="http://schemas.microsoft.com/office/drawing/2014/main" id="{89A881BF-897F-CF45-BBB1-3C869721CA0D}"/>
              </a:ext>
            </a:extLst>
          </p:cNvPr>
          <p:cNvSpPr/>
          <p:nvPr/>
        </p:nvSpPr>
        <p:spPr>
          <a:xfrm rot="16200000">
            <a:off x="319324" y="2246259"/>
            <a:ext cx="1371600" cy="273203"/>
          </a:xfrm>
          <a:prstGeom prst="rect">
            <a:avLst/>
          </a:prstGeom>
          <a:solidFill>
            <a:schemeClr val="accent6">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Congress Activities</a:t>
            </a:r>
          </a:p>
        </p:txBody>
      </p:sp>
      <p:grpSp>
        <p:nvGrpSpPr>
          <p:cNvPr id="17" name="Group 16"/>
          <p:cNvGrpSpPr/>
          <p:nvPr/>
        </p:nvGrpSpPr>
        <p:grpSpPr>
          <a:xfrm>
            <a:off x="1459267" y="3928100"/>
            <a:ext cx="674349" cy="674349"/>
            <a:chOff x="1459267" y="3928100"/>
            <a:chExt cx="674349" cy="674349"/>
          </a:xfrm>
        </p:grpSpPr>
        <p:grpSp>
          <p:nvGrpSpPr>
            <p:cNvPr id="141" name="Group 140">
              <a:extLst>
                <a:ext uri="{FF2B5EF4-FFF2-40B4-BE49-F238E27FC236}">
                  <a16:creationId xmlns:a16="http://schemas.microsoft.com/office/drawing/2014/main" id="{E67B878B-C94B-B449-8F23-03E77905E209}"/>
                </a:ext>
              </a:extLst>
            </p:cNvPr>
            <p:cNvGrpSpPr/>
            <p:nvPr/>
          </p:nvGrpSpPr>
          <p:grpSpPr>
            <a:xfrm>
              <a:off x="1459267" y="3928100"/>
              <a:ext cx="674349" cy="674349"/>
              <a:chOff x="668216" y="2184400"/>
              <a:chExt cx="816708" cy="816708"/>
            </a:xfrm>
          </p:grpSpPr>
          <p:sp>
            <p:nvSpPr>
              <p:cNvPr id="142" name="Oval 141">
                <a:extLst>
                  <a:ext uri="{FF2B5EF4-FFF2-40B4-BE49-F238E27FC236}">
                    <a16:creationId xmlns:a16="http://schemas.microsoft.com/office/drawing/2014/main" id="{32E5D816-D604-F946-B553-3C66A2925CF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AF5D9A7C-B1DF-464E-A9D8-F7361D13B342}"/>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FBA0E865-3679-EF4A-9159-5E30513BFD04}"/>
                </a:ext>
              </a:extLst>
            </p:cNvPr>
            <p:cNvSpPr txBox="1"/>
            <p:nvPr/>
          </p:nvSpPr>
          <p:spPr>
            <a:xfrm>
              <a:off x="1559353"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Q1 2018</a:t>
              </a:r>
            </a:p>
          </p:txBody>
        </p:sp>
      </p:grpSp>
      <p:grpSp>
        <p:nvGrpSpPr>
          <p:cNvPr id="16" name="Group 15"/>
          <p:cNvGrpSpPr/>
          <p:nvPr/>
        </p:nvGrpSpPr>
        <p:grpSpPr>
          <a:xfrm>
            <a:off x="2247642" y="3928100"/>
            <a:ext cx="674349" cy="674349"/>
            <a:chOff x="2247642" y="3928100"/>
            <a:chExt cx="674349" cy="674349"/>
          </a:xfrm>
        </p:grpSpPr>
        <p:grpSp>
          <p:nvGrpSpPr>
            <p:cNvPr id="158" name="Group 157">
              <a:extLst>
                <a:ext uri="{FF2B5EF4-FFF2-40B4-BE49-F238E27FC236}">
                  <a16:creationId xmlns:a16="http://schemas.microsoft.com/office/drawing/2014/main" id="{825DE1AF-D518-834F-B587-82A85EBEA905}"/>
                </a:ext>
              </a:extLst>
            </p:cNvPr>
            <p:cNvGrpSpPr/>
            <p:nvPr/>
          </p:nvGrpSpPr>
          <p:grpSpPr>
            <a:xfrm>
              <a:off x="2247642" y="3928100"/>
              <a:ext cx="674349" cy="674349"/>
              <a:chOff x="668216" y="2184400"/>
              <a:chExt cx="816708" cy="816708"/>
            </a:xfrm>
          </p:grpSpPr>
          <p:sp>
            <p:nvSpPr>
              <p:cNvPr id="159" name="Oval 158">
                <a:extLst>
                  <a:ext uri="{FF2B5EF4-FFF2-40B4-BE49-F238E27FC236}">
                    <a16:creationId xmlns:a16="http://schemas.microsoft.com/office/drawing/2014/main" id="{1EB6208F-E840-5041-AFF8-F87568BFC79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14005B0A-50E2-274F-BAD9-A28444A37BE4}"/>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79" name="TextBox 178">
              <a:extLst>
                <a:ext uri="{FF2B5EF4-FFF2-40B4-BE49-F238E27FC236}">
                  <a16:creationId xmlns:a16="http://schemas.microsoft.com/office/drawing/2014/main" id="{00BE1A17-3875-154A-8A6D-74B12EBFB32E}"/>
                </a:ext>
              </a:extLst>
            </p:cNvPr>
            <p:cNvSpPr txBox="1"/>
            <p:nvPr/>
          </p:nvSpPr>
          <p:spPr>
            <a:xfrm>
              <a:off x="2339534"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Q2</a:t>
              </a:r>
            </a:p>
            <a:p>
              <a:pPr algn="ctr"/>
              <a:r>
                <a:rPr lang="en-US" sz="800" b="1" dirty="0">
                  <a:solidFill>
                    <a:schemeClr val="bg1"/>
                  </a:solidFill>
                  <a:latin typeface="+mn-lt"/>
                  <a:ea typeface="+mn-ea"/>
                </a:rPr>
                <a:t>2018</a:t>
              </a:r>
            </a:p>
          </p:txBody>
        </p:sp>
      </p:grpSp>
      <p:grpSp>
        <p:nvGrpSpPr>
          <p:cNvPr id="15" name="Group 14"/>
          <p:cNvGrpSpPr/>
          <p:nvPr/>
        </p:nvGrpSpPr>
        <p:grpSpPr>
          <a:xfrm>
            <a:off x="3036017" y="3928100"/>
            <a:ext cx="674349" cy="674349"/>
            <a:chOff x="3036017" y="3928100"/>
            <a:chExt cx="674349" cy="674349"/>
          </a:xfrm>
        </p:grpSpPr>
        <p:grpSp>
          <p:nvGrpSpPr>
            <p:cNvPr id="161" name="Group 160">
              <a:extLst>
                <a:ext uri="{FF2B5EF4-FFF2-40B4-BE49-F238E27FC236}">
                  <a16:creationId xmlns:a16="http://schemas.microsoft.com/office/drawing/2014/main" id="{B3ED149C-B56D-B845-9AD9-81E7B131943B}"/>
                </a:ext>
              </a:extLst>
            </p:cNvPr>
            <p:cNvGrpSpPr/>
            <p:nvPr/>
          </p:nvGrpSpPr>
          <p:grpSpPr>
            <a:xfrm>
              <a:off x="3036017" y="3928100"/>
              <a:ext cx="674349" cy="674349"/>
              <a:chOff x="668216" y="2184400"/>
              <a:chExt cx="816708" cy="816708"/>
            </a:xfrm>
          </p:grpSpPr>
          <p:sp>
            <p:nvSpPr>
              <p:cNvPr id="162" name="Oval 161">
                <a:extLst>
                  <a:ext uri="{FF2B5EF4-FFF2-40B4-BE49-F238E27FC236}">
                    <a16:creationId xmlns:a16="http://schemas.microsoft.com/office/drawing/2014/main" id="{E7D02ACE-7E9B-BB4A-8E6F-69110D845484}"/>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DCA77BD7-1CD8-4748-85BB-A92489C61AB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80" name="TextBox 179">
              <a:extLst>
                <a:ext uri="{FF2B5EF4-FFF2-40B4-BE49-F238E27FC236}">
                  <a16:creationId xmlns:a16="http://schemas.microsoft.com/office/drawing/2014/main" id="{9AF3C3E8-6FAC-1C45-B691-67C5322D8DFA}"/>
                </a:ext>
              </a:extLst>
            </p:cNvPr>
            <p:cNvSpPr txBox="1"/>
            <p:nvPr/>
          </p:nvSpPr>
          <p:spPr>
            <a:xfrm>
              <a:off x="3157465"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Q3 2018</a:t>
              </a:r>
            </a:p>
          </p:txBody>
        </p:sp>
      </p:grpSp>
      <p:grpSp>
        <p:nvGrpSpPr>
          <p:cNvPr id="14" name="Group 13"/>
          <p:cNvGrpSpPr/>
          <p:nvPr/>
        </p:nvGrpSpPr>
        <p:grpSpPr>
          <a:xfrm>
            <a:off x="3824392" y="3928100"/>
            <a:ext cx="674349" cy="674349"/>
            <a:chOff x="3824392" y="3928100"/>
            <a:chExt cx="674349" cy="674349"/>
          </a:xfrm>
        </p:grpSpPr>
        <p:grpSp>
          <p:nvGrpSpPr>
            <p:cNvPr id="164" name="Group 163">
              <a:extLst>
                <a:ext uri="{FF2B5EF4-FFF2-40B4-BE49-F238E27FC236}">
                  <a16:creationId xmlns:a16="http://schemas.microsoft.com/office/drawing/2014/main" id="{0D9EFF90-C0CB-3B4A-8849-E86FFF2510FF}"/>
                </a:ext>
              </a:extLst>
            </p:cNvPr>
            <p:cNvGrpSpPr/>
            <p:nvPr/>
          </p:nvGrpSpPr>
          <p:grpSpPr>
            <a:xfrm>
              <a:off x="3824392" y="3928100"/>
              <a:ext cx="674349" cy="674349"/>
              <a:chOff x="668216" y="2184400"/>
              <a:chExt cx="816708" cy="816708"/>
            </a:xfrm>
          </p:grpSpPr>
          <p:sp>
            <p:nvSpPr>
              <p:cNvPr id="165" name="Oval 164">
                <a:extLst>
                  <a:ext uri="{FF2B5EF4-FFF2-40B4-BE49-F238E27FC236}">
                    <a16:creationId xmlns:a16="http://schemas.microsoft.com/office/drawing/2014/main" id="{B2BBE2E7-CF31-8748-A4E6-7CD85D2876E8}"/>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FAD1E3B1-D8D8-8849-9FAE-2C3649038A4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81" name="TextBox 180">
              <a:extLst>
                <a:ext uri="{FF2B5EF4-FFF2-40B4-BE49-F238E27FC236}">
                  <a16:creationId xmlns:a16="http://schemas.microsoft.com/office/drawing/2014/main" id="{41C57E42-F032-FE4B-B97B-A8ABA9793A4D}"/>
                </a:ext>
              </a:extLst>
            </p:cNvPr>
            <p:cNvSpPr txBox="1"/>
            <p:nvPr/>
          </p:nvSpPr>
          <p:spPr>
            <a:xfrm>
              <a:off x="3937644"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Q4 2018</a:t>
              </a:r>
            </a:p>
          </p:txBody>
        </p:sp>
      </p:grpSp>
      <p:grpSp>
        <p:nvGrpSpPr>
          <p:cNvPr id="13" name="Group 12"/>
          <p:cNvGrpSpPr/>
          <p:nvPr/>
        </p:nvGrpSpPr>
        <p:grpSpPr>
          <a:xfrm>
            <a:off x="4629739" y="3918237"/>
            <a:ext cx="674349" cy="674349"/>
            <a:chOff x="4629739" y="3918237"/>
            <a:chExt cx="674349" cy="674349"/>
          </a:xfrm>
        </p:grpSpPr>
        <p:grpSp>
          <p:nvGrpSpPr>
            <p:cNvPr id="167" name="Group 166">
              <a:extLst>
                <a:ext uri="{FF2B5EF4-FFF2-40B4-BE49-F238E27FC236}">
                  <a16:creationId xmlns:a16="http://schemas.microsoft.com/office/drawing/2014/main" id="{BBD36FF6-E57E-BC42-9DE9-0B77E0F065A4}"/>
                </a:ext>
              </a:extLst>
            </p:cNvPr>
            <p:cNvGrpSpPr/>
            <p:nvPr/>
          </p:nvGrpSpPr>
          <p:grpSpPr>
            <a:xfrm>
              <a:off x="4629739" y="3918237"/>
              <a:ext cx="674349" cy="674349"/>
              <a:chOff x="668216" y="2184400"/>
              <a:chExt cx="816708" cy="816708"/>
            </a:xfrm>
            <a:effectLst/>
          </p:grpSpPr>
          <p:sp>
            <p:nvSpPr>
              <p:cNvPr id="168" name="Oval 167">
                <a:extLst>
                  <a:ext uri="{FF2B5EF4-FFF2-40B4-BE49-F238E27FC236}">
                    <a16:creationId xmlns:a16="http://schemas.microsoft.com/office/drawing/2014/main" id="{5A632E40-0158-F74C-9BC6-6CF2218D50DD}"/>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C21E4C81-518D-0C42-B3F0-FA4425EFCD41}"/>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82" name="TextBox 181">
              <a:extLst>
                <a:ext uri="{FF2B5EF4-FFF2-40B4-BE49-F238E27FC236}">
                  <a16:creationId xmlns:a16="http://schemas.microsoft.com/office/drawing/2014/main" id="{46652648-B34B-684D-8A6A-7CD7EE17417C}"/>
                </a:ext>
              </a:extLst>
            </p:cNvPr>
            <p:cNvSpPr txBox="1"/>
            <p:nvPr/>
          </p:nvSpPr>
          <p:spPr>
            <a:xfrm>
              <a:off x="4742991"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Q1 2019</a:t>
              </a:r>
            </a:p>
          </p:txBody>
        </p:sp>
      </p:grpSp>
      <p:grpSp>
        <p:nvGrpSpPr>
          <p:cNvPr id="11" name="Group 10"/>
          <p:cNvGrpSpPr/>
          <p:nvPr/>
        </p:nvGrpSpPr>
        <p:grpSpPr>
          <a:xfrm>
            <a:off x="5413424" y="3918237"/>
            <a:ext cx="674349" cy="674349"/>
            <a:chOff x="5413424" y="3918237"/>
            <a:chExt cx="674349" cy="674349"/>
          </a:xfrm>
        </p:grpSpPr>
        <p:grpSp>
          <p:nvGrpSpPr>
            <p:cNvPr id="170" name="Group 169">
              <a:extLst>
                <a:ext uri="{FF2B5EF4-FFF2-40B4-BE49-F238E27FC236}">
                  <a16:creationId xmlns:a16="http://schemas.microsoft.com/office/drawing/2014/main" id="{59EE2AD2-E53F-504B-A5E0-5DA5E8131384}"/>
                </a:ext>
              </a:extLst>
            </p:cNvPr>
            <p:cNvGrpSpPr/>
            <p:nvPr/>
          </p:nvGrpSpPr>
          <p:grpSpPr>
            <a:xfrm>
              <a:off x="5413424" y="3918237"/>
              <a:ext cx="674349" cy="674349"/>
              <a:chOff x="668216" y="2184400"/>
              <a:chExt cx="816708" cy="816708"/>
            </a:xfrm>
            <a:effectLst/>
          </p:grpSpPr>
          <p:sp>
            <p:nvSpPr>
              <p:cNvPr id="171" name="Oval 170">
                <a:extLst>
                  <a:ext uri="{FF2B5EF4-FFF2-40B4-BE49-F238E27FC236}">
                    <a16:creationId xmlns:a16="http://schemas.microsoft.com/office/drawing/2014/main" id="{E7EFE319-96E9-094E-AA78-3E3F2A0C5078}"/>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5F3F8DBA-6993-C44F-97EB-A36D22045EFF}"/>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83" name="TextBox 182">
              <a:extLst>
                <a:ext uri="{FF2B5EF4-FFF2-40B4-BE49-F238E27FC236}">
                  <a16:creationId xmlns:a16="http://schemas.microsoft.com/office/drawing/2014/main" id="{2F5D106A-2579-AF46-933D-1554B28BF88F}"/>
                </a:ext>
              </a:extLst>
            </p:cNvPr>
            <p:cNvSpPr txBox="1"/>
            <p:nvPr/>
          </p:nvSpPr>
          <p:spPr>
            <a:xfrm>
              <a:off x="5523171"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Q2</a:t>
              </a:r>
            </a:p>
            <a:p>
              <a:pPr algn="ctr"/>
              <a:r>
                <a:rPr lang="en-US" sz="800" b="1" dirty="0">
                  <a:solidFill>
                    <a:schemeClr val="bg1"/>
                  </a:solidFill>
                  <a:latin typeface="+mn-lt"/>
                  <a:ea typeface="+mn-ea"/>
                </a:rPr>
                <a:t>2019</a:t>
              </a:r>
            </a:p>
          </p:txBody>
        </p:sp>
      </p:grpSp>
      <p:grpSp>
        <p:nvGrpSpPr>
          <p:cNvPr id="7" name="Group 6"/>
          <p:cNvGrpSpPr/>
          <p:nvPr/>
        </p:nvGrpSpPr>
        <p:grpSpPr>
          <a:xfrm>
            <a:off x="6222276" y="3918237"/>
            <a:ext cx="674349" cy="674349"/>
            <a:chOff x="6222276" y="3918237"/>
            <a:chExt cx="674349" cy="674349"/>
          </a:xfrm>
        </p:grpSpPr>
        <p:grpSp>
          <p:nvGrpSpPr>
            <p:cNvPr id="173" name="Group 172">
              <a:extLst>
                <a:ext uri="{FF2B5EF4-FFF2-40B4-BE49-F238E27FC236}">
                  <a16:creationId xmlns:a16="http://schemas.microsoft.com/office/drawing/2014/main" id="{3725962B-354C-6F49-AD8E-0C360AB2EC73}"/>
                </a:ext>
              </a:extLst>
            </p:cNvPr>
            <p:cNvGrpSpPr/>
            <p:nvPr/>
          </p:nvGrpSpPr>
          <p:grpSpPr>
            <a:xfrm>
              <a:off x="6222276" y="3918237"/>
              <a:ext cx="674349" cy="674349"/>
              <a:chOff x="668216" y="2184400"/>
              <a:chExt cx="816708" cy="816708"/>
            </a:xfrm>
            <a:effectLst/>
          </p:grpSpPr>
          <p:sp>
            <p:nvSpPr>
              <p:cNvPr id="174" name="Oval 173">
                <a:extLst>
                  <a:ext uri="{FF2B5EF4-FFF2-40B4-BE49-F238E27FC236}">
                    <a16:creationId xmlns:a16="http://schemas.microsoft.com/office/drawing/2014/main" id="{52540F48-98A4-AA4A-A682-8A1EBAB0E91C}"/>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7C93655D-BB76-B34F-9444-E18A9046F53E}"/>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84" name="TextBox 183">
              <a:extLst>
                <a:ext uri="{FF2B5EF4-FFF2-40B4-BE49-F238E27FC236}">
                  <a16:creationId xmlns:a16="http://schemas.microsoft.com/office/drawing/2014/main" id="{F9C2E63A-7DE3-FF43-A088-E4A5284B91E5}"/>
                </a:ext>
              </a:extLst>
            </p:cNvPr>
            <p:cNvSpPr txBox="1"/>
            <p:nvPr/>
          </p:nvSpPr>
          <p:spPr>
            <a:xfrm>
              <a:off x="6341101"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Q3 2019</a:t>
              </a:r>
            </a:p>
          </p:txBody>
        </p:sp>
      </p:grpSp>
      <p:grpSp>
        <p:nvGrpSpPr>
          <p:cNvPr id="5" name="Group 4"/>
          <p:cNvGrpSpPr/>
          <p:nvPr/>
        </p:nvGrpSpPr>
        <p:grpSpPr>
          <a:xfrm>
            <a:off x="6995925" y="3918237"/>
            <a:ext cx="674349" cy="674349"/>
            <a:chOff x="6995925" y="3918237"/>
            <a:chExt cx="674349" cy="674349"/>
          </a:xfrm>
        </p:grpSpPr>
        <p:grpSp>
          <p:nvGrpSpPr>
            <p:cNvPr id="176" name="Group 175">
              <a:extLst>
                <a:ext uri="{FF2B5EF4-FFF2-40B4-BE49-F238E27FC236}">
                  <a16:creationId xmlns:a16="http://schemas.microsoft.com/office/drawing/2014/main" id="{A3E71375-C1B0-7842-AD61-F6BE95697E6A}"/>
                </a:ext>
              </a:extLst>
            </p:cNvPr>
            <p:cNvGrpSpPr/>
            <p:nvPr/>
          </p:nvGrpSpPr>
          <p:grpSpPr>
            <a:xfrm>
              <a:off x="6995925" y="3918237"/>
              <a:ext cx="674349" cy="674349"/>
              <a:chOff x="668216" y="2184400"/>
              <a:chExt cx="816708" cy="816708"/>
            </a:xfrm>
            <a:effectLst/>
          </p:grpSpPr>
          <p:sp>
            <p:nvSpPr>
              <p:cNvPr id="177" name="Oval 176">
                <a:extLst>
                  <a:ext uri="{FF2B5EF4-FFF2-40B4-BE49-F238E27FC236}">
                    <a16:creationId xmlns:a16="http://schemas.microsoft.com/office/drawing/2014/main" id="{1D3FCF4C-6F5F-D140-B934-C14C7863840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0716CDF6-0A16-484F-97C3-2D6FB93ACD3A}"/>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85" name="TextBox 184">
              <a:extLst>
                <a:ext uri="{FF2B5EF4-FFF2-40B4-BE49-F238E27FC236}">
                  <a16:creationId xmlns:a16="http://schemas.microsoft.com/office/drawing/2014/main" id="{02F15EE6-E40A-6A43-8E24-49CF0B57DFBC}"/>
                </a:ext>
              </a:extLst>
            </p:cNvPr>
            <p:cNvSpPr txBox="1"/>
            <p:nvPr/>
          </p:nvSpPr>
          <p:spPr>
            <a:xfrm>
              <a:off x="7121282"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Q4 2019</a:t>
              </a:r>
            </a:p>
          </p:txBody>
        </p:sp>
      </p:grpSp>
      <p:cxnSp>
        <p:nvCxnSpPr>
          <p:cNvPr id="188" name="Straight Connector 187">
            <a:extLst>
              <a:ext uri="{FF2B5EF4-FFF2-40B4-BE49-F238E27FC236}">
                <a16:creationId xmlns:a16="http://schemas.microsoft.com/office/drawing/2014/main" id="{57EFB6D4-3C85-0648-994D-13BD88EC7407}"/>
              </a:ext>
            </a:extLst>
          </p:cNvPr>
          <p:cNvCxnSpPr>
            <a:cxnSpLocks/>
          </p:cNvCxnSpPr>
          <p:nvPr/>
        </p:nvCxnSpPr>
        <p:spPr>
          <a:xfrm>
            <a:off x="366582" y="5266685"/>
            <a:ext cx="7308271" cy="0"/>
          </a:xfrm>
          <a:prstGeom prst="line">
            <a:avLst/>
          </a:prstGeom>
          <a:ln w="12700" cap="rnd">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9" name="Rounded Rectangle 188">
            <a:extLst>
              <a:ext uri="{FF2B5EF4-FFF2-40B4-BE49-F238E27FC236}">
                <a16:creationId xmlns:a16="http://schemas.microsoft.com/office/drawing/2014/main" id="{B47EC5E1-2AB3-FB41-BEB0-0A93C749D2D3}"/>
              </a:ext>
            </a:extLst>
          </p:cNvPr>
          <p:cNvSpPr/>
          <p:nvPr/>
        </p:nvSpPr>
        <p:spPr>
          <a:xfrm>
            <a:off x="6119422" y="3432569"/>
            <a:ext cx="1073712" cy="316900"/>
          </a:xfrm>
          <a:prstGeom prst="round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b="1" dirty="0">
                <a:solidFill>
                  <a:schemeClr val="accent5"/>
                </a:solidFill>
                <a:ea typeface="ＭＳ Ｐゴシック" charset="-128"/>
              </a:rPr>
              <a:t>Key Data Release</a:t>
            </a:r>
          </a:p>
        </p:txBody>
      </p:sp>
      <p:sp>
        <p:nvSpPr>
          <p:cNvPr id="190" name="Rounded Rectangle 189">
            <a:extLst>
              <a:ext uri="{FF2B5EF4-FFF2-40B4-BE49-F238E27FC236}">
                <a16:creationId xmlns:a16="http://schemas.microsoft.com/office/drawing/2014/main" id="{5A1394A1-A34E-6440-9324-F8F5DBD22107}"/>
              </a:ext>
            </a:extLst>
          </p:cNvPr>
          <p:cNvSpPr/>
          <p:nvPr/>
        </p:nvSpPr>
        <p:spPr>
          <a:xfrm>
            <a:off x="2463710" y="3432569"/>
            <a:ext cx="918076" cy="316900"/>
          </a:xfrm>
          <a:prstGeom prst="roundRect">
            <a:avLst/>
          </a:prstGeom>
          <a:solidFill>
            <a:schemeClr val="accent6">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b="1" dirty="0">
                <a:solidFill>
                  <a:schemeClr val="accent6"/>
                </a:solidFill>
                <a:ea typeface="ＭＳ Ｐゴシック" charset="-128"/>
              </a:rPr>
              <a:t>TBD Approval</a:t>
            </a:r>
          </a:p>
        </p:txBody>
      </p:sp>
      <p:sp>
        <p:nvSpPr>
          <p:cNvPr id="191" name="Rectangle 190">
            <a:extLst>
              <a:ext uri="{FF2B5EF4-FFF2-40B4-BE49-F238E27FC236}">
                <a16:creationId xmlns:a16="http://schemas.microsoft.com/office/drawing/2014/main" id="{B8C5A65B-DBE1-144C-9874-ED87A340E77F}"/>
              </a:ext>
            </a:extLst>
          </p:cNvPr>
          <p:cNvSpPr/>
          <p:nvPr/>
        </p:nvSpPr>
        <p:spPr>
          <a:xfrm>
            <a:off x="3436078" y="2112847"/>
            <a:ext cx="1169278" cy="377914"/>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b="1" dirty="0">
                <a:solidFill>
                  <a:schemeClr val="accent3"/>
                </a:solidFill>
              </a:rPr>
              <a:t>Congress</a:t>
            </a:r>
          </a:p>
          <a:p>
            <a:pPr algn="ctr">
              <a:defRPr/>
            </a:pPr>
            <a:r>
              <a:rPr lang="en-US" sz="800" b="1" dirty="0">
                <a:solidFill>
                  <a:schemeClr val="accent3"/>
                </a:solidFill>
              </a:rPr>
              <a:t>Dates Locations</a:t>
            </a:r>
          </a:p>
        </p:txBody>
      </p:sp>
      <p:sp>
        <p:nvSpPr>
          <p:cNvPr id="198" name="Rectangle 197">
            <a:extLst>
              <a:ext uri="{FF2B5EF4-FFF2-40B4-BE49-F238E27FC236}">
                <a16:creationId xmlns:a16="http://schemas.microsoft.com/office/drawing/2014/main" id="{45CCDDC7-0F8E-AE4C-9B08-13A6AA98E563}"/>
              </a:ext>
            </a:extLst>
          </p:cNvPr>
          <p:cNvSpPr/>
          <p:nvPr/>
        </p:nvSpPr>
        <p:spPr>
          <a:xfrm>
            <a:off x="1554954" y="5526090"/>
            <a:ext cx="918076" cy="316900"/>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b="1" dirty="0">
                <a:solidFill>
                  <a:schemeClr val="accent3"/>
                </a:solidFill>
                <a:ea typeface="ＭＳ Ｐゴシック" charset="-128"/>
              </a:rPr>
              <a:t>Phase 3 Trial Name</a:t>
            </a:r>
          </a:p>
        </p:txBody>
      </p:sp>
      <p:sp>
        <p:nvSpPr>
          <p:cNvPr id="199" name="Rectangle 198">
            <a:extLst>
              <a:ext uri="{FF2B5EF4-FFF2-40B4-BE49-F238E27FC236}">
                <a16:creationId xmlns:a16="http://schemas.microsoft.com/office/drawing/2014/main" id="{C1A43122-CA95-6147-BC19-F794BB64AB35}"/>
              </a:ext>
            </a:extLst>
          </p:cNvPr>
          <p:cNvSpPr/>
          <p:nvPr/>
        </p:nvSpPr>
        <p:spPr>
          <a:xfrm>
            <a:off x="5329785" y="5526090"/>
            <a:ext cx="1897255" cy="326865"/>
          </a:xfrm>
          <a:prstGeom prst="rect">
            <a:avLst/>
          </a:prstGeom>
          <a:solidFill>
            <a:schemeClr val="bg1">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800" b="1" dirty="0">
                <a:solidFill>
                  <a:srgbClr val="E7E7E7">
                    <a:lumMod val="50000"/>
                  </a:srgbClr>
                </a:solidFill>
                <a:ea typeface="ＭＳ Ｐゴシック" charset="-128"/>
              </a:rPr>
              <a:t>Details:</a:t>
            </a:r>
          </a:p>
        </p:txBody>
      </p:sp>
      <p:sp>
        <p:nvSpPr>
          <p:cNvPr id="200" name="Rectangle 199">
            <a:extLst>
              <a:ext uri="{FF2B5EF4-FFF2-40B4-BE49-F238E27FC236}">
                <a16:creationId xmlns:a16="http://schemas.microsoft.com/office/drawing/2014/main" id="{E0EEF57E-0326-7940-823E-4DF39607F5F3}"/>
              </a:ext>
            </a:extLst>
          </p:cNvPr>
          <p:cNvSpPr/>
          <p:nvPr/>
        </p:nvSpPr>
        <p:spPr>
          <a:xfrm rot="16200000">
            <a:off x="456487" y="3569496"/>
            <a:ext cx="1097280" cy="273203"/>
          </a:xfrm>
          <a:prstGeom prst="rect">
            <a:avLst/>
          </a:prstGeom>
          <a:solidFill>
            <a:schemeClr val="accent6">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Competition</a:t>
            </a:r>
          </a:p>
        </p:txBody>
      </p:sp>
      <p:sp>
        <p:nvSpPr>
          <p:cNvPr id="201" name="Rectangle 200">
            <a:extLst>
              <a:ext uri="{FF2B5EF4-FFF2-40B4-BE49-F238E27FC236}">
                <a16:creationId xmlns:a16="http://schemas.microsoft.com/office/drawing/2014/main" id="{5C3DDE5E-D9D3-DD46-9A9B-723E50C57B17}"/>
              </a:ext>
            </a:extLst>
          </p:cNvPr>
          <p:cNvSpPr/>
          <p:nvPr/>
        </p:nvSpPr>
        <p:spPr>
          <a:xfrm rot="16200000">
            <a:off x="594452" y="4686796"/>
            <a:ext cx="821346" cy="273203"/>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Key Events</a:t>
            </a:r>
          </a:p>
        </p:txBody>
      </p:sp>
      <p:sp>
        <p:nvSpPr>
          <p:cNvPr id="202" name="Rectangle 201">
            <a:extLst>
              <a:ext uri="{FF2B5EF4-FFF2-40B4-BE49-F238E27FC236}">
                <a16:creationId xmlns:a16="http://schemas.microsoft.com/office/drawing/2014/main" id="{A38CD652-0B3D-E84F-ACB4-1C88BA9048DF}"/>
              </a:ext>
            </a:extLst>
          </p:cNvPr>
          <p:cNvSpPr/>
          <p:nvPr/>
        </p:nvSpPr>
        <p:spPr>
          <a:xfrm rot="16200000">
            <a:off x="519115" y="5670960"/>
            <a:ext cx="972025" cy="273203"/>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Development Activities</a:t>
            </a:r>
          </a:p>
        </p:txBody>
      </p:sp>
      <p:sp>
        <p:nvSpPr>
          <p:cNvPr id="203" name="Rectangle 202">
            <a:extLst>
              <a:ext uri="{FF2B5EF4-FFF2-40B4-BE49-F238E27FC236}">
                <a16:creationId xmlns:a16="http://schemas.microsoft.com/office/drawing/2014/main" id="{CD0FB9C2-9675-B840-B35E-EB12584EE8A7}"/>
              </a:ext>
            </a:extLst>
          </p:cNvPr>
          <p:cNvSpPr/>
          <p:nvPr/>
        </p:nvSpPr>
        <p:spPr>
          <a:xfrm rot="16200000">
            <a:off x="-310061" y="5203922"/>
            <a:ext cx="1906109" cy="273203"/>
          </a:xfrm>
          <a:prstGeom prst="rect">
            <a:avLst/>
          </a:prstGeom>
          <a:solidFill>
            <a:schemeClr val="accent2">
              <a:lumMod val="60000"/>
              <a:lumOff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INTERNAL</a:t>
            </a:r>
          </a:p>
        </p:txBody>
      </p:sp>
      <p:sp>
        <p:nvSpPr>
          <p:cNvPr id="204" name="Rectangle 203">
            <a:extLst>
              <a:ext uri="{FF2B5EF4-FFF2-40B4-BE49-F238E27FC236}">
                <a16:creationId xmlns:a16="http://schemas.microsoft.com/office/drawing/2014/main" id="{065D194B-245D-D546-B6F3-DCDA99D05F39}"/>
              </a:ext>
            </a:extLst>
          </p:cNvPr>
          <p:cNvSpPr/>
          <p:nvPr/>
        </p:nvSpPr>
        <p:spPr>
          <a:xfrm rot="16200000">
            <a:off x="-644545" y="2826649"/>
            <a:ext cx="2575079" cy="273203"/>
          </a:xfrm>
          <a:prstGeom prst="rect">
            <a:avLst/>
          </a:prstGeom>
          <a:solidFill>
            <a:schemeClr val="accent6">
              <a:lumMod val="60000"/>
              <a:lumOff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EXTERNAL</a:t>
            </a:r>
          </a:p>
        </p:txBody>
      </p:sp>
      <p:grpSp>
        <p:nvGrpSpPr>
          <p:cNvPr id="12" name="Group 11">
            <a:extLst>
              <a:ext uri="{FF2B5EF4-FFF2-40B4-BE49-F238E27FC236}">
                <a16:creationId xmlns:a16="http://schemas.microsoft.com/office/drawing/2014/main" id="{3B0C935D-F3F6-DE4D-8F68-C003358DF037}"/>
              </a:ext>
            </a:extLst>
          </p:cNvPr>
          <p:cNvGrpSpPr/>
          <p:nvPr/>
        </p:nvGrpSpPr>
        <p:grpSpPr>
          <a:xfrm>
            <a:off x="2043043" y="4668266"/>
            <a:ext cx="7185289" cy="1868672"/>
            <a:chOff x="2598547" y="4675439"/>
            <a:chExt cx="6459123" cy="1679819"/>
          </a:xfrm>
        </p:grpSpPr>
        <p:sp>
          <p:nvSpPr>
            <p:cNvPr id="48" name="Rounded Rectangle 47"/>
            <p:cNvSpPr/>
            <p:nvPr/>
          </p:nvSpPr>
          <p:spPr bwMode="auto">
            <a:xfrm>
              <a:off x="7899053" y="5141639"/>
              <a:ext cx="1158617" cy="1213619"/>
            </a:xfrm>
            <a:prstGeom prst="roundRect">
              <a:avLst>
                <a:gd name="adj" fmla="val 8053"/>
              </a:avLst>
            </a:prstGeom>
            <a:noFill/>
            <a:ln>
              <a:noFill/>
              <a:headEnd/>
              <a:tailEnd/>
            </a:ln>
          </p:spPr>
          <p:style>
            <a:lnRef idx="2">
              <a:schemeClr val="dk1"/>
            </a:lnRef>
            <a:fillRef idx="1">
              <a:schemeClr val="lt1"/>
            </a:fillRef>
            <a:effectRef idx="0">
              <a:schemeClr val="dk1"/>
            </a:effectRef>
            <a:fontRef idx="minor">
              <a:schemeClr val="dk1"/>
            </a:fontRef>
          </p:style>
          <p:txBody>
            <a:bodyPr wrap="square" lIns="0" tIns="0" rIns="0" bIns="0" rtlCol="0" anchor="t">
              <a:noAutofit/>
            </a:bodyPr>
            <a:lstStyle/>
            <a:p>
              <a:pPr marL="210741"/>
              <a:endParaRPr lang="en-US" sz="700" b="1" dirty="0">
                <a:solidFill>
                  <a:schemeClr val="accent4">
                    <a:lumMod val="50000"/>
                  </a:schemeClr>
                </a:solidFill>
              </a:endParaRPr>
            </a:p>
            <a:p>
              <a:pPr marL="301229"/>
              <a:r>
                <a:rPr lang="en-US" sz="700" b="1" dirty="0">
                  <a:solidFill>
                    <a:schemeClr val="accent4">
                      <a:lumMod val="50000"/>
                    </a:schemeClr>
                  </a:solidFill>
                </a:rPr>
                <a:t>Trial Initiation</a:t>
              </a:r>
            </a:p>
            <a:p>
              <a:pPr marL="301229"/>
              <a:endParaRPr lang="en-US" sz="700" b="1" dirty="0">
                <a:solidFill>
                  <a:schemeClr val="accent4">
                    <a:lumMod val="50000"/>
                  </a:schemeClr>
                </a:solidFill>
              </a:endParaRPr>
            </a:p>
            <a:p>
              <a:pPr marL="301229"/>
              <a:r>
                <a:rPr lang="en-US" sz="700" b="1" dirty="0">
                  <a:solidFill>
                    <a:schemeClr val="accent4">
                      <a:lumMod val="50000"/>
                    </a:schemeClr>
                  </a:solidFill>
                </a:rPr>
                <a:t>Data Readout (Expected)</a:t>
              </a:r>
            </a:p>
            <a:p>
              <a:pPr marL="301229"/>
              <a:endParaRPr lang="en-US" sz="700" b="1" dirty="0">
                <a:solidFill>
                  <a:schemeClr val="accent4">
                    <a:lumMod val="50000"/>
                  </a:schemeClr>
                </a:solidFill>
              </a:endParaRPr>
            </a:p>
            <a:p>
              <a:pPr marL="301229"/>
              <a:r>
                <a:rPr lang="en-US" sz="700" b="1" dirty="0">
                  <a:solidFill>
                    <a:schemeClr val="accent4">
                      <a:lumMod val="50000"/>
                    </a:schemeClr>
                  </a:solidFill>
                </a:rPr>
                <a:t>Regulatory Submission</a:t>
              </a:r>
            </a:p>
            <a:p>
              <a:pPr marL="210741"/>
              <a:endParaRPr lang="en-US" sz="700" b="1" dirty="0">
                <a:solidFill>
                  <a:schemeClr val="accent4">
                    <a:lumMod val="50000"/>
                  </a:schemeClr>
                </a:solidFill>
              </a:endParaRPr>
            </a:p>
          </p:txBody>
        </p:sp>
        <p:sp>
          <p:nvSpPr>
            <p:cNvPr id="49" name="Oval 48"/>
            <p:cNvSpPr/>
            <p:nvPr/>
          </p:nvSpPr>
          <p:spPr>
            <a:xfrm>
              <a:off x="8004648" y="5295316"/>
              <a:ext cx="116585" cy="109728"/>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0" name="Isosceles Triangle 49"/>
            <p:cNvSpPr/>
            <p:nvPr/>
          </p:nvSpPr>
          <p:spPr>
            <a:xfrm>
              <a:off x="7992978" y="5515446"/>
              <a:ext cx="137160" cy="137160"/>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1" name="5-Point Star 50"/>
            <p:cNvSpPr/>
            <p:nvPr/>
          </p:nvSpPr>
          <p:spPr>
            <a:xfrm>
              <a:off x="7968208" y="5731077"/>
              <a:ext cx="205740" cy="205740"/>
            </a:xfrm>
            <a:prstGeom prst="star5">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Flowchart: Decision 80"/>
            <p:cNvSpPr/>
            <p:nvPr/>
          </p:nvSpPr>
          <p:spPr>
            <a:xfrm>
              <a:off x="7995153" y="4675439"/>
              <a:ext cx="116585" cy="109728"/>
            </a:xfrm>
            <a:prstGeom prst="flowChartDecision">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83" name="Flowchart: Decision 82"/>
            <p:cNvSpPr/>
            <p:nvPr/>
          </p:nvSpPr>
          <p:spPr>
            <a:xfrm>
              <a:off x="4697718" y="4812437"/>
              <a:ext cx="116585" cy="109728"/>
            </a:xfrm>
            <a:prstGeom prst="flowChartDecision">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85" name="Flowchart: Decision 84"/>
            <p:cNvSpPr/>
            <p:nvPr/>
          </p:nvSpPr>
          <p:spPr>
            <a:xfrm>
              <a:off x="2598547" y="4772069"/>
              <a:ext cx="116585" cy="109728"/>
            </a:xfrm>
            <a:prstGeom prst="flowChartDecision">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grpSp>
      <p:sp>
        <p:nvSpPr>
          <p:cNvPr id="193" name="Rectangle 192">
            <a:extLst>
              <a:ext uri="{FF2B5EF4-FFF2-40B4-BE49-F238E27FC236}">
                <a16:creationId xmlns:a16="http://schemas.microsoft.com/office/drawing/2014/main" id="{40266795-74CF-F94B-A11E-0613D10A8C74}"/>
              </a:ext>
            </a:extLst>
          </p:cNvPr>
          <p:cNvSpPr/>
          <p:nvPr/>
        </p:nvSpPr>
        <p:spPr>
          <a:xfrm>
            <a:off x="8048193" y="1947076"/>
            <a:ext cx="847669" cy="182880"/>
          </a:xfrm>
          <a:prstGeom prst="rect">
            <a:avLst/>
          </a:prstGeom>
          <a:solidFill>
            <a:schemeClr val="accent6">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b="1" dirty="0">
                <a:solidFill>
                  <a:schemeClr val="accent6"/>
                </a:solidFill>
                <a:ea typeface="ＭＳ Ｐゴシック" charset="-128"/>
              </a:rPr>
              <a:t>US</a:t>
            </a:r>
          </a:p>
        </p:txBody>
      </p:sp>
      <p:sp>
        <p:nvSpPr>
          <p:cNvPr id="194" name="Rectangle 193">
            <a:extLst>
              <a:ext uri="{FF2B5EF4-FFF2-40B4-BE49-F238E27FC236}">
                <a16:creationId xmlns:a16="http://schemas.microsoft.com/office/drawing/2014/main" id="{9B4FA3C3-4C35-EA4A-8C8F-00B10F013D4A}"/>
              </a:ext>
            </a:extLst>
          </p:cNvPr>
          <p:cNvSpPr/>
          <p:nvPr/>
        </p:nvSpPr>
        <p:spPr>
          <a:xfrm>
            <a:off x="8049908" y="2196082"/>
            <a:ext cx="844237" cy="182880"/>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700" b="1" dirty="0">
                <a:solidFill>
                  <a:schemeClr val="accent3"/>
                </a:solidFill>
              </a:rPr>
              <a:t>Europe</a:t>
            </a:r>
          </a:p>
        </p:txBody>
      </p:sp>
      <p:sp>
        <p:nvSpPr>
          <p:cNvPr id="195" name="Rectangle 194">
            <a:extLst>
              <a:ext uri="{FF2B5EF4-FFF2-40B4-BE49-F238E27FC236}">
                <a16:creationId xmlns:a16="http://schemas.microsoft.com/office/drawing/2014/main" id="{8444AD7B-EDC5-444A-930B-38A5F1F2A68E}"/>
              </a:ext>
            </a:extLst>
          </p:cNvPr>
          <p:cNvSpPr/>
          <p:nvPr/>
        </p:nvSpPr>
        <p:spPr>
          <a:xfrm>
            <a:off x="8049955" y="2445088"/>
            <a:ext cx="844144" cy="18288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700" b="1" dirty="0">
                <a:solidFill>
                  <a:schemeClr val="accent5"/>
                </a:solidFill>
              </a:rPr>
              <a:t>Asia Pacific</a:t>
            </a:r>
          </a:p>
        </p:txBody>
      </p:sp>
      <p:sp>
        <p:nvSpPr>
          <p:cNvPr id="196" name="Rectangle 195">
            <a:extLst>
              <a:ext uri="{FF2B5EF4-FFF2-40B4-BE49-F238E27FC236}">
                <a16:creationId xmlns:a16="http://schemas.microsoft.com/office/drawing/2014/main" id="{FB606CE2-5ABE-9640-AF52-8972422AF182}"/>
              </a:ext>
            </a:extLst>
          </p:cNvPr>
          <p:cNvSpPr/>
          <p:nvPr/>
        </p:nvSpPr>
        <p:spPr>
          <a:xfrm>
            <a:off x="8169250" y="2693746"/>
            <a:ext cx="844144" cy="30118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700" b="1" dirty="0">
                <a:solidFill>
                  <a:schemeClr val="bg1">
                    <a:lumMod val="50000"/>
                  </a:schemeClr>
                </a:solidFill>
              </a:rPr>
              <a:t>Major Congress</a:t>
            </a:r>
          </a:p>
        </p:txBody>
      </p:sp>
      <p:sp>
        <p:nvSpPr>
          <p:cNvPr id="197" name="Oval 196">
            <a:extLst>
              <a:ext uri="{FF2B5EF4-FFF2-40B4-BE49-F238E27FC236}">
                <a16:creationId xmlns:a16="http://schemas.microsoft.com/office/drawing/2014/main" id="{942DBDED-4B46-1343-A508-EFF5E25D20CD}"/>
              </a:ext>
            </a:extLst>
          </p:cNvPr>
          <p:cNvSpPr/>
          <p:nvPr/>
        </p:nvSpPr>
        <p:spPr>
          <a:xfrm>
            <a:off x="8064139" y="2788105"/>
            <a:ext cx="123398" cy="12339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7873C15-DC3C-2D45-B83E-CE5A9C63FA5D}"/>
              </a:ext>
            </a:extLst>
          </p:cNvPr>
          <p:cNvGrpSpPr/>
          <p:nvPr/>
        </p:nvGrpSpPr>
        <p:grpSpPr>
          <a:xfrm>
            <a:off x="8073348" y="3341217"/>
            <a:ext cx="754183" cy="320040"/>
            <a:chOff x="8101792" y="3919113"/>
            <a:chExt cx="677963" cy="287696"/>
          </a:xfrm>
        </p:grpSpPr>
        <p:sp>
          <p:nvSpPr>
            <p:cNvPr id="2" name="Rounded Rectangle 1">
              <a:extLst>
                <a:ext uri="{FF2B5EF4-FFF2-40B4-BE49-F238E27FC236}">
                  <a16:creationId xmlns:a16="http://schemas.microsoft.com/office/drawing/2014/main" id="{5EB38DBB-D973-154D-A30A-0D23B497A726}"/>
                </a:ext>
              </a:extLst>
            </p:cNvPr>
            <p:cNvSpPr/>
            <p:nvPr/>
          </p:nvSpPr>
          <p:spPr>
            <a:xfrm>
              <a:off x="8121011" y="3939082"/>
              <a:ext cx="613719" cy="246597"/>
            </a:xfrm>
            <a:prstGeom prst="roundRect">
              <a:avLst/>
            </a:prstGeom>
            <a:solidFill>
              <a:schemeClr val="accent6">
                <a:lumMod val="20000"/>
                <a:lumOff val="8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1" dirty="0">
                <a:solidFill>
                  <a:schemeClr val="accent6"/>
                </a:solidFill>
              </a:endParaRPr>
            </a:p>
          </p:txBody>
        </p:sp>
        <p:sp>
          <p:nvSpPr>
            <p:cNvPr id="3" name="TextBox 2">
              <a:extLst>
                <a:ext uri="{FF2B5EF4-FFF2-40B4-BE49-F238E27FC236}">
                  <a16:creationId xmlns:a16="http://schemas.microsoft.com/office/drawing/2014/main" id="{42DDED51-64D8-2545-AB81-6F9E85CE2D78}"/>
                </a:ext>
              </a:extLst>
            </p:cNvPr>
            <p:cNvSpPr txBox="1"/>
            <p:nvPr/>
          </p:nvSpPr>
          <p:spPr>
            <a:xfrm>
              <a:off x="8101792" y="3919113"/>
              <a:ext cx="677963" cy="287696"/>
            </a:xfrm>
            <a:prstGeom prst="rect">
              <a:avLst/>
            </a:prstGeom>
            <a:noFill/>
          </p:spPr>
          <p:txBody>
            <a:bodyPr wrap="square" rtlCol="0">
              <a:spAutoFit/>
            </a:bodyPr>
            <a:lstStyle/>
            <a:p>
              <a:pPr lvl="0" algn="ctr"/>
              <a:r>
                <a:rPr lang="en-US" sz="700" b="1" dirty="0">
                  <a:solidFill>
                    <a:srgbClr val="F79646"/>
                  </a:solidFill>
                  <a:latin typeface="Century Gothic" panose="020F0302020204030204"/>
                  <a:ea typeface="+mn-ea"/>
                </a:rPr>
                <a:t>Key Competitor</a:t>
              </a:r>
            </a:p>
          </p:txBody>
        </p:sp>
      </p:grpSp>
      <p:grpSp>
        <p:nvGrpSpPr>
          <p:cNvPr id="9" name="Group 8">
            <a:extLst>
              <a:ext uri="{FF2B5EF4-FFF2-40B4-BE49-F238E27FC236}">
                <a16:creationId xmlns:a16="http://schemas.microsoft.com/office/drawing/2014/main" id="{BF4F80C7-D796-DF4B-B6C4-626CEDA4BA31}"/>
              </a:ext>
            </a:extLst>
          </p:cNvPr>
          <p:cNvGrpSpPr/>
          <p:nvPr/>
        </p:nvGrpSpPr>
        <p:grpSpPr>
          <a:xfrm>
            <a:off x="8073347" y="3675329"/>
            <a:ext cx="766118" cy="307777"/>
            <a:chOff x="8101791" y="4219460"/>
            <a:chExt cx="688692" cy="276672"/>
          </a:xfrm>
        </p:grpSpPr>
        <p:sp>
          <p:nvSpPr>
            <p:cNvPr id="73" name="Rounded Rectangle 72">
              <a:extLst>
                <a:ext uri="{FF2B5EF4-FFF2-40B4-BE49-F238E27FC236}">
                  <a16:creationId xmlns:a16="http://schemas.microsoft.com/office/drawing/2014/main" id="{EACBA109-1B40-AC4B-B624-988D684B1A02}"/>
                </a:ext>
              </a:extLst>
            </p:cNvPr>
            <p:cNvSpPr/>
            <p:nvPr/>
          </p:nvSpPr>
          <p:spPr>
            <a:xfrm>
              <a:off x="8129149" y="4227958"/>
              <a:ext cx="613719" cy="246597"/>
            </a:xfrm>
            <a:prstGeom prst="roundRect">
              <a:avLst/>
            </a:prstGeom>
            <a:solidFill>
              <a:schemeClr val="accent5">
                <a:lumMod val="20000"/>
                <a:lumOff val="80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1" dirty="0">
                <a:solidFill>
                  <a:schemeClr val="accent6"/>
                </a:solidFill>
              </a:endParaRPr>
            </a:p>
          </p:txBody>
        </p:sp>
        <p:sp>
          <p:nvSpPr>
            <p:cNvPr id="74" name="TextBox 73">
              <a:extLst>
                <a:ext uri="{FF2B5EF4-FFF2-40B4-BE49-F238E27FC236}">
                  <a16:creationId xmlns:a16="http://schemas.microsoft.com/office/drawing/2014/main" id="{9E09A23F-D243-324D-AA0E-1FCA0CB8A4A4}"/>
                </a:ext>
              </a:extLst>
            </p:cNvPr>
            <p:cNvSpPr txBox="1"/>
            <p:nvPr/>
          </p:nvSpPr>
          <p:spPr>
            <a:xfrm>
              <a:off x="8101791" y="4219460"/>
              <a:ext cx="688692" cy="276672"/>
            </a:xfrm>
            <a:prstGeom prst="rect">
              <a:avLst/>
            </a:prstGeom>
            <a:noFill/>
          </p:spPr>
          <p:txBody>
            <a:bodyPr wrap="square" rtlCol="0">
              <a:spAutoFit/>
            </a:bodyPr>
            <a:lstStyle/>
            <a:p>
              <a:pPr lvl="0" algn="ctr"/>
              <a:r>
                <a:rPr lang="en-US" sz="700" b="1" dirty="0">
                  <a:solidFill>
                    <a:schemeClr val="accent5"/>
                  </a:solidFill>
                  <a:latin typeface="Century Gothic" panose="020F0302020204030204"/>
                  <a:ea typeface="+mn-ea"/>
                </a:rPr>
                <a:t>Key Competitor</a:t>
              </a:r>
            </a:p>
          </p:txBody>
        </p:sp>
      </p:grpSp>
      <p:sp>
        <p:nvSpPr>
          <p:cNvPr id="10" name="TextBox 9">
            <a:extLst>
              <a:ext uri="{FF2B5EF4-FFF2-40B4-BE49-F238E27FC236}">
                <a16:creationId xmlns:a16="http://schemas.microsoft.com/office/drawing/2014/main" id="{93C620DF-55EC-E24B-AFA7-797E03EF67B6}"/>
              </a:ext>
            </a:extLst>
          </p:cNvPr>
          <p:cNvSpPr txBox="1"/>
          <p:nvPr/>
        </p:nvSpPr>
        <p:spPr>
          <a:xfrm>
            <a:off x="7929667" y="1666550"/>
            <a:ext cx="1083727" cy="253916"/>
          </a:xfrm>
          <a:prstGeom prst="rect">
            <a:avLst/>
          </a:prstGeom>
          <a:noFill/>
        </p:spPr>
        <p:txBody>
          <a:bodyPr wrap="square" rtlCol="0">
            <a:spAutoFit/>
          </a:bodyPr>
          <a:lstStyle/>
          <a:p>
            <a:pPr algn="ctr"/>
            <a:r>
              <a:rPr lang="en-US" sz="1050" b="1" dirty="0">
                <a:solidFill>
                  <a:schemeClr val="accent4">
                    <a:lumMod val="50000"/>
                  </a:schemeClr>
                </a:solidFill>
              </a:rPr>
              <a:t>Legend</a:t>
            </a:r>
          </a:p>
        </p:txBody>
      </p:sp>
      <p:sp>
        <p:nvSpPr>
          <p:cNvPr id="93" name="Oval 92">
            <a:extLst>
              <a:ext uri="{FF2B5EF4-FFF2-40B4-BE49-F238E27FC236}">
                <a16:creationId xmlns:a16="http://schemas.microsoft.com/office/drawing/2014/main" id="{80BAB042-7878-F04A-9E53-7418B5690132}"/>
              </a:ext>
            </a:extLst>
          </p:cNvPr>
          <p:cNvSpPr/>
          <p:nvPr/>
        </p:nvSpPr>
        <p:spPr>
          <a:xfrm>
            <a:off x="5421363" y="2011657"/>
            <a:ext cx="123398" cy="12339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B606CE2-5ABE-9640-AF52-8972422AF182}"/>
              </a:ext>
            </a:extLst>
          </p:cNvPr>
          <p:cNvSpPr/>
          <p:nvPr/>
        </p:nvSpPr>
        <p:spPr>
          <a:xfrm>
            <a:off x="8169249" y="4584495"/>
            <a:ext cx="844144" cy="30118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700" b="1" dirty="0">
                <a:solidFill>
                  <a:schemeClr val="bg1">
                    <a:lumMod val="50000"/>
                  </a:schemeClr>
                </a:solidFill>
              </a:rPr>
              <a:t>Key Event</a:t>
            </a:r>
          </a:p>
        </p:txBody>
      </p:sp>
      <p:sp>
        <p:nvSpPr>
          <p:cNvPr id="84" name="Rectangle 83">
            <a:extLst>
              <a:ext uri="{FF2B5EF4-FFF2-40B4-BE49-F238E27FC236}">
                <a16:creationId xmlns:a16="http://schemas.microsoft.com/office/drawing/2014/main" id="{FB606CE2-5ABE-9640-AF52-8972422AF182}"/>
              </a:ext>
            </a:extLst>
          </p:cNvPr>
          <p:cNvSpPr/>
          <p:nvPr/>
        </p:nvSpPr>
        <p:spPr>
          <a:xfrm>
            <a:off x="4463940" y="4736895"/>
            <a:ext cx="844144" cy="30118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700" b="1" dirty="0">
                <a:solidFill>
                  <a:schemeClr val="bg1">
                    <a:lumMod val="50000"/>
                  </a:schemeClr>
                </a:solidFill>
              </a:rPr>
              <a:t>APPROVAL (Drug X)</a:t>
            </a:r>
          </a:p>
        </p:txBody>
      </p:sp>
      <p:sp>
        <p:nvSpPr>
          <p:cNvPr id="86" name="Rectangle 85">
            <a:extLst>
              <a:ext uri="{FF2B5EF4-FFF2-40B4-BE49-F238E27FC236}">
                <a16:creationId xmlns:a16="http://schemas.microsoft.com/office/drawing/2014/main" id="{FB606CE2-5ABE-9640-AF52-8972422AF182}"/>
              </a:ext>
            </a:extLst>
          </p:cNvPr>
          <p:cNvSpPr/>
          <p:nvPr/>
        </p:nvSpPr>
        <p:spPr>
          <a:xfrm>
            <a:off x="2111608" y="4691989"/>
            <a:ext cx="1324470" cy="30118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700" b="1" dirty="0">
                <a:solidFill>
                  <a:schemeClr val="bg1">
                    <a:lumMod val="50000"/>
                  </a:schemeClr>
                </a:solidFill>
              </a:rPr>
              <a:t>Updated Label: AE Events</a:t>
            </a:r>
          </a:p>
        </p:txBody>
      </p:sp>
      <p:cxnSp>
        <p:nvCxnSpPr>
          <p:cNvPr id="77" name="Straight Connector 76">
            <a:extLst>
              <a:ext uri="{FF2B5EF4-FFF2-40B4-BE49-F238E27FC236}">
                <a16:creationId xmlns:a16="http://schemas.microsoft.com/office/drawing/2014/main" id="{2ABA144E-EF38-1A41-8CCE-0DB038A67E6C}"/>
              </a:ext>
            </a:extLst>
          </p:cNvPr>
          <p:cNvCxnSpPr>
            <a:cxnSpLocks/>
          </p:cNvCxnSpPr>
          <p:nvPr/>
        </p:nvCxnSpPr>
        <p:spPr>
          <a:xfrm>
            <a:off x="7821030" y="1575303"/>
            <a:ext cx="0" cy="4754880"/>
          </a:xfrm>
          <a:prstGeom prst="line">
            <a:avLst/>
          </a:prstGeom>
          <a:ln w="12700" cap="rnd">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86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5786" y="0"/>
            <a:ext cx="6858000" cy="1400175"/>
          </a:xfrm>
        </p:spPr>
        <p:txBody>
          <a:bodyPr/>
          <a:lstStyle/>
          <a:p>
            <a:r>
              <a:rPr lang="en-US" dirty="0"/>
              <a:t>Situational Analysis Summary:</a:t>
            </a:r>
            <a:br>
              <a:rPr lang="en-GB" dirty="0"/>
            </a:br>
            <a:r>
              <a:rPr lang="en-GB" dirty="0"/>
              <a:t>Unmet Needs/Challenges</a:t>
            </a:r>
          </a:p>
        </p:txBody>
      </p:sp>
      <p:graphicFrame>
        <p:nvGraphicFramePr>
          <p:cNvPr id="9" name="Content Placeholder 3">
            <a:extLst>
              <a:ext uri="{FF2B5EF4-FFF2-40B4-BE49-F238E27FC236}">
                <a16:creationId xmlns:a16="http://schemas.microsoft.com/office/drawing/2014/main" id="{778C4860-C3C9-9A42-87A3-ACB66E7091B6}"/>
              </a:ext>
            </a:extLst>
          </p:cNvPr>
          <p:cNvGraphicFramePr>
            <a:graphicFrameLocks/>
          </p:cNvGraphicFramePr>
          <p:nvPr>
            <p:extLst>
              <p:ext uri="{D42A27DB-BD31-4B8C-83A1-F6EECF244321}">
                <p14:modId xmlns:p14="http://schemas.microsoft.com/office/powerpoint/2010/main" val="1561861814"/>
              </p:ext>
            </p:extLst>
          </p:nvPr>
        </p:nvGraphicFramePr>
        <p:xfrm>
          <a:off x="587736" y="1800000"/>
          <a:ext cx="7884803" cy="2509038"/>
        </p:xfrm>
        <a:graphic>
          <a:graphicData uri="http://schemas.openxmlformats.org/drawingml/2006/table">
            <a:tbl>
              <a:tblPr bandRow="1">
                <a:tableStyleId>{72833802-FEF1-4C79-8D5D-14CF1EAF98D9}</a:tableStyleId>
              </a:tblPr>
              <a:tblGrid>
                <a:gridCol w="2492671">
                  <a:extLst>
                    <a:ext uri="{9D8B030D-6E8A-4147-A177-3AD203B41FA5}">
                      <a16:colId xmlns:a16="http://schemas.microsoft.com/office/drawing/2014/main" val="2117513484"/>
                    </a:ext>
                  </a:extLst>
                </a:gridCol>
                <a:gridCol w="5392132">
                  <a:extLst>
                    <a:ext uri="{9D8B030D-6E8A-4147-A177-3AD203B41FA5}">
                      <a16:colId xmlns:a16="http://schemas.microsoft.com/office/drawing/2014/main" val="620864851"/>
                    </a:ext>
                  </a:extLst>
                </a:gridCol>
              </a:tblGrid>
              <a:tr h="288076">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000" b="1" u="none" strike="noStrike" cap="none" normalizeH="0" baseline="0" dirty="0">
                          <a:ln>
                            <a:noFill/>
                          </a:ln>
                          <a:solidFill>
                            <a:schemeClr val="bg1"/>
                          </a:solidFill>
                          <a:effectLst/>
                        </a:rPr>
                        <a:t>Area of Need</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000" b="1" u="none" strike="noStrike" cap="none" normalizeH="0" baseline="0" dirty="0">
                          <a:ln>
                            <a:noFill/>
                          </a:ln>
                          <a:solidFill>
                            <a:schemeClr val="bg1"/>
                          </a:solidFill>
                          <a:effectLst/>
                        </a:rPr>
                        <a:t>Current Unmet Need or Challenges</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1086480"/>
                  </a:ext>
                </a:extLst>
              </a:tr>
              <a:tr h="308344">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Disease management</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Clr>
                          <a:schemeClr val="accent4">
                            <a:lumMod val="50000"/>
                          </a:schemeClr>
                        </a:buClr>
                        <a:buSzPct val="130000"/>
                        <a:buFont typeface="Courier New" panose="02070309020205020404" pitchFamily="49" charset="0"/>
                        <a:buChar char="o"/>
                      </a:pPr>
                      <a:r>
                        <a:rPr lang="en-US" sz="800" b="0" i="0" dirty="0">
                          <a:solidFill>
                            <a:schemeClr val="accent4">
                              <a:lumMod val="50000"/>
                            </a:schemeClr>
                          </a:solidFill>
                          <a:latin typeface="Century Gothic" panose="020B0502020202020204" pitchFamily="34" charset="0"/>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10016"/>
                  </a:ext>
                </a:extLst>
              </a:tr>
              <a:tr h="300663">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HCP treatment preference</a:t>
                      </a:r>
                      <a:br>
                        <a:rPr kumimoji="0" lang="en-US" sz="1000" b="1" u="none" strike="noStrike" cap="none" normalizeH="0" baseline="0" dirty="0">
                          <a:ln>
                            <a:noFill/>
                          </a:ln>
                          <a:solidFill>
                            <a:schemeClr val="accent4">
                              <a:lumMod val="50000"/>
                            </a:schemeClr>
                          </a:solidFill>
                          <a:effectLst/>
                        </a:rPr>
                      </a:br>
                      <a:r>
                        <a:rPr kumimoji="0" lang="en-US" sz="1000" b="1" u="none" strike="noStrike" cap="none" normalizeH="0" baseline="0" dirty="0">
                          <a:ln>
                            <a:noFill/>
                          </a:ln>
                          <a:solidFill>
                            <a:schemeClr val="accent4">
                              <a:lumMod val="50000"/>
                            </a:schemeClr>
                          </a:solidFill>
                          <a:effectLst/>
                        </a:rPr>
                        <a:t>and options</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853331"/>
                  </a:ext>
                </a:extLst>
              </a:tr>
              <a:tr h="29476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Tolerability</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875417"/>
                  </a:ext>
                </a:extLst>
              </a:tr>
              <a:tr h="286845">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Adherence</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193550"/>
                  </a:ext>
                </a:extLst>
              </a:tr>
              <a:tr h="319211">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Effectiveness</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314206"/>
                  </a:ext>
                </a:extLst>
              </a:tr>
              <a:tr h="319211">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000" b="1" u="none" strike="noStrike" cap="none" normalizeH="0" baseline="0" dirty="0">
                          <a:ln>
                            <a:noFill/>
                          </a:ln>
                          <a:solidFill>
                            <a:schemeClr val="accent4">
                              <a:lumMod val="50000"/>
                            </a:schemeClr>
                          </a:solidFill>
                          <a:effectLst/>
                        </a:rPr>
                        <a:t>Safety</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9347176"/>
                  </a:ext>
                </a:extLst>
              </a:tr>
              <a:tr h="319211">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000" b="1" u="none" strike="noStrike" cap="none" normalizeH="0" baseline="0" dirty="0">
                          <a:ln>
                            <a:noFill/>
                          </a:ln>
                          <a:solidFill>
                            <a:schemeClr val="accent4">
                              <a:lumMod val="50000"/>
                            </a:schemeClr>
                          </a:solidFill>
                          <a:effectLst/>
                        </a:rPr>
                        <a:t>Other</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854505"/>
                  </a:ext>
                </a:extLst>
              </a:tr>
            </a:tbl>
          </a:graphicData>
        </a:graphic>
      </p:graphicFrame>
    </p:spTree>
    <p:extLst>
      <p:ext uri="{BB962C8B-B14F-4D97-AF65-F5344CB8AC3E}">
        <p14:creationId xmlns:p14="http://schemas.microsoft.com/office/powerpoint/2010/main" val="211729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US" dirty="0"/>
              <a:t>Situational Analysis Summary:</a:t>
            </a:r>
            <a:br>
              <a:rPr lang="en-GB" dirty="0"/>
            </a:br>
            <a:r>
              <a:rPr lang="en-GB" dirty="0"/>
              <a:t>Gap Identification</a:t>
            </a:r>
          </a:p>
        </p:txBody>
      </p:sp>
      <p:graphicFrame>
        <p:nvGraphicFramePr>
          <p:cNvPr id="8" name="Content Placeholder 3">
            <a:extLst>
              <a:ext uri="{FF2B5EF4-FFF2-40B4-BE49-F238E27FC236}">
                <a16:creationId xmlns:a16="http://schemas.microsoft.com/office/drawing/2014/main" id="{B59C1709-9E21-4646-A11A-5C84584A5881}"/>
              </a:ext>
            </a:extLst>
          </p:cNvPr>
          <p:cNvGraphicFramePr>
            <a:graphicFrameLocks/>
          </p:cNvGraphicFramePr>
          <p:nvPr>
            <p:extLst>
              <p:ext uri="{D42A27DB-BD31-4B8C-83A1-F6EECF244321}">
                <p14:modId xmlns:p14="http://schemas.microsoft.com/office/powerpoint/2010/main" val="1518879318"/>
              </p:ext>
            </p:extLst>
          </p:nvPr>
        </p:nvGraphicFramePr>
        <p:xfrm>
          <a:off x="587736" y="1701258"/>
          <a:ext cx="7884803" cy="4352924"/>
        </p:xfrm>
        <a:graphic>
          <a:graphicData uri="http://schemas.openxmlformats.org/drawingml/2006/table">
            <a:tbl>
              <a:tblPr bandRow="1">
                <a:tableStyleId>{72833802-FEF1-4C79-8D5D-14CF1EAF98D9}</a:tableStyleId>
              </a:tblPr>
              <a:tblGrid>
                <a:gridCol w="2492671">
                  <a:extLst>
                    <a:ext uri="{9D8B030D-6E8A-4147-A177-3AD203B41FA5}">
                      <a16:colId xmlns:a16="http://schemas.microsoft.com/office/drawing/2014/main" val="2117513484"/>
                    </a:ext>
                  </a:extLst>
                </a:gridCol>
                <a:gridCol w="5392132">
                  <a:extLst>
                    <a:ext uri="{9D8B030D-6E8A-4147-A177-3AD203B41FA5}">
                      <a16:colId xmlns:a16="http://schemas.microsoft.com/office/drawing/2014/main" val="620864851"/>
                    </a:ext>
                  </a:extLst>
                </a:gridCol>
              </a:tblGrid>
              <a:tr h="456134">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200" b="1" u="none" strike="noStrike" cap="none" normalizeH="0" baseline="0" dirty="0">
                          <a:ln>
                            <a:noFill/>
                          </a:ln>
                          <a:solidFill>
                            <a:schemeClr val="bg1"/>
                          </a:solidFill>
                          <a:effectLst/>
                        </a:rPr>
                        <a:t>Unmet needs</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200" b="1" u="none" strike="noStrike" cap="none" normalizeH="0" baseline="0" dirty="0">
                          <a:ln>
                            <a:noFill/>
                          </a:ln>
                          <a:solidFill>
                            <a:schemeClr val="bg1"/>
                          </a:solidFill>
                          <a:effectLst/>
                        </a:rPr>
                        <a:t>Remaining Gaps</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1086480"/>
                  </a:ext>
                </a:extLst>
              </a:tr>
              <a:tr h="559318">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200" b="1" u="none" strike="noStrike" cap="none" normalizeH="0" baseline="0" dirty="0">
                          <a:ln>
                            <a:noFill/>
                          </a:ln>
                          <a:solidFill>
                            <a:schemeClr val="accent4">
                              <a:lumMod val="50000"/>
                            </a:schemeClr>
                          </a:solidFill>
                          <a:effectLst/>
                        </a:rPr>
                        <a:t>1 [Unmet need]</a:t>
                      </a:r>
                      <a:endParaRPr kumimoji="0" lang="en-US" sz="12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10016"/>
                  </a:ext>
                </a:extLst>
              </a:tr>
              <a:tr h="54538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200" b="1" u="none" strike="noStrike" kern="1200" cap="none" normalizeH="0" baseline="0" dirty="0">
                          <a:ln>
                            <a:noFill/>
                          </a:ln>
                          <a:solidFill>
                            <a:schemeClr val="accent4">
                              <a:lumMod val="50000"/>
                            </a:schemeClr>
                          </a:solidFill>
                          <a:effectLst/>
                          <a:latin typeface="+mn-lt"/>
                          <a:ea typeface="+mn-ea"/>
                          <a:cs typeface="+mn-cs"/>
                        </a:rPr>
                        <a:t>2 [Unmet need]</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853331"/>
                  </a:ext>
                </a:extLst>
              </a:tr>
              <a:tr h="534677">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200" b="1" u="none" strike="noStrike" cap="none" normalizeH="0" baseline="0" dirty="0">
                          <a:ln>
                            <a:noFill/>
                          </a:ln>
                          <a:solidFill>
                            <a:schemeClr val="accent4">
                              <a:lumMod val="50000"/>
                            </a:schemeClr>
                          </a:solidFill>
                          <a:effectLst/>
                        </a:rPr>
                        <a:t>3 [Unmet need]</a:t>
                      </a:r>
                      <a:endParaRPr kumimoji="0" lang="en-US" sz="12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875417"/>
                  </a:ext>
                </a:extLst>
              </a:tr>
              <a:tr h="52032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200" b="1" u="none" strike="noStrike" kern="1200" cap="none" normalizeH="0" baseline="0" dirty="0">
                          <a:ln>
                            <a:noFill/>
                          </a:ln>
                          <a:solidFill>
                            <a:schemeClr val="accent4">
                              <a:lumMod val="50000"/>
                            </a:schemeClr>
                          </a:solidFill>
                          <a:effectLst/>
                          <a:latin typeface="+mn-lt"/>
                          <a:ea typeface="+mn-ea"/>
                          <a:cs typeface="+mn-cs"/>
                        </a:rPr>
                        <a:t>4 [Unmet need]</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193550"/>
                  </a:ext>
                </a:extLst>
              </a:tr>
              <a:tr h="57903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200" b="1" u="none" strike="noStrike" cap="none" normalizeH="0" baseline="0" dirty="0">
                          <a:ln>
                            <a:noFill/>
                          </a:ln>
                          <a:solidFill>
                            <a:schemeClr val="accent4">
                              <a:lumMod val="50000"/>
                            </a:schemeClr>
                          </a:solidFill>
                          <a:effectLst/>
                        </a:rPr>
                        <a:t>5 [Unmet need]</a:t>
                      </a:r>
                      <a:endParaRPr kumimoji="0" lang="en-US" sz="12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314206"/>
                  </a:ext>
                </a:extLst>
              </a:tr>
              <a:tr h="57903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200" b="1" u="none" strike="noStrike" cap="none" normalizeH="0" baseline="0" dirty="0">
                          <a:ln>
                            <a:noFill/>
                          </a:ln>
                          <a:solidFill>
                            <a:schemeClr val="accent4">
                              <a:lumMod val="50000"/>
                            </a:schemeClr>
                          </a:solidFill>
                          <a:effectLst/>
                        </a:rPr>
                        <a:t>6 </a:t>
                      </a:r>
                      <a:r>
                        <a:rPr kumimoji="0" lang="en-US" sz="1200" b="1" u="none" strike="noStrike" kern="1200" cap="none" normalizeH="0" baseline="0" dirty="0">
                          <a:ln>
                            <a:noFill/>
                          </a:ln>
                          <a:solidFill>
                            <a:schemeClr val="accent4">
                              <a:lumMod val="50000"/>
                            </a:schemeClr>
                          </a:solidFill>
                          <a:effectLst/>
                          <a:latin typeface="+mn-lt"/>
                          <a:ea typeface="+mn-ea"/>
                          <a:cs typeface="+mn-cs"/>
                        </a:rPr>
                        <a:t>[Unmet need]</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9347176"/>
                  </a:ext>
                </a:extLst>
              </a:tr>
              <a:tr h="57903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200" b="1" u="none" strike="noStrike" cap="none" normalizeH="0" baseline="0" dirty="0">
                          <a:ln>
                            <a:noFill/>
                          </a:ln>
                          <a:solidFill>
                            <a:schemeClr val="accent4">
                              <a:lumMod val="50000"/>
                            </a:schemeClr>
                          </a:solidFill>
                          <a:effectLst/>
                        </a:rPr>
                        <a:t>7 [Unmet need]</a:t>
                      </a:r>
                      <a:endParaRPr kumimoji="0" lang="en-US" sz="12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854505"/>
                  </a:ext>
                </a:extLst>
              </a:tr>
            </a:tbl>
          </a:graphicData>
        </a:graphic>
      </p:graphicFrame>
    </p:spTree>
    <p:extLst>
      <p:ext uri="{BB962C8B-B14F-4D97-AF65-F5344CB8AC3E}">
        <p14:creationId xmlns:p14="http://schemas.microsoft.com/office/powerpoint/2010/main" val="21534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US" dirty="0"/>
              <a:t>Situational Analysis Summary: </a:t>
            </a:r>
            <a:br>
              <a:rPr lang="en-US" dirty="0"/>
            </a:br>
            <a:r>
              <a:rPr lang="en-US" dirty="0"/>
              <a:t>Medical SWOT</a:t>
            </a:r>
          </a:p>
        </p:txBody>
      </p:sp>
      <p:graphicFrame>
        <p:nvGraphicFramePr>
          <p:cNvPr id="13" name="Content Placeholder 3">
            <a:extLst>
              <a:ext uri="{FF2B5EF4-FFF2-40B4-BE49-F238E27FC236}">
                <a16:creationId xmlns:a16="http://schemas.microsoft.com/office/drawing/2014/main" id="{DE366CCD-AE05-1C4B-87A6-EE93B2CE80CE}"/>
              </a:ext>
            </a:extLst>
          </p:cNvPr>
          <p:cNvGraphicFramePr>
            <a:graphicFrameLocks/>
          </p:cNvGraphicFramePr>
          <p:nvPr/>
        </p:nvGraphicFramePr>
        <p:xfrm>
          <a:off x="780423" y="1800000"/>
          <a:ext cx="7564508" cy="4378378"/>
        </p:xfrm>
        <a:graphic>
          <a:graphicData uri="http://schemas.openxmlformats.org/drawingml/2006/table">
            <a:tbl>
              <a:tblPr bandRow="1">
                <a:tableStyleId>{72833802-FEF1-4C79-8D5D-14CF1EAF98D9}</a:tableStyleId>
              </a:tblPr>
              <a:tblGrid>
                <a:gridCol w="3793213">
                  <a:extLst>
                    <a:ext uri="{9D8B030D-6E8A-4147-A177-3AD203B41FA5}">
                      <a16:colId xmlns:a16="http://schemas.microsoft.com/office/drawing/2014/main" val="2117513484"/>
                    </a:ext>
                  </a:extLst>
                </a:gridCol>
                <a:gridCol w="3771295">
                  <a:extLst>
                    <a:ext uri="{9D8B030D-6E8A-4147-A177-3AD203B41FA5}">
                      <a16:colId xmlns:a16="http://schemas.microsoft.com/office/drawing/2014/main" val="620864851"/>
                    </a:ext>
                  </a:extLst>
                </a:gridCol>
              </a:tblGrid>
              <a:tr h="2114794">
                <a:tc>
                  <a:txBody>
                    <a:bodyPr/>
                    <a:lstStyle/>
                    <a:p>
                      <a:pPr marL="171450" marR="0" lvl="0" indent="-171450" algn="l" defTabSz="914400" rtl="0" eaLnBrk="0" fontAlgn="base" latinLnBrk="0" hangingPunct="0">
                        <a:lnSpc>
                          <a:spcPct val="100000"/>
                        </a:lnSpc>
                        <a:spcBef>
                          <a:spcPct val="75000"/>
                        </a:spcBef>
                        <a:spcAft>
                          <a:spcPct val="0"/>
                        </a:spcAft>
                        <a:buClrTx/>
                        <a:buSzTx/>
                        <a:buFont typeface="Courier New" panose="02070309020205020404" pitchFamily="49" charset="0"/>
                        <a:buChar char="o"/>
                        <a:tabLst/>
                      </a:pPr>
                      <a:r>
                        <a:rPr kumimoji="0" lang="en-US" sz="1000" b="1" u="none" strike="noStrike" cap="none" normalizeH="0" baseline="0" dirty="0">
                          <a:ln>
                            <a:noFill/>
                          </a:ln>
                          <a:solidFill>
                            <a:schemeClr val="accent4">
                              <a:lumMod val="50000"/>
                            </a:schemeClr>
                          </a:solidFill>
                          <a:effectLst/>
                        </a:rPr>
                        <a:t>[TBD]</a:t>
                      </a:r>
                    </a:p>
                  </a:txBody>
                  <a:tcPr marL="68580" marR="68580" marT="34290" marB="34290">
                    <a:lnL w="12700"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2">
                        <a:alpha val="10000"/>
                      </a:schemeClr>
                    </a:solidFill>
                  </a:tcPr>
                </a:tc>
                <a:tc>
                  <a:txBody>
                    <a:bodyPr/>
                    <a:lstStyle/>
                    <a:p>
                      <a:pPr marL="171450" marR="0" lvl="0" indent="-171450" algn="l" defTabSz="914400" rtl="0" eaLnBrk="0" fontAlgn="base" latinLnBrk="0" hangingPunct="0">
                        <a:lnSpc>
                          <a:spcPct val="100000"/>
                        </a:lnSpc>
                        <a:spcBef>
                          <a:spcPct val="75000"/>
                        </a:spcBef>
                        <a:spcAft>
                          <a:spcPct val="0"/>
                        </a:spcAft>
                        <a:buClrTx/>
                        <a:buSzTx/>
                        <a:buFont typeface="Courier New" panose="02070309020205020404" pitchFamily="49" charset="0"/>
                        <a:buChar char="o"/>
                        <a:tabLst/>
                      </a:pPr>
                      <a:r>
                        <a:rPr kumimoji="0" lang="en-US" sz="1000" b="1" u="none" strike="noStrike" cap="none" normalizeH="0" baseline="0" dirty="0">
                          <a:ln>
                            <a:noFill/>
                          </a:ln>
                          <a:solidFill>
                            <a:schemeClr val="bg1"/>
                          </a:solidFill>
                          <a:effectLst/>
                        </a:rPr>
                        <a:t>[TBD]</a:t>
                      </a:r>
                    </a:p>
                  </a:txBody>
                  <a:tcPr marL="68580" marR="68580" marT="34290" marB="34290">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6"/>
                    </a:solidFill>
                  </a:tcPr>
                </a:tc>
                <a:extLst>
                  <a:ext uri="{0D108BD9-81ED-4DB2-BD59-A6C34878D82A}">
                    <a16:rowId xmlns:a16="http://schemas.microsoft.com/office/drawing/2014/main" val="941086480"/>
                  </a:ext>
                </a:extLst>
              </a:tr>
              <a:tr h="2263584">
                <a:tc>
                  <a:txBody>
                    <a:bodyPr/>
                    <a:lstStyle/>
                    <a:p>
                      <a:pPr marL="171450" marR="0" lvl="0" indent="-1714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000" b="1" u="none" strike="noStrike" cap="none" normalizeH="0" baseline="0" dirty="0">
                          <a:ln>
                            <a:noFill/>
                          </a:ln>
                          <a:solidFill>
                            <a:schemeClr val="bg1"/>
                          </a:solidFill>
                          <a:effectLst/>
                        </a:rPr>
                        <a:t>[TBD]</a:t>
                      </a:r>
                    </a:p>
                  </a:txBody>
                  <a:tcPr marL="68580" marR="68580" marT="34290" marB="34290">
                    <a:lnL w="12700"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2"/>
                    </a:solidFill>
                  </a:tcPr>
                </a:tc>
                <a:tc>
                  <a:txBody>
                    <a:bodyPr/>
                    <a:lstStyle/>
                    <a:p>
                      <a:pPr marL="171450" marR="0" lvl="0" indent="-171450" algn="l" defTabSz="914400" rtl="0" eaLnBrk="0" fontAlgn="base" latinLnBrk="0" hangingPunct="0">
                        <a:lnSpc>
                          <a:spcPct val="100000"/>
                        </a:lnSpc>
                        <a:spcBef>
                          <a:spcPct val="75000"/>
                        </a:spcBef>
                        <a:spcAft>
                          <a:spcPct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E7E7E7">
                              <a:lumMod val="50000"/>
                            </a:srgbClr>
                          </a:solidFill>
                          <a:effectLst/>
                          <a:uLnTx/>
                          <a:uFillTx/>
                          <a:latin typeface="+mn-lt"/>
                          <a:ea typeface="+mn-ea"/>
                          <a:cs typeface="+mn-cs"/>
                        </a:rPr>
                        <a:t>[TBD]</a:t>
                      </a:r>
                    </a:p>
                  </a:txBody>
                  <a:tcPr marL="68580" marR="68580" marT="34290" marB="34290">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39810016"/>
                  </a:ext>
                </a:extLst>
              </a:tr>
            </a:tbl>
          </a:graphicData>
        </a:graphic>
      </p:graphicFrame>
      <p:grpSp>
        <p:nvGrpSpPr>
          <p:cNvPr id="33" name="Group 32">
            <a:extLst>
              <a:ext uri="{FF2B5EF4-FFF2-40B4-BE49-F238E27FC236}">
                <a16:creationId xmlns:a16="http://schemas.microsoft.com/office/drawing/2014/main" id="{E7936B38-1CC0-1745-BCD6-3CA7812EC51B}"/>
              </a:ext>
            </a:extLst>
          </p:cNvPr>
          <p:cNvGrpSpPr/>
          <p:nvPr/>
        </p:nvGrpSpPr>
        <p:grpSpPr>
          <a:xfrm>
            <a:off x="489288" y="2551012"/>
            <a:ext cx="586952" cy="586952"/>
            <a:chOff x="3793369" y="1886615"/>
            <a:chExt cx="586952" cy="586952"/>
          </a:xfrm>
        </p:grpSpPr>
        <p:grpSp>
          <p:nvGrpSpPr>
            <p:cNvPr id="14" name="Group 13">
              <a:extLst>
                <a:ext uri="{FF2B5EF4-FFF2-40B4-BE49-F238E27FC236}">
                  <a16:creationId xmlns:a16="http://schemas.microsoft.com/office/drawing/2014/main" id="{D1BF0246-89AD-7A4F-A0F1-CF5825EDCAA5}"/>
                </a:ext>
              </a:extLst>
            </p:cNvPr>
            <p:cNvGrpSpPr/>
            <p:nvPr/>
          </p:nvGrpSpPr>
          <p:grpSpPr>
            <a:xfrm>
              <a:off x="3793369" y="1886615"/>
              <a:ext cx="586952" cy="586952"/>
              <a:chOff x="668216" y="2184400"/>
              <a:chExt cx="816708" cy="816708"/>
            </a:xfrm>
          </p:grpSpPr>
          <p:sp>
            <p:nvSpPr>
              <p:cNvPr id="15" name="Oval 14">
                <a:extLst>
                  <a:ext uri="{FF2B5EF4-FFF2-40B4-BE49-F238E27FC236}">
                    <a16:creationId xmlns:a16="http://schemas.microsoft.com/office/drawing/2014/main" id="{ED21A851-3847-424A-ABB6-49941F01FF00}"/>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C07882-58C2-FD49-9DFF-1477BA03A6D6}"/>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EE379F5E-4D60-B945-8022-9F62E65B630A}"/>
                </a:ext>
              </a:extLst>
            </p:cNvPr>
            <p:cNvSpPr txBox="1"/>
            <p:nvPr/>
          </p:nvSpPr>
          <p:spPr>
            <a:xfrm>
              <a:off x="3902697" y="1998483"/>
              <a:ext cx="386499" cy="369332"/>
            </a:xfrm>
            <a:prstGeom prst="rect">
              <a:avLst/>
            </a:prstGeom>
            <a:noFill/>
          </p:spPr>
          <p:txBody>
            <a:bodyPr wrap="square" rtlCol="0">
              <a:spAutoFit/>
            </a:bodyPr>
            <a:lstStyle/>
            <a:p>
              <a:pPr algn="ctr"/>
              <a:r>
                <a:rPr lang="en-US" b="1" dirty="0">
                  <a:solidFill>
                    <a:schemeClr val="bg1"/>
                  </a:solidFill>
                  <a:latin typeface="+mj-lt"/>
                </a:rPr>
                <a:t>S</a:t>
              </a:r>
            </a:p>
          </p:txBody>
        </p:sp>
      </p:grpSp>
      <p:grpSp>
        <p:nvGrpSpPr>
          <p:cNvPr id="34" name="Group 33">
            <a:extLst>
              <a:ext uri="{FF2B5EF4-FFF2-40B4-BE49-F238E27FC236}">
                <a16:creationId xmlns:a16="http://schemas.microsoft.com/office/drawing/2014/main" id="{7888E1A3-641A-EE4E-BE57-07591C20A81B}"/>
              </a:ext>
            </a:extLst>
          </p:cNvPr>
          <p:cNvGrpSpPr/>
          <p:nvPr/>
        </p:nvGrpSpPr>
        <p:grpSpPr>
          <a:xfrm>
            <a:off x="8056371" y="2551012"/>
            <a:ext cx="586952" cy="586952"/>
            <a:chOff x="7762054" y="1886615"/>
            <a:chExt cx="586952" cy="586952"/>
          </a:xfrm>
        </p:grpSpPr>
        <p:grpSp>
          <p:nvGrpSpPr>
            <p:cNvPr id="20" name="Group 19">
              <a:extLst>
                <a:ext uri="{FF2B5EF4-FFF2-40B4-BE49-F238E27FC236}">
                  <a16:creationId xmlns:a16="http://schemas.microsoft.com/office/drawing/2014/main" id="{14D83428-9D34-8940-A641-7BB7251D00FC}"/>
                </a:ext>
              </a:extLst>
            </p:cNvPr>
            <p:cNvGrpSpPr/>
            <p:nvPr/>
          </p:nvGrpSpPr>
          <p:grpSpPr>
            <a:xfrm>
              <a:off x="7762054" y="1886615"/>
              <a:ext cx="586952" cy="586952"/>
              <a:chOff x="668216" y="2184400"/>
              <a:chExt cx="816708" cy="816708"/>
            </a:xfrm>
          </p:grpSpPr>
          <p:sp>
            <p:nvSpPr>
              <p:cNvPr id="21" name="Oval 20">
                <a:extLst>
                  <a:ext uri="{FF2B5EF4-FFF2-40B4-BE49-F238E27FC236}">
                    <a16:creationId xmlns:a16="http://schemas.microsoft.com/office/drawing/2014/main" id="{A790B8EB-9B92-6A4F-8FE3-F09326158DD5}"/>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584D99-25E6-904F-AFE1-4BAFCFCF2DF9}"/>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67DF8CC5-90B0-484F-928E-5A11CD302DB7}"/>
                </a:ext>
              </a:extLst>
            </p:cNvPr>
            <p:cNvSpPr txBox="1"/>
            <p:nvPr/>
          </p:nvSpPr>
          <p:spPr>
            <a:xfrm>
              <a:off x="7858027" y="1998483"/>
              <a:ext cx="386499" cy="369332"/>
            </a:xfrm>
            <a:prstGeom prst="rect">
              <a:avLst/>
            </a:prstGeom>
            <a:noFill/>
          </p:spPr>
          <p:txBody>
            <a:bodyPr wrap="square" rtlCol="0">
              <a:spAutoFit/>
            </a:bodyPr>
            <a:lstStyle/>
            <a:p>
              <a:pPr algn="ctr"/>
              <a:r>
                <a:rPr lang="en-US" b="1" dirty="0">
                  <a:solidFill>
                    <a:schemeClr val="bg1"/>
                  </a:solidFill>
                  <a:latin typeface="+mj-lt"/>
                </a:rPr>
                <a:t>W</a:t>
              </a:r>
            </a:p>
          </p:txBody>
        </p:sp>
      </p:grpSp>
      <p:grpSp>
        <p:nvGrpSpPr>
          <p:cNvPr id="35" name="Group 34">
            <a:extLst>
              <a:ext uri="{FF2B5EF4-FFF2-40B4-BE49-F238E27FC236}">
                <a16:creationId xmlns:a16="http://schemas.microsoft.com/office/drawing/2014/main" id="{A1939BB0-946A-0B40-9028-1A3D5985A521}"/>
              </a:ext>
            </a:extLst>
          </p:cNvPr>
          <p:cNvGrpSpPr/>
          <p:nvPr/>
        </p:nvGrpSpPr>
        <p:grpSpPr>
          <a:xfrm>
            <a:off x="8049931" y="4726107"/>
            <a:ext cx="586952" cy="586952"/>
            <a:chOff x="7762054" y="2648146"/>
            <a:chExt cx="586952" cy="586952"/>
          </a:xfrm>
        </p:grpSpPr>
        <p:grpSp>
          <p:nvGrpSpPr>
            <p:cNvPr id="23" name="Group 22">
              <a:extLst>
                <a:ext uri="{FF2B5EF4-FFF2-40B4-BE49-F238E27FC236}">
                  <a16:creationId xmlns:a16="http://schemas.microsoft.com/office/drawing/2014/main" id="{8F033E97-2856-694F-875A-1C3205CCACAD}"/>
                </a:ext>
              </a:extLst>
            </p:cNvPr>
            <p:cNvGrpSpPr/>
            <p:nvPr/>
          </p:nvGrpSpPr>
          <p:grpSpPr>
            <a:xfrm>
              <a:off x="7762054" y="2648146"/>
              <a:ext cx="586952" cy="586952"/>
              <a:chOff x="668216" y="2184400"/>
              <a:chExt cx="816708" cy="816708"/>
            </a:xfrm>
          </p:grpSpPr>
          <p:sp>
            <p:nvSpPr>
              <p:cNvPr id="24" name="Oval 23">
                <a:extLst>
                  <a:ext uri="{FF2B5EF4-FFF2-40B4-BE49-F238E27FC236}">
                    <a16:creationId xmlns:a16="http://schemas.microsoft.com/office/drawing/2014/main" id="{A393D697-EDCC-8B47-8AE8-16AE31EB9516}"/>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D631454-1222-8748-8213-A75E310FD1AA}"/>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2B3AAA91-4CF5-F043-8250-C7D97794BEE9}"/>
                </a:ext>
              </a:extLst>
            </p:cNvPr>
            <p:cNvSpPr txBox="1"/>
            <p:nvPr/>
          </p:nvSpPr>
          <p:spPr>
            <a:xfrm>
              <a:off x="7858027" y="2762054"/>
              <a:ext cx="386499" cy="369332"/>
            </a:xfrm>
            <a:prstGeom prst="rect">
              <a:avLst/>
            </a:prstGeom>
            <a:noFill/>
          </p:spPr>
          <p:txBody>
            <a:bodyPr wrap="square" rtlCol="0">
              <a:spAutoFit/>
            </a:bodyPr>
            <a:lstStyle/>
            <a:p>
              <a:pPr algn="ctr"/>
              <a:r>
                <a:rPr lang="en-US" b="1" dirty="0">
                  <a:solidFill>
                    <a:schemeClr val="bg1"/>
                  </a:solidFill>
                  <a:latin typeface="+mj-lt"/>
                </a:rPr>
                <a:t>T</a:t>
              </a:r>
            </a:p>
          </p:txBody>
        </p:sp>
      </p:grpSp>
      <p:grpSp>
        <p:nvGrpSpPr>
          <p:cNvPr id="32" name="Group 31">
            <a:extLst>
              <a:ext uri="{FF2B5EF4-FFF2-40B4-BE49-F238E27FC236}">
                <a16:creationId xmlns:a16="http://schemas.microsoft.com/office/drawing/2014/main" id="{762EBDBA-5A10-F94A-8056-AC4975F37F36}"/>
              </a:ext>
            </a:extLst>
          </p:cNvPr>
          <p:cNvGrpSpPr/>
          <p:nvPr/>
        </p:nvGrpSpPr>
        <p:grpSpPr>
          <a:xfrm>
            <a:off x="473675" y="4726107"/>
            <a:ext cx="586952" cy="586952"/>
            <a:chOff x="3793369" y="2648146"/>
            <a:chExt cx="586952" cy="586952"/>
          </a:xfrm>
        </p:grpSpPr>
        <p:grpSp>
          <p:nvGrpSpPr>
            <p:cNvPr id="17" name="Group 16">
              <a:extLst>
                <a:ext uri="{FF2B5EF4-FFF2-40B4-BE49-F238E27FC236}">
                  <a16:creationId xmlns:a16="http://schemas.microsoft.com/office/drawing/2014/main" id="{C3DCA47A-4DBE-E543-AE06-63556DE3E7AC}"/>
                </a:ext>
              </a:extLst>
            </p:cNvPr>
            <p:cNvGrpSpPr/>
            <p:nvPr/>
          </p:nvGrpSpPr>
          <p:grpSpPr>
            <a:xfrm>
              <a:off x="3793369" y="2648146"/>
              <a:ext cx="586952" cy="586952"/>
              <a:chOff x="668216" y="2184400"/>
              <a:chExt cx="816708" cy="816708"/>
            </a:xfrm>
          </p:grpSpPr>
          <p:sp>
            <p:nvSpPr>
              <p:cNvPr id="18" name="Oval 17">
                <a:extLst>
                  <a:ext uri="{FF2B5EF4-FFF2-40B4-BE49-F238E27FC236}">
                    <a16:creationId xmlns:a16="http://schemas.microsoft.com/office/drawing/2014/main" id="{F28C5DB1-E7F1-8943-BEED-04470F971EE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BFA8D0-DA49-F341-B2E7-315F8561184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FC361621-57DE-6E4F-A658-C42688331B87}"/>
                </a:ext>
              </a:extLst>
            </p:cNvPr>
            <p:cNvSpPr txBox="1"/>
            <p:nvPr/>
          </p:nvSpPr>
          <p:spPr>
            <a:xfrm>
              <a:off x="3902697" y="2743200"/>
              <a:ext cx="386499" cy="369332"/>
            </a:xfrm>
            <a:prstGeom prst="rect">
              <a:avLst/>
            </a:prstGeom>
            <a:noFill/>
          </p:spPr>
          <p:txBody>
            <a:bodyPr wrap="square" rtlCol="0">
              <a:spAutoFit/>
            </a:bodyPr>
            <a:lstStyle/>
            <a:p>
              <a:pPr algn="ctr"/>
              <a:r>
                <a:rPr lang="en-US" b="1" dirty="0">
                  <a:solidFill>
                    <a:schemeClr val="bg1"/>
                  </a:solidFill>
                  <a:latin typeface="+mj-lt"/>
                </a:rPr>
                <a:t>O</a:t>
              </a:r>
            </a:p>
          </p:txBody>
        </p:sp>
      </p:grpSp>
    </p:spTree>
    <p:extLst>
      <p:ext uri="{BB962C8B-B14F-4D97-AF65-F5344CB8AC3E}">
        <p14:creationId xmlns:p14="http://schemas.microsoft.com/office/powerpoint/2010/main" val="12286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Planning Overview: </a:t>
            </a:r>
            <a:r>
              <a:rPr lang="en-GB" b="1" dirty="0"/>
              <a:t>Content</a:t>
            </a:r>
            <a:endParaRPr lang="en-US" b="1" dirty="0"/>
          </a:p>
        </p:txBody>
      </p:sp>
      <p:grpSp>
        <p:nvGrpSpPr>
          <p:cNvPr id="3" name="Group 2">
            <a:extLst>
              <a:ext uri="{FF2B5EF4-FFF2-40B4-BE49-F238E27FC236}">
                <a16:creationId xmlns:a16="http://schemas.microsoft.com/office/drawing/2014/main" id="{B418511F-7506-6243-A800-87620111B3A7}"/>
              </a:ext>
            </a:extLst>
          </p:cNvPr>
          <p:cNvGrpSpPr/>
          <p:nvPr/>
        </p:nvGrpSpPr>
        <p:grpSpPr>
          <a:xfrm>
            <a:off x="522151" y="2058730"/>
            <a:ext cx="8088449" cy="3528274"/>
            <a:chOff x="522151" y="1973669"/>
            <a:chExt cx="8426294" cy="3675646"/>
          </a:xfrm>
        </p:grpSpPr>
        <p:grpSp>
          <p:nvGrpSpPr>
            <p:cNvPr id="31" name="Group 30">
              <a:extLst>
                <a:ext uri="{FF2B5EF4-FFF2-40B4-BE49-F238E27FC236}">
                  <a16:creationId xmlns:a16="http://schemas.microsoft.com/office/drawing/2014/main" id="{E5C08C0C-8974-5244-A4EF-5D0FD9554646}"/>
                </a:ext>
              </a:extLst>
            </p:cNvPr>
            <p:cNvGrpSpPr/>
            <p:nvPr/>
          </p:nvGrpSpPr>
          <p:grpSpPr>
            <a:xfrm>
              <a:off x="522151" y="1973669"/>
              <a:ext cx="2014245" cy="3675646"/>
              <a:chOff x="477795" y="2200053"/>
              <a:chExt cx="2014245" cy="3675646"/>
            </a:xfrm>
          </p:grpSpPr>
          <p:pic>
            <p:nvPicPr>
              <p:cNvPr id="37" name="Picture 36">
                <a:extLst>
                  <a:ext uri="{FF2B5EF4-FFF2-40B4-BE49-F238E27FC236}">
                    <a16:creationId xmlns:a16="http://schemas.microsoft.com/office/drawing/2014/main" id="{5C079F39-239E-2140-AC68-74002BAD92C1}"/>
                  </a:ext>
                </a:extLst>
              </p:cNvPr>
              <p:cNvPicPr>
                <a:picLocks noChangeAspect="1"/>
              </p:cNvPicPr>
              <p:nvPr/>
            </p:nvPicPr>
            <p:blipFill>
              <a:blip r:embed="rId3"/>
              <a:stretch>
                <a:fillRect/>
              </a:stretch>
            </p:blipFill>
            <p:spPr>
              <a:xfrm>
                <a:off x="1377389" y="2453505"/>
                <a:ext cx="293662" cy="478702"/>
              </a:xfrm>
              <a:prstGeom prst="rect">
                <a:avLst/>
              </a:prstGeom>
            </p:spPr>
          </p:pic>
          <p:sp>
            <p:nvSpPr>
              <p:cNvPr id="38" name="Rounded Rectangle 37">
                <a:extLst>
                  <a:ext uri="{FF2B5EF4-FFF2-40B4-BE49-F238E27FC236}">
                    <a16:creationId xmlns:a16="http://schemas.microsoft.com/office/drawing/2014/main" id="{83C7FE44-3DE1-F946-810B-D7C71651F6CB}"/>
                  </a:ext>
                </a:extLst>
              </p:cNvPr>
              <p:cNvSpPr/>
              <p:nvPr/>
            </p:nvSpPr>
            <p:spPr>
              <a:xfrm>
                <a:off x="477795"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39" name="Rounded Rectangle 38">
                <a:extLst>
                  <a:ext uri="{FF2B5EF4-FFF2-40B4-BE49-F238E27FC236}">
                    <a16:creationId xmlns:a16="http://schemas.microsoft.com/office/drawing/2014/main" id="{71E0D253-90D0-BC49-AE85-0C55CC85C7A7}"/>
                  </a:ext>
                </a:extLst>
              </p:cNvPr>
              <p:cNvSpPr/>
              <p:nvPr/>
            </p:nvSpPr>
            <p:spPr>
              <a:xfrm>
                <a:off x="642221" y="2818495"/>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Situational Analysis</a:t>
                </a:r>
              </a:p>
            </p:txBody>
          </p:sp>
          <p:sp>
            <p:nvSpPr>
              <p:cNvPr id="40" name="Rounded Rectangle 39">
                <a:extLst>
                  <a:ext uri="{FF2B5EF4-FFF2-40B4-BE49-F238E27FC236}">
                    <a16:creationId xmlns:a16="http://schemas.microsoft.com/office/drawing/2014/main" id="{4F612E6E-403F-7B40-AD48-962679D480CD}"/>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42CBBD7C-FE84-0647-95B6-3727205C5DDA}"/>
                  </a:ext>
                </a:extLst>
              </p:cNvPr>
              <p:cNvGrpSpPr/>
              <p:nvPr/>
            </p:nvGrpSpPr>
            <p:grpSpPr>
              <a:xfrm>
                <a:off x="1153864" y="2200053"/>
                <a:ext cx="735428" cy="735428"/>
                <a:chOff x="668216" y="2184400"/>
                <a:chExt cx="816708" cy="816708"/>
              </a:xfrm>
            </p:grpSpPr>
            <p:sp>
              <p:nvSpPr>
                <p:cNvPr id="42" name="Oval 41">
                  <a:extLst>
                    <a:ext uri="{FF2B5EF4-FFF2-40B4-BE49-F238E27FC236}">
                      <a16:creationId xmlns:a16="http://schemas.microsoft.com/office/drawing/2014/main" id="{A02A8DE5-AE2E-8F41-90C2-30AD497B2C44}"/>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8CC56077-DC6C-4442-B65D-6B68E7EE873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grpSp>
          <p:nvGrpSpPr>
            <p:cNvPr id="67" name="Group 66">
              <a:extLst>
                <a:ext uri="{FF2B5EF4-FFF2-40B4-BE49-F238E27FC236}">
                  <a16:creationId xmlns:a16="http://schemas.microsoft.com/office/drawing/2014/main" id="{71A04953-279E-D24B-903B-F73FC568643D}"/>
                </a:ext>
              </a:extLst>
            </p:cNvPr>
            <p:cNvGrpSpPr/>
            <p:nvPr/>
          </p:nvGrpSpPr>
          <p:grpSpPr>
            <a:xfrm>
              <a:off x="2667000" y="1973669"/>
              <a:ext cx="2014245" cy="3675646"/>
              <a:chOff x="477795" y="2200053"/>
              <a:chExt cx="2014245" cy="3675646"/>
            </a:xfrm>
          </p:grpSpPr>
          <p:pic>
            <p:nvPicPr>
              <p:cNvPr id="69" name="Picture 68">
                <a:extLst>
                  <a:ext uri="{FF2B5EF4-FFF2-40B4-BE49-F238E27FC236}">
                    <a16:creationId xmlns:a16="http://schemas.microsoft.com/office/drawing/2014/main" id="{D13365B3-DC25-CC40-A1A4-45AF657D37C7}"/>
                  </a:ext>
                </a:extLst>
              </p:cNvPr>
              <p:cNvPicPr>
                <a:picLocks noChangeAspect="1"/>
              </p:cNvPicPr>
              <p:nvPr/>
            </p:nvPicPr>
            <p:blipFill>
              <a:blip r:embed="rId3"/>
              <a:stretch>
                <a:fillRect/>
              </a:stretch>
            </p:blipFill>
            <p:spPr>
              <a:xfrm>
                <a:off x="1377389" y="2453505"/>
                <a:ext cx="293662" cy="478702"/>
              </a:xfrm>
              <a:prstGeom prst="rect">
                <a:avLst/>
              </a:prstGeom>
            </p:spPr>
          </p:pic>
          <p:sp>
            <p:nvSpPr>
              <p:cNvPr id="72" name="Rounded Rectangle 71">
                <a:extLst>
                  <a:ext uri="{FF2B5EF4-FFF2-40B4-BE49-F238E27FC236}">
                    <a16:creationId xmlns:a16="http://schemas.microsoft.com/office/drawing/2014/main" id="{BE47D16F-D694-FB4B-88CA-02C580AA82C5}"/>
                  </a:ext>
                </a:extLst>
              </p:cNvPr>
              <p:cNvSpPr/>
              <p:nvPr/>
            </p:nvSpPr>
            <p:spPr>
              <a:xfrm>
                <a:off x="477795" y="2405896"/>
                <a:ext cx="2014245" cy="34698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latin typeface="Century Gothic" panose="020B0502020202020204" pitchFamily="34" charset="0"/>
                </a:endParaRPr>
              </a:p>
            </p:txBody>
          </p:sp>
          <p:sp>
            <p:nvSpPr>
              <p:cNvPr id="73" name="Rounded Rectangle 72">
                <a:extLst>
                  <a:ext uri="{FF2B5EF4-FFF2-40B4-BE49-F238E27FC236}">
                    <a16:creationId xmlns:a16="http://schemas.microsoft.com/office/drawing/2014/main" id="{83B53A75-4330-E449-9DB4-F21E2102443D}"/>
                  </a:ext>
                </a:extLst>
              </p:cNvPr>
              <p:cNvSpPr/>
              <p:nvPr/>
            </p:nvSpPr>
            <p:spPr>
              <a:xfrm>
                <a:off x="642221" y="2839760"/>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Medical Strategy</a:t>
                </a:r>
              </a:p>
            </p:txBody>
          </p:sp>
          <p:sp>
            <p:nvSpPr>
              <p:cNvPr id="74" name="Rounded Rectangle 73">
                <a:extLst>
                  <a:ext uri="{FF2B5EF4-FFF2-40B4-BE49-F238E27FC236}">
                    <a16:creationId xmlns:a16="http://schemas.microsoft.com/office/drawing/2014/main" id="{31BB174F-ABA9-5449-ABC8-8002308A4CF5}"/>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1B08156D-3F5B-5841-9BF4-398B263D24E5}"/>
                  </a:ext>
                </a:extLst>
              </p:cNvPr>
              <p:cNvGrpSpPr/>
              <p:nvPr/>
            </p:nvGrpSpPr>
            <p:grpSpPr>
              <a:xfrm>
                <a:off x="1153864" y="2200053"/>
                <a:ext cx="735428" cy="735428"/>
                <a:chOff x="668216" y="2184400"/>
                <a:chExt cx="816708" cy="816708"/>
              </a:xfrm>
            </p:grpSpPr>
            <p:sp>
              <p:nvSpPr>
                <p:cNvPr id="76" name="Oval 75">
                  <a:extLst>
                    <a:ext uri="{FF2B5EF4-FFF2-40B4-BE49-F238E27FC236}">
                      <a16:creationId xmlns:a16="http://schemas.microsoft.com/office/drawing/2014/main" id="{DE883450-54D8-D24B-8A87-6538A39447D2}"/>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18AB109A-1CA8-A24E-8FD0-C8794A33B05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grpSp>
          <p:nvGrpSpPr>
            <p:cNvPr id="106" name="Group 105">
              <a:extLst>
                <a:ext uri="{FF2B5EF4-FFF2-40B4-BE49-F238E27FC236}">
                  <a16:creationId xmlns:a16="http://schemas.microsoft.com/office/drawing/2014/main" id="{B021C543-2E55-964C-9190-00F4B34AA0F3}"/>
                </a:ext>
              </a:extLst>
            </p:cNvPr>
            <p:cNvGrpSpPr/>
            <p:nvPr/>
          </p:nvGrpSpPr>
          <p:grpSpPr>
            <a:xfrm>
              <a:off x="4789967" y="1973669"/>
              <a:ext cx="2014245" cy="3675646"/>
              <a:chOff x="477795" y="2200053"/>
              <a:chExt cx="2014245" cy="3675646"/>
            </a:xfrm>
          </p:grpSpPr>
          <p:pic>
            <p:nvPicPr>
              <p:cNvPr id="108" name="Picture 107">
                <a:extLst>
                  <a:ext uri="{FF2B5EF4-FFF2-40B4-BE49-F238E27FC236}">
                    <a16:creationId xmlns:a16="http://schemas.microsoft.com/office/drawing/2014/main" id="{AB07503B-69D3-B64A-9A3A-5AF2FA8B5505}"/>
                  </a:ext>
                </a:extLst>
              </p:cNvPr>
              <p:cNvPicPr>
                <a:picLocks noChangeAspect="1"/>
              </p:cNvPicPr>
              <p:nvPr/>
            </p:nvPicPr>
            <p:blipFill>
              <a:blip r:embed="rId3"/>
              <a:stretch>
                <a:fillRect/>
              </a:stretch>
            </p:blipFill>
            <p:spPr>
              <a:xfrm>
                <a:off x="1377389" y="2453505"/>
                <a:ext cx="293662" cy="478702"/>
              </a:xfrm>
              <a:prstGeom prst="rect">
                <a:avLst/>
              </a:prstGeom>
            </p:spPr>
          </p:pic>
          <p:sp>
            <p:nvSpPr>
              <p:cNvPr id="109" name="Rounded Rectangle 108">
                <a:extLst>
                  <a:ext uri="{FF2B5EF4-FFF2-40B4-BE49-F238E27FC236}">
                    <a16:creationId xmlns:a16="http://schemas.microsoft.com/office/drawing/2014/main" id="{644CEFE0-B8CC-7541-8D04-1BE29D2C4A35}"/>
                  </a:ext>
                </a:extLst>
              </p:cNvPr>
              <p:cNvSpPr/>
              <p:nvPr/>
            </p:nvSpPr>
            <p:spPr>
              <a:xfrm>
                <a:off x="477795" y="2405896"/>
                <a:ext cx="2014245" cy="3469803"/>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bg1"/>
                  </a:solidFill>
                  <a:latin typeface="Century Gothic" panose="020B0502020202020204" pitchFamily="34" charset="0"/>
                </a:endParaRPr>
              </a:p>
            </p:txBody>
          </p:sp>
          <p:sp>
            <p:nvSpPr>
              <p:cNvPr id="110" name="Rounded Rectangle 109">
                <a:extLst>
                  <a:ext uri="{FF2B5EF4-FFF2-40B4-BE49-F238E27FC236}">
                    <a16:creationId xmlns:a16="http://schemas.microsoft.com/office/drawing/2014/main" id="{E37E6830-D4FB-494A-B282-53FFB7F5A98E}"/>
                  </a:ext>
                </a:extLst>
              </p:cNvPr>
              <p:cNvSpPr/>
              <p:nvPr/>
            </p:nvSpPr>
            <p:spPr>
              <a:xfrm>
                <a:off x="642221" y="2829127"/>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Tactical and Operational Plan</a:t>
                </a:r>
              </a:p>
            </p:txBody>
          </p:sp>
          <p:sp>
            <p:nvSpPr>
              <p:cNvPr id="111" name="Rounded Rectangle 110">
                <a:extLst>
                  <a:ext uri="{FF2B5EF4-FFF2-40B4-BE49-F238E27FC236}">
                    <a16:creationId xmlns:a16="http://schemas.microsoft.com/office/drawing/2014/main" id="{DB1FE341-024D-634E-AFBB-9F7D3EC903A0}"/>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B7B74C70-9EBC-474E-B80B-D4F889842C30}"/>
                  </a:ext>
                </a:extLst>
              </p:cNvPr>
              <p:cNvGrpSpPr/>
              <p:nvPr/>
            </p:nvGrpSpPr>
            <p:grpSpPr>
              <a:xfrm>
                <a:off x="1153864" y="2200053"/>
                <a:ext cx="735428" cy="735428"/>
                <a:chOff x="668216" y="2184400"/>
                <a:chExt cx="816708" cy="816708"/>
              </a:xfrm>
            </p:grpSpPr>
            <p:sp>
              <p:nvSpPr>
                <p:cNvPr id="113" name="Oval 112">
                  <a:extLst>
                    <a:ext uri="{FF2B5EF4-FFF2-40B4-BE49-F238E27FC236}">
                      <a16:creationId xmlns:a16="http://schemas.microsoft.com/office/drawing/2014/main" id="{F8B1AD8B-9B41-AB44-9ADE-426D12389375}"/>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CE7F13AF-04E7-1D4C-AA8C-DC6DAF639A8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2" name="TextBox 1">
              <a:extLst>
                <a:ext uri="{FF2B5EF4-FFF2-40B4-BE49-F238E27FC236}">
                  <a16:creationId xmlns:a16="http://schemas.microsoft.com/office/drawing/2014/main" id="{3DD0BEFC-7174-D648-A455-438B67B9AC0F}"/>
                </a:ext>
              </a:extLst>
            </p:cNvPr>
            <p:cNvSpPr txBox="1"/>
            <p:nvPr/>
          </p:nvSpPr>
          <p:spPr>
            <a:xfrm>
              <a:off x="659219" y="3338623"/>
              <a:ext cx="1711842" cy="1891729"/>
            </a:xfrm>
            <a:prstGeom prst="rect">
              <a:avLst/>
            </a:prstGeom>
            <a:noFill/>
          </p:spPr>
          <p:txBody>
            <a:bodyPr wrap="square" rtlCol="0">
              <a:spAutoFit/>
            </a:bodyPr>
            <a:lstStyle/>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The Disease </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Therapeutic Landscape</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Product Profile</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Stakeholder Insights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Gap Analysis</a:t>
              </a:r>
            </a:p>
          </p:txBody>
        </p:sp>
        <p:sp>
          <p:nvSpPr>
            <p:cNvPr id="115" name="TextBox 114">
              <a:extLst>
                <a:ext uri="{FF2B5EF4-FFF2-40B4-BE49-F238E27FC236}">
                  <a16:creationId xmlns:a16="http://schemas.microsoft.com/office/drawing/2014/main" id="{54BF2D3D-E06D-464B-B7A0-72BEA77ADAA8}"/>
                </a:ext>
              </a:extLst>
            </p:cNvPr>
            <p:cNvSpPr txBox="1"/>
            <p:nvPr/>
          </p:nvSpPr>
          <p:spPr>
            <a:xfrm>
              <a:off x="2819400" y="3338623"/>
              <a:ext cx="1711842" cy="1442845"/>
            </a:xfrm>
            <a:prstGeom prst="rect">
              <a:avLst/>
            </a:prstGeom>
            <a:noFill/>
          </p:spPr>
          <p:txBody>
            <a:bodyPr wrap="square" rtlCol="0">
              <a:spAutoFit/>
            </a:bodyPr>
            <a:lstStyle/>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Vision</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Medical Objectives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Strategic Medical Drivers</a:t>
              </a:r>
            </a:p>
          </p:txBody>
        </p:sp>
        <p:sp>
          <p:nvSpPr>
            <p:cNvPr id="116" name="TextBox 115">
              <a:extLst>
                <a:ext uri="{FF2B5EF4-FFF2-40B4-BE49-F238E27FC236}">
                  <a16:creationId xmlns:a16="http://schemas.microsoft.com/office/drawing/2014/main" id="{4D149366-394E-A641-BEEF-ACE8E340507C}"/>
                </a:ext>
              </a:extLst>
            </p:cNvPr>
            <p:cNvSpPr txBox="1"/>
            <p:nvPr/>
          </p:nvSpPr>
          <p:spPr>
            <a:xfrm>
              <a:off x="4953000" y="3338623"/>
              <a:ext cx="1711842" cy="993959"/>
            </a:xfrm>
            <a:prstGeom prst="rect">
              <a:avLst/>
            </a:prstGeom>
            <a:noFill/>
          </p:spPr>
          <p:txBody>
            <a:bodyPr wrap="square" rtlCol="0">
              <a:spAutoFit/>
            </a:bodyPr>
            <a:lstStyle/>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Medical Affairs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Functional Activities</a:t>
              </a:r>
            </a:p>
          </p:txBody>
        </p:sp>
        <p:grpSp>
          <p:nvGrpSpPr>
            <p:cNvPr id="118" name="Group 117">
              <a:extLst>
                <a:ext uri="{FF2B5EF4-FFF2-40B4-BE49-F238E27FC236}">
                  <a16:creationId xmlns:a16="http://schemas.microsoft.com/office/drawing/2014/main" id="{2BF216CD-50FA-0442-8821-E6FDB4EF2CC5}"/>
                </a:ext>
              </a:extLst>
            </p:cNvPr>
            <p:cNvGrpSpPr/>
            <p:nvPr/>
          </p:nvGrpSpPr>
          <p:grpSpPr>
            <a:xfrm>
              <a:off x="6934200" y="1973669"/>
              <a:ext cx="2014245" cy="3675646"/>
              <a:chOff x="477795" y="2200053"/>
              <a:chExt cx="2014245" cy="3675646"/>
            </a:xfrm>
          </p:grpSpPr>
          <p:pic>
            <p:nvPicPr>
              <p:cNvPr id="120" name="Picture 119">
                <a:extLst>
                  <a:ext uri="{FF2B5EF4-FFF2-40B4-BE49-F238E27FC236}">
                    <a16:creationId xmlns:a16="http://schemas.microsoft.com/office/drawing/2014/main" id="{2E79B743-8D90-D446-99B0-1C937826288B}"/>
                  </a:ext>
                </a:extLst>
              </p:cNvPr>
              <p:cNvPicPr>
                <a:picLocks noChangeAspect="1"/>
              </p:cNvPicPr>
              <p:nvPr/>
            </p:nvPicPr>
            <p:blipFill>
              <a:blip r:embed="rId3"/>
              <a:stretch>
                <a:fillRect/>
              </a:stretch>
            </p:blipFill>
            <p:spPr>
              <a:xfrm>
                <a:off x="1377389" y="2453505"/>
                <a:ext cx="293662" cy="478702"/>
              </a:xfrm>
              <a:prstGeom prst="rect">
                <a:avLst/>
              </a:prstGeom>
            </p:spPr>
          </p:pic>
          <p:sp>
            <p:nvSpPr>
              <p:cNvPr id="121" name="Rounded Rectangle 120">
                <a:extLst>
                  <a:ext uri="{FF2B5EF4-FFF2-40B4-BE49-F238E27FC236}">
                    <a16:creationId xmlns:a16="http://schemas.microsoft.com/office/drawing/2014/main" id="{D954546F-9A6E-FC43-AF63-FF2E1C2A7EE8}"/>
                  </a:ext>
                </a:extLst>
              </p:cNvPr>
              <p:cNvSpPr/>
              <p:nvPr/>
            </p:nvSpPr>
            <p:spPr>
              <a:xfrm>
                <a:off x="477795" y="2405896"/>
                <a:ext cx="2014245" cy="34698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latin typeface="Century Gothic" panose="020B0502020202020204" pitchFamily="34" charset="0"/>
                </a:endParaRPr>
              </a:p>
            </p:txBody>
          </p:sp>
          <p:sp>
            <p:nvSpPr>
              <p:cNvPr id="122" name="Rounded Rectangle 121">
                <a:extLst>
                  <a:ext uri="{FF2B5EF4-FFF2-40B4-BE49-F238E27FC236}">
                    <a16:creationId xmlns:a16="http://schemas.microsoft.com/office/drawing/2014/main" id="{3015BEB2-EBEE-3D45-AD1A-93EE402F3815}"/>
                  </a:ext>
                </a:extLst>
              </p:cNvPr>
              <p:cNvSpPr/>
              <p:nvPr/>
            </p:nvSpPr>
            <p:spPr>
              <a:xfrm>
                <a:off x="642221" y="2839760"/>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Medical Plan Summary</a:t>
                </a:r>
              </a:p>
            </p:txBody>
          </p:sp>
          <p:sp>
            <p:nvSpPr>
              <p:cNvPr id="123" name="Rounded Rectangle 122">
                <a:extLst>
                  <a:ext uri="{FF2B5EF4-FFF2-40B4-BE49-F238E27FC236}">
                    <a16:creationId xmlns:a16="http://schemas.microsoft.com/office/drawing/2014/main" id="{E4BB70A1-4C78-8840-B820-C561D4269DB1}"/>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852BCD96-14B4-EE44-8FC7-F9C26A26452B}"/>
                  </a:ext>
                </a:extLst>
              </p:cNvPr>
              <p:cNvGrpSpPr/>
              <p:nvPr/>
            </p:nvGrpSpPr>
            <p:grpSpPr>
              <a:xfrm>
                <a:off x="1153864" y="2200053"/>
                <a:ext cx="735428" cy="735428"/>
                <a:chOff x="668216" y="2184400"/>
                <a:chExt cx="816708" cy="816708"/>
              </a:xfrm>
            </p:grpSpPr>
            <p:sp>
              <p:nvSpPr>
                <p:cNvPr id="125" name="Oval 124">
                  <a:extLst>
                    <a:ext uri="{FF2B5EF4-FFF2-40B4-BE49-F238E27FC236}">
                      <a16:creationId xmlns:a16="http://schemas.microsoft.com/office/drawing/2014/main" id="{9E119D6F-F93A-F74E-AC43-F8486DB9EA4C}"/>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503748E6-0125-E94B-86F9-619C9D16D86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127" name="TextBox 126">
              <a:extLst>
                <a:ext uri="{FF2B5EF4-FFF2-40B4-BE49-F238E27FC236}">
                  <a16:creationId xmlns:a16="http://schemas.microsoft.com/office/drawing/2014/main" id="{ADF5A56D-6FFE-584B-AB39-81B746BDD2C4}"/>
                </a:ext>
              </a:extLst>
            </p:cNvPr>
            <p:cNvSpPr txBox="1"/>
            <p:nvPr/>
          </p:nvSpPr>
          <p:spPr>
            <a:xfrm>
              <a:off x="7091916" y="3338623"/>
              <a:ext cx="1711842" cy="1442845"/>
            </a:xfrm>
            <a:prstGeom prst="rect">
              <a:avLst/>
            </a:prstGeom>
            <a:noFill/>
          </p:spPr>
          <p:txBody>
            <a:bodyPr wrap="square" rtlCol="0">
              <a:spAutoFit/>
            </a:bodyPr>
            <a:lstStyle/>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Medical Plan Strategic Overview</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Budgets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Timelines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Resources</a:t>
              </a:r>
            </a:p>
          </p:txBody>
        </p:sp>
      </p:grpSp>
      <p:sp>
        <p:nvSpPr>
          <p:cNvPr id="48" name="Rectangle 47">
            <a:extLst>
              <a:ext uri="{FF2B5EF4-FFF2-40B4-BE49-F238E27FC236}">
                <a16:creationId xmlns:a16="http://schemas.microsoft.com/office/drawing/2014/main" id="{BC5641C8-670F-A940-8E75-DB6F63A4A123}"/>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grpSp>
        <p:nvGrpSpPr>
          <p:cNvPr id="4" name="Group 4"/>
          <p:cNvGrpSpPr>
            <a:grpSpLocks noChangeAspect="1"/>
          </p:cNvGrpSpPr>
          <p:nvPr/>
        </p:nvGrpSpPr>
        <p:grpSpPr bwMode="auto">
          <a:xfrm>
            <a:off x="3524250" y="2206625"/>
            <a:ext cx="133350" cy="377825"/>
            <a:chOff x="2220" y="1390"/>
            <a:chExt cx="84" cy="238"/>
          </a:xfrm>
        </p:grpSpPr>
        <p:sp>
          <p:nvSpPr>
            <p:cNvPr id="6" name="Freeform 5"/>
            <p:cNvSpPr>
              <a:spLocks noEditPoints="1"/>
            </p:cNvSpPr>
            <p:nvPr/>
          </p:nvSpPr>
          <p:spPr bwMode="auto">
            <a:xfrm>
              <a:off x="2220" y="1443"/>
              <a:ext cx="84" cy="185"/>
            </a:xfrm>
            <a:custGeom>
              <a:avLst/>
              <a:gdLst>
                <a:gd name="T0" fmla="*/ 317 w 375"/>
                <a:gd name="T1" fmla="*/ 765 h 833"/>
                <a:gd name="T2" fmla="*/ 317 w 375"/>
                <a:gd name="T3" fmla="*/ 765 h 833"/>
                <a:gd name="T4" fmla="*/ 297 w 375"/>
                <a:gd name="T5" fmla="*/ 753 h 833"/>
                <a:gd name="T6" fmla="*/ 283 w 375"/>
                <a:gd name="T7" fmla="*/ 633 h 833"/>
                <a:gd name="T8" fmla="*/ 302 w 375"/>
                <a:gd name="T9" fmla="*/ 624 h 833"/>
                <a:gd name="T10" fmla="*/ 317 w 375"/>
                <a:gd name="T11" fmla="*/ 765 h 833"/>
                <a:gd name="T12" fmla="*/ 352 w 375"/>
                <a:gd name="T13" fmla="*/ 768 h 833"/>
                <a:gd name="T14" fmla="*/ 352 w 375"/>
                <a:gd name="T15" fmla="*/ 768 h 833"/>
                <a:gd name="T16" fmla="*/ 370 w 375"/>
                <a:gd name="T17" fmla="*/ 702 h 833"/>
                <a:gd name="T18" fmla="*/ 336 w 375"/>
                <a:gd name="T19" fmla="*/ 618 h 833"/>
                <a:gd name="T20" fmla="*/ 336 w 375"/>
                <a:gd name="T21" fmla="*/ 618 h 833"/>
                <a:gd name="T22" fmla="*/ 337 w 375"/>
                <a:gd name="T23" fmla="*/ 613 h 833"/>
                <a:gd name="T24" fmla="*/ 337 w 375"/>
                <a:gd name="T25" fmla="*/ 613 h 833"/>
                <a:gd name="T26" fmla="*/ 348 w 375"/>
                <a:gd name="T27" fmla="*/ 597 h 833"/>
                <a:gd name="T28" fmla="*/ 331 w 375"/>
                <a:gd name="T29" fmla="*/ 584 h 833"/>
                <a:gd name="T30" fmla="*/ 331 w 375"/>
                <a:gd name="T31" fmla="*/ 584 h 833"/>
                <a:gd name="T32" fmla="*/ 327 w 375"/>
                <a:gd name="T33" fmla="*/ 578 h 833"/>
                <a:gd name="T34" fmla="*/ 328 w 375"/>
                <a:gd name="T35" fmla="*/ 578 h 833"/>
                <a:gd name="T36" fmla="*/ 248 w 375"/>
                <a:gd name="T37" fmla="*/ 305 h 833"/>
                <a:gd name="T38" fmla="*/ 248 w 375"/>
                <a:gd name="T39" fmla="*/ 302 h 833"/>
                <a:gd name="T40" fmla="*/ 297 w 375"/>
                <a:gd name="T41" fmla="*/ 302 h 833"/>
                <a:gd name="T42" fmla="*/ 324 w 375"/>
                <a:gd name="T43" fmla="*/ 274 h 833"/>
                <a:gd name="T44" fmla="*/ 324 w 375"/>
                <a:gd name="T45" fmla="*/ 267 h 833"/>
                <a:gd name="T46" fmla="*/ 297 w 375"/>
                <a:gd name="T47" fmla="*/ 239 h 833"/>
                <a:gd name="T48" fmla="*/ 257 w 375"/>
                <a:gd name="T49" fmla="*/ 239 h 833"/>
                <a:gd name="T50" fmla="*/ 327 w 375"/>
                <a:gd name="T51" fmla="*/ 60 h 833"/>
                <a:gd name="T52" fmla="*/ 338 w 375"/>
                <a:gd name="T53" fmla="*/ 15 h 833"/>
                <a:gd name="T54" fmla="*/ 306 w 375"/>
                <a:gd name="T55" fmla="*/ 3 h 833"/>
                <a:gd name="T56" fmla="*/ 272 w 375"/>
                <a:gd name="T57" fmla="*/ 15 h 833"/>
                <a:gd name="T58" fmla="*/ 235 w 375"/>
                <a:gd name="T59" fmla="*/ 3 h 833"/>
                <a:gd name="T60" fmla="*/ 231 w 375"/>
                <a:gd name="T61" fmla="*/ 0 h 833"/>
                <a:gd name="T62" fmla="*/ 231 w 375"/>
                <a:gd name="T63" fmla="*/ 0 h 833"/>
                <a:gd name="T64" fmla="*/ 230 w 375"/>
                <a:gd name="T65" fmla="*/ 0 h 833"/>
                <a:gd name="T66" fmla="*/ 228 w 375"/>
                <a:gd name="T67" fmla="*/ 2 h 833"/>
                <a:gd name="T68" fmla="*/ 191 w 375"/>
                <a:gd name="T69" fmla="*/ 17 h 833"/>
                <a:gd name="T70" fmla="*/ 150 w 375"/>
                <a:gd name="T71" fmla="*/ 0 h 833"/>
                <a:gd name="T72" fmla="*/ 109 w 375"/>
                <a:gd name="T73" fmla="*/ 15 h 833"/>
                <a:gd name="T74" fmla="*/ 75 w 375"/>
                <a:gd name="T75" fmla="*/ 3 h 833"/>
                <a:gd name="T76" fmla="*/ 42 w 375"/>
                <a:gd name="T77" fmla="*/ 15 h 833"/>
                <a:gd name="T78" fmla="*/ 53 w 375"/>
                <a:gd name="T79" fmla="*/ 60 h 833"/>
                <a:gd name="T80" fmla="*/ 124 w 375"/>
                <a:gd name="T81" fmla="*/ 239 h 833"/>
                <a:gd name="T82" fmla="*/ 78 w 375"/>
                <a:gd name="T83" fmla="*/ 239 h 833"/>
                <a:gd name="T84" fmla="*/ 50 w 375"/>
                <a:gd name="T85" fmla="*/ 267 h 833"/>
                <a:gd name="T86" fmla="*/ 50 w 375"/>
                <a:gd name="T87" fmla="*/ 274 h 833"/>
                <a:gd name="T88" fmla="*/ 78 w 375"/>
                <a:gd name="T89" fmla="*/ 302 h 833"/>
                <a:gd name="T90" fmla="*/ 133 w 375"/>
                <a:gd name="T91" fmla="*/ 302 h 833"/>
                <a:gd name="T92" fmla="*/ 134 w 375"/>
                <a:gd name="T93" fmla="*/ 305 h 833"/>
                <a:gd name="T94" fmla="*/ 133 w 375"/>
                <a:gd name="T95" fmla="*/ 305 h 833"/>
                <a:gd name="T96" fmla="*/ 54 w 375"/>
                <a:gd name="T97" fmla="*/ 578 h 833"/>
                <a:gd name="T98" fmla="*/ 54 w 375"/>
                <a:gd name="T99" fmla="*/ 578 h 833"/>
                <a:gd name="T100" fmla="*/ 51 w 375"/>
                <a:gd name="T101" fmla="*/ 584 h 833"/>
                <a:gd name="T102" fmla="*/ 49 w 375"/>
                <a:gd name="T103" fmla="*/ 584 h 833"/>
                <a:gd name="T104" fmla="*/ 33 w 375"/>
                <a:gd name="T105" fmla="*/ 597 h 833"/>
                <a:gd name="T106" fmla="*/ 43 w 375"/>
                <a:gd name="T107" fmla="*/ 613 h 833"/>
                <a:gd name="T108" fmla="*/ 42 w 375"/>
                <a:gd name="T109" fmla="*/ 618 h 833"/>
                <a:gd name="T110" fmla="*/ 42 w 375"/>
                <a:gd name="T111" fmla="*/ 618 h 833"/>
                <a:gd name="T112" fmla="*/ 4 w 375"/>
                <a:gd name="T113" fmla="*/ 697 h 833"/>
                <a:gd name="T114" fmla="*/ 23 w 375"/>
                <a:gd name="T115" fmla="*/ 768 h 833"/>
                <a:gd name="T116" fmla="*/ 0 w 375"/>
                <a:gd name="T117" fmla="*/ 800 h 833"/>
                <a:gd name="T118" fmla="*/ 33 w 375"/>
                <a:gd name="T119" fmla="*/ 833 h 833"/>
                <a:gd name="T120" fmla="*/ 342 w 375"/>
                <a:gd name="T121" fmla="*/ 833 h 833"/>
                <a:gd name="T122" fmla="*/ 375 w 375"/>
                <a:gd name="T123" fmla="*/ 800 h 833"/>
                <a:gd name="T124" fmla="*/ 352 w 375"/>
                <a:gd name="T125" fmla="*/ 76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833">
                  <a:moveTo>
                    <a:pt x="317" y="765"/>
                  </a:moveTo>
                  <a:lnTo>
                    <a:pt x="317" y="765"/>
                  </a:lnTo>
                  <a:cubicBezTo>
                    <a:pt x="307" y="779"/>
                    <a:pt x="285" y="768"/>
                    <a:pt x="297" y="753"/>
                  </a:cubicBezTo>
                  <a:cubicBezTo>
                    <a:pt x="297" y="753"/>
                    <a:pt x="343" y="702"/>
                    <a:pt x="283" y="633"/>
                  </a:cubicBezTo>
                  <a:cubicBezTo>
                    <a:pt x="276" y="625"/>
                    <a:pt x="289" y="614"/>
                    <a:pt x="302" y="624"/>
                  </a:cubicBezTo>
                  <a:cubicBezTo>
                    <a:pt x="302" y="624"/>
                    <a:pt x="367" y="689"/>
                    <a:pt x="317" y="765"/>
                  </a:cubicBezTo>
                  <a:close/>
                  <a:moveTo>
                    <a:pt x="352" y="768"/>
                  </a:moveTo>
                  <a:lnTo>
                    <a:pt x="352" y="768"/>
                  </a:lnTo>
                  <a:cubicBezTo>
                    <a:pt x="365" y="750"/>
                    <a:pt x="372" y="729"/>
                    <a:pt x="370" y="702"/>
                  </a:cubicBezTo>
                  <a:cubicBezTo>
                    <a:pt x="369" y="674"/>
                    <a:pt x="353" y="642"/>
                    <a:pt x="336" y="618"/>
                  </a:cubicBezTo>
                  <a:lnTo>
                    <a:pt x="336" y="618"/>
                  </a:lnTo>
                  <a:cubicBezTo>
                    <a:pt x="336" y="616"/>
                    <a:pt x="337" y="615"/>
                    <a:pt x="337" y="613"/>
                  </a:cubicBezTo>
                  <a:lnTo>
                    <a:pt x="337" y="613"/>
                  </a:lnTo>
                  <a:cubicBezTo>
                    <a:pt x="341" y="613"/>
                    <a:pt x="350" y="606"/>
                    <a:pt x="348" y="597"/>
                  </a:cubicBezTo>
                  <a:cubicBezTo>
                    <a:pt x="345" y="586"/>
                    <a:pt x="335" y="584"/>
                    <a:pt x="331" y="584"/>
                  </a:cubicBezTo>
                  <a:lnTo>
                    <a:pt x="331" y="584"/>
                  </a:lnTo>
                  <a:cubicBezTo>
                    <a:pt x="330" y="582"/>
                    <a:pt x="329" y="580"/>
                    <a:pt x="327" y="578"/>
                  </a:cubicBezTo>
                  <a:lnTo>
                    <a:pt x="328" y="578"/>
                  </a:lnTo>
                  <a:cubicBezTo>
                    <a:pt x="292" y="512"/>
                    <a:pt x="258" y="455"/>
                    <a:pt x="248" y="305"/>
                  </a:cubicBezTo>
                  <a:lnTo>
                    <a:pt x="248" y="302"/>
                  </a:lnTo>
                  <a:lnTo>
                    <a:pt x="297" y="302"/>
                  </a:lnTo>
                  <a:cubicBezTo>
                    <a:pt x="312" y="302"/>
                    <a:pt x="324" y="289"/>
                    <a:pt x="324" y="274"/>
                  </a:cubicBezTo>
                  <a:lnTo>
                    <a:pt x="324" y="267"/>
                  </a:lnTo>
                  <a:cubicBezTo>
                    <a:pt x="324" y="252"/>
                    <a:pt x="312" y="239"/>
                    <a:pt x="297" y="239"/>
                  </a:cubicBezTo>
                  <a:lnTo>
                    <a:pt x="257" y="239"/>
                  </a:lnTo>
                  <a:cubicBezTo>
                    <a:pt x="253" y="157"/>
                    <a:pt x="295" y="83"/>
                    <a:pt x="327" y="60"/>
                  </a:cubicBezTo>
                  <a:cubicBezTo>
                    <a:pt x="338" y="53"/>
                    <a:pt x="353" y="36"/>
                    <a:pt x="338" y="15"/>
                  </a:cubicBezTo>
                  <a:cubicBezTo>
                    <a:pt x="328" y="1"/>
                    <a:pt x="313" y="1"/>
                    <a:pt x="306" y="3"/>
                  </a:cubicBezTo>
                  <a:cubicBezTo>
                    <a:pt x="300" y="5"/>
                    <a:pt x="287" y="15"/>
                    <a:pt x="272" y="15"/>
                  </a:cubicBezTo>
                  <a:cubicBezTo>
                    <a:pt x="259" y="15"/>
                    <a:pt x="246" y="10"/>
                    <a:pt x="235" y="3"/>
                  </a:cubicBezTo>
                  <a:lnTo>
                    <a:pt x="231" y="0"/>
                  </a:lnTo>
                  <a:lnTo>
                    <a:pt x="231" y="0"/>
                  </a:lnTo>
                  <a:lnTo>
                    <a:pt x="230" y="0"/>
                  </a:lnTo>
                  <a:lnTo>
                    <a:pt x="228" y="2"/>
                  </a:lnTo>
                  <a:cubicBezTo>
                    <a:pt x="217" y="9"/>
                    <a:pt x="204" y="17"/>
                    <a:pt x="191" y="17"/>
                  </a:cubicBezTo>
                  <a:cubicBezTo>
                    <a:pt x="175" y="17"/>
                    <a:pt x="162" y="8"/>
                    <a:pt x="150" y="0"/>
                  </a:cubicBezTo>
                  <a:cubicBezTo>
                    <a:pt x="139" y="8"/>
                    <a:pt x="124" y="15"/>
                    <a:pt x="109" y="15"/>
                  </a:cubicBezTo>
                  <a:cubicBezTo>
                    <a:pt x="94" y="15"/>
                    <a:pt x="81" y="5"/>
                    <a:pt x="75" y="3"/>
                  </a:cubicBezTo>
                  <a:cubicBezTo>
                    <a:pt x="68" y="1"/>
                    <a:pt x="53" y="1"/>
                    <a:pt x="42" y="15"/>
                  </a:cubicBezTo>
                  <a:cubicBezTo>
                    <a:pt x="28" y="36"/>
                    <a:pt x="43" y="53"/>
                    <a:pt x="53" y="60"/>
                  </a:cubicBezTo>
                  <a:cubicBezTo>
                    <a:pt x="86" y="83"/>
                    <a:pt x="127" y="157"/>
                    <a:pt x="124" y="239"/>
                  </a:cubicBezTo>
                  <a:lnTo>
                    <a:pt x="78" y="239"/>
                  </a:lnTo>
                  <a:cubicBezTo>
                    <a:pt x="63" y="239"/>
                    <a:pt x="50" y="252"/>
                    <a:pt x="50" y="267"/>
                  </a:cubicBezTo>
                  <a:lnTo>
                    <a:pt x="50" y="274"/>
                  </a:lnTo>
                  <a:cubicBezTo>
                    <a:pt x="50" y="289"/>
                    <a:pt x="63" y="302"/>
                    <a:pt x="78" y="302"/>
                  </a:cubicBezTo>
                  <a:lnTo>
                    <a:pt x="133" y="302"/>
                  </a:lnTo>
                  <a:lnTo>
                    <a:pt x="134" y="305"/>
                  </a:lnTo>
                  <a:lnTo>
                    <a:pt x="133" y="305"/>
                  </a:lnTo>
                  <a:cubicBezTo>
                    <a:pt x="123" y="455"/>
                    <a:pt x="90" y="510"/>
                    <a:pt x="54" y="578"/>
                  </a:cubicBezTo>
                  <a:lnTo>
                    <a:pt x="54" y="578"/>
                  </a:lnTo>
                  <a:cubicBezTo>
                    <a:pt x="53" y="580"/>
                    <a:pt x="52" y="582"/>
                    <a:pt x="51" y="584"/>
                  </a:cubicBezTo>
                  <a:lnTo>
                    <a:pt x="49" y="584"/>
                  </a:lnTo>
                  <a:cubicBezTo>
                    <a:pt x="45" y="584"/>
                    <a:pt x="35" y="586"/>
                    <a:pt x="33" y="597"/>
                  </a:cubicBezTo>
                  <a:cubicBezTo>
                    <a:pt x="30" y="606"/>
                    <a:pt x="39" y="612"/>
                    <a:pt x="43" y="613"/>
                  </a:cubicBezTo>
                  <a:cubicBezTo>
                    <a:pt x="42" y="615"/>
                    <a:pt x="42" y="616"/>
                    <a:pt x="42" y="618"/>
                  </a:cubicBezTo>
                  <a:lnTo>
                    <a:pt x="42" y="618"/>
                  </a:lnTo>
                  <a:cubicBezTo>
                    <a:pt x="27" y="640"/>
                    <a:pt x="6" y="669"/>
                    <a:pt x="4" y="697"/>
                  </a:cubicBezTo>
                  <a:cubicBezTo>
                    <a:pt x="2" y="724"/>
                    <a:pt x="10" y="750"/>
                    <a:pt x="23" y="768"/>
                  </a:cubicBezTo>
                  <a:cubicBezTo>
                    <a:pt x="10" y="772"/>
                    <a:pt x="0" y="785"/>
                    <a:pt x="0" y="800"/>
                  </a:cubicBezTo>
                  <a:cubicBezTo>
                    <a:pt x="0" y="818"/>
                    <a:pt x="15" y="833"/>
                    <a:pt x="33" y="833"/>
                  </a:cubicBezTo>
                  <a:lnTo>
                    <a:pt x="342" y="833"/>
                  </a:lnTo>
                  <a:cubicBezTo>
                    <a:pt x="360" y="833"/>
                    <a:pt x="375" y="818"/>
                    <a:pt x="375" y="800"/>
                  </a:cubicBezTo>
                  <a:cubicBezTo>
                    <a:pt x="375" y="785"/>
                    <a:pt x="365" y="772"/>
                    <a:pt x="352" y="76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p:nvSpPr>
          <p:spPr bwMode="auto">
            <a:xfrm>
              <a:off x="2245" y="1390"/>
              <a:ext cx="36" cy="52"/>
            </a:xfrm>
            <a:custGeom>
              <a:avLst/>
              <a:gdLst>
                <a:gd name="T0" fmla="*/ 21 w 160"/>
                <a:gd name="T1" fmla="*/ 101 h 235"/>
                <a:gd name="T2" fmla="*/ 21 w 160"/>
                <a:gd name="T3" fmla="*/ 101 h 235"/>
                <a:gd name="T4" fmla="*/ 58 w 160"/>
                <a:gd name="T5" fmla="*/ 101 h 235"/>
                <a:gd name="T6" fmla="*/ 58 w 160"/>
                <a:gd name="T7" fmla="*/ 121 h 235"/>
                <a:gd name="T8" fmla="*/ 21 w 160"/>
                <a:gd name="T9" fmla="*/ 176 h 235"/>
                <a:gd name="T10" fmla="*/ 80 w 160"/>
                <a:gd name="T11" fmla="*/ 235 h 235"/>
                <a:gd name="T12" fmla="*/ 139 w 160"/>
                <a:gd name="T13" fmla="*/ 176 h 235"/>
                <a:gd name="T14" fmla="*/ 101 w 160"/>
                <a:gd name="T15" fmla="*/ 121 h 235"/>
                <a:gd name="T16" fmla="*/ 101 w 160"/>
                <a:gd name="T17" fmla="*/ 101 h 235"/>
                <a:gd name="T18" fmla="*/ 139 w 160"/>
                <a:gd name="T19" fmla="*/ 101 h 235"/>
                <a:gd name="T20" fmla="*/ 160 w 160"/>
                <a:gd name="T21" fmla="*/ 79 h 235"/>
                <a:gd name="T22" fmla="*/ 139 w 160"/>
                <a:gd name="T23" fmla="*/ 58 h 235"/>
                <a:gd name="T24" fmla="*/ 101 w 160"/>
                <a:gd name="T25" fmla="*/ 58 h 235"/>
                <a:gd name="T26" fmla="*/ 101 w 160"/>
                <a:gd name="T27" fmla="*/ 21 h 235"/>
                <a:gd name="T28" fmla="*/ 80 w 160"/>
                <a:gd name="T29" fmla="*/ 0 h 235"/>
                <a:gd name="T30" fmla="*/ 58 w 160"/>
                <a:gd name="T31" fmla="*/ 21 h 235"/>
                <a:gd name="T32" fmla="*/ 58 w 160"/>
                <a:gd name="T33" fmla="*/ 58 h 235"/>
                <a:gd name="T34" fmla="*/ 21 w 160"/>
                <a:gd name="T35" fmla="*/ 58 h 235"/>
                <a:gd name="T36" fmla="*/ 0 w 160"/>
                <a:gd name="T37" fmla="*/ 79 h 235"/>
                <a:gd name="T38" fmla="*/ 21 w 160"/>
                <a:gd name="T39" fmla="*/ 10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35">
                  <a:moveTo>
                    <a:pt x="21" y="101"/>
                  </a:moveTo>
                  <a:lnTo>
                    <a:pt x="21" y="101"/>
                  </a:lnTo>
                  <a:lnTo>
                    <a:pt x="58" y="101"/>
                  </a:lnTo>
                  <a:lnTo>
                    <a:pt x="58" y="121"/>
                  </a:lnTo>
                  <a:cubicBezTo>
                    <a:pt x="36" y="129"/>
                    <a:pt x="21" y="151"/>
                    <a:pt x="21" y="176"/>
                  </a:cubicBezTo>
                  <a:cubicBezTo>
                    <a:pt x="21" y="208"/>
                    <a:pt x="47" y="235"/>
                    <a:pt x="80" y="235"/>
                  </a:cubicBezTo>
                  <a:cubicBezTo>
                    <a:pt x="112" y="235"/>
                    <a:pt x="139" y="208"/>
                    <a:pt x="139" y="176"/>
                  </a:cubicBezTo>
                  <a:cubicBezTo>
                    <a:pt x="139" y="151"/>
                    <a:pt x="123" y="129"/>
                    <a:pt x="101" y="121"/>
                  </a:cubicBezTo>
                  <a:lnTo>
                    <a:pt x="101" y="101"/>
                  </a:lnTo>
                  <a:lnTo>
                    <a:pt x="139" y="101"/>
                  </a:lnTo>
                  <a:cubicBezTo>
                    <a:pt x="150" y="101"/>
                    <a:pt x="160" y="91"/>
                    <a:pt x="160" y="79"/>
                  </a:cubicBezTo>
                  <a:cubicBezTo>
                    <a:pt x="160" y="68"/>
                    <a:pt x="150" y="58"/>
                    <a:pt x="139" y="58"/>
                  </a:cubicBezTo>
                  <a:lnTo>
                    <a:pt x="101" y="58"/>
                  </a:lnTo>
                  <a:lnTo>
                    <a:pt x="101" y="21"/>
                  </a:lnTo>
                  <a:cubicBezTo>
                    <a:pt x="101" y="9"/>
                    <a:pt x="91" y="0"/>
                    <a:pt x="80" y="0"/>
                  </a:cubicBezTo>
                  <a:cubicBezTo>
                    <a:pt x="68" y="0"/>
                    <a:pt x="58" y="9"/>
                    <a:pt x="58" y="21"/>
                  </a:cubicBezTo>
                  <a:lnTo>
                    <a:pt x="58" y="58"/>
                  </a:lnTo>
                  <a:lnTo>
                    <a:pt x="21" y="58"/>
                  </a:lnTo>
                  <a:cubicBezTo>
                    <a:pt x="9" y="58"/>
                    <a:pt x="0" y="68"/>
                    <a:pt x="0" y="79"/>
                  </a:cubicBezTo>
                  <a:cubicBezTo>
                    <a:pt x="0" y="91"/>
                    <a:pt x="9" y="101"/>
                    <a:pt x="21" y="10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9"/>
          <p:cNvGrpSpPr>
            <a:grpSpLocks noChangeAspect="1"/>
          </p:cNvGrpSpPr>
          <p:nvPr/>
        </p:nvGrpSpPr>
        <p:grpSpPr bwMode="auto">
          <a:xfrm>
            <a:off x="1339852" y="2282826"/>
            <a:ext cx="377826" cy="266700"/>
            <a:chOff x="844" y="1438"/>
            <a:chExt cx="238" cy="168"/>
          </a:xfrm>
        </p:grpSpPr>
        <p:sp>
          <p:nvSpPr>
            <p:cNvPr id="10" name="Freeform 10"/>
            <p:cNvSpPr>
              <a:spLocks noEditPoints="1"/>
            </p:cNvSpPr>
            <p:nvPr/>
          </p:nvSpPr>
          <p:spPr bwMode="auto">
            <a:xfrm>
              <a:off x="844" y="1438"/>
              <a:ext cx="238" cy="168"/>
            </a:xfrm>
            <a:custGeom>
              <a:avLst/>
              <a:gdLst>
                <a:gd name="T0" fmla="*/ 1096 w 1107"/>
                <a:gd name="T1" fmla="*/ 364 h 773"/>
                <a:gd name="T2" fmla="*/ 400 w 1107"/>
                <a:gd name="T3" fmla="*/ 763 h 773"/>
                <a:gd name="T4" fmla="*/ 312 w 1107"/>
                <a:gd name="T5" fmla="*/ 743 h 773"/>
                <a:gd name="T6" fmla="*/ 42 w 1107"/>
                <a:gd name="T7" fmla="*/ 577 h 773"/>
                <a:gd name="T8" fmla="*/ 0 w 1107"/>
                <a:gd name="T9" fmla="*/ 458 h 773"/>
                <a:gd name="T10" fmla="*/ 4 w 1107"/>
                <a:gd name="T11" fmla="*/ 413 h 773"/>
                <a:gd name="T12" fmla="*/ 653 w 1107"/>
                <a:gd name="T13" fmla="*/ 41 h 773"/>
                <a:gd name="T14" fmla="*/ 767 w 1107"/>
                <a:gd name="T15" fmla="*/ 6 h 773"/>
                <a:gd name="T16" fmla="*/ 1074 w 1107"/>
                <a:gd name="T17" fmla="*/ 165 h 773"/>
                <a:gd name="T18" fmla="*/ 1005 w 1107"/>
                <a:gd name="T19" fmla="*/ 241 h 773"/>
                <a:gd name="T20" fmla="*/ 1096 w 1107"/>
                <a:gd name="T21" fmla="*/ 364 h 773"/>
                <a:gd name="T22" fmla="*/ 103 w 1107"/>
                <a:gd name="T23" fmla="*/ 371 h 773"/>
                <a:gd name="T24" fmla="*/ 397 w 1107"/>
                <a:gd name="T25" fmla="*/ 528 h 773"/>
                <a:gd name="T26" fmla="*/ 638 w 1107"/>
                <a:gd name="T27" fmla="*/ 403 h 773"/>
                <a:gd name="T28" fmla="*/ 797 w 1107"/>
                <a:gd name="T29" fmla="*/ 52 h 773"/>
                <a:gd name="T30" fmla="*/ 638 w 1107"/>
                <a:gd name="T31" fmla="*/ 84 h 773"/>
                <a:gd name="T32" fmla="*/ 103 w 1107"/>
                <a:gd name="T33" fmla="*/ 371 h 773"/>
                <a:gd name="T34" fmla="*/ 417 w 1107"/>
                <a:gd name="T35" fmla="*/ 719 h 773"/>
                <a:gd name="T36" fmla="*/ 1014 w 1107"/>
                <a:gd name="T37" fmla="*/ 398 h 773"/>
                <a:gd name="T38" fmla="*/ 968 w 1107"/>
                <a:gd name="T39" fmla="*/ 261 h 773"/>
                <a:gd name="T40" fmla="*/ 406 w 1107"/>
                <a:gd name="T41" fmla="*/ 563 h 773"/>
                <a:gd name="T42" fmla="*/ 231 w 1107"/>
                <a:gd name="T43" fmla="*/ 474 h 773"/>
                <a:gd name="T44" fmla="*/ 169 w 1107"/>
                <a:gd name="T45" fmla="*/ 504 h 773"/>
                <a:gd name="T46" fmla="*/ 161 w 1107"/>
                <a:gd name="T47" fmla="*/ 514 h 773"/>
                <a:gd name="T48" fmla="*/ 394 w 1107"/>
                <a:gd name="T49" fmla="*/ 649 h 773"/>
                <a:gd name="T50" fmla="*/ 194 w 1107"/>
                <a:gd name="T51" fmla="*/ 455 h 773"/>
                <a:gd name="T52" fmla="*/ 191 w 1107"/>
                <a:gd name="T53" fmla="*/ 453 h 773"/>
                <a:gd name="T54" fmla="*/ 94 w 1107"/>
                <a:gd name="T55" fmla="*/ 406 h 773"/>
                <a:gd name="T56" fmla="*/ 33 w 1107"/>
                <a:gd name="T57" fmla="*/ 470 h 773"/>
                <a:gd name="T58" fmla="*/ 120 w 1107"/>
                <a:gd name="T59" fmla="*/ 605 h 773"/>
                <a:gd name="T60" fmla="*/ 361 w 1107"/>
                <a:gd name="T61" fmla="*/ 730 h 773"/>
                <a:gd name="T62" fmla="*/ 383 w 1107"/>
                <a:gd name="T63" fmla="*/ 699 h 773"/>
                <a:gd name="T64" fmla="*/ 125 w 1107"/>
                <a:gd name="T65" fmla="*/ 530 h 773"/>
                <a:gd name="T66" fmla="*/ 194 w 1107"/>
                <a:gd name="T67" fmla="*/ 45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7" h="773">
                  <a:moveTo>
                    <a:pt x="1096" y="364"/>
                  </a:moveTo>
                  <a:lnTo>
                    <a:pt x="1096" y="364"/>
                  </a:lnTo>
                  <a:cubicBezTo>
                    <a:pt x="1093" y="382"/>
                    <a:pt x="1083" y="396"/>
                    <a:pt x="1067" y="405"/>
                  </a:cubicBezTo>
                  <a:cubicBezTo>
                    <a:pt x="953" y="474"/>
                    <a:pt x="506" y="706"/>
                    <a:pt x="400" y="763"/>
                  </a:cubicBezTo>
                  <a:cubicBezTo>
                    <a:pt x="383" y="773"/>
                    <a:pt x="365" y="771"/>
                    <a:pt x="349" y="763"/>
                  </a:cubicBezTo>
                  <a:cubicBezTo>
                    <a:pt x="336" y="757"/>
                    <a:pt x="324" y="750"/>
                    <a:pt x="312" y="743"/>
                  </a:cubicBezTo>
                  <a:cubicBezTo>
                    <a:pt x="249" y="710"/>
                    <a:pt x="185" y="676"/>
                    <a:pt x="122" y="642"/>
                  </a:cubicBezTo>
                  <a:cubicBezTo>
                    <a:pt x="91" y="625"/>
                    <a:pt x="63" y="605"/>
                    <a:pt x="42" y="577"/>
                  </a:cubicBezTo>
                  <a:cubicBezTo>
                    <a:pt x="19" y="545"/>
                    <a:pt x="5" y="509"/>
                    <a:pt x="0" y="470"/>
                  </a:cubicBezTo>
                  <a:cubicBezTo>
                    <a:pt x="0" y="467"/>
                    <a:pt x="0" y="461"/>
                    <a:pt x="0" y="458"/>
                  </a:cubicBezTo>
                  <a:lnTo>
                    <a:pt x="0" y="435"/>
                  </a:lnTo>
                  <a:cubicBezTo>
                    <a:pt x="1" y="428"/>
                    <a:pt x="2" y="420"/>
                    <a:pt x="4" y="413"/>
                  </a:cubicBezTo>
                  <a:cubicBezTo>
                    <a:pt x="10" y="394"/>
                    <a:pt x="21" y="380"/>
                    <a:pt x="40" y="370"/>
                  </a:cubicBezTo>
                  <a:cubicBezTo>
                    <a:pt x="244" y="261"/>
                    <a:pt x="449" y="151"/>
                    <a:pt x="653" y="41"/>
                  </a:cubicBezTo>
                  <a:cubicBezTo>
                    <a:pt x="672" y="31"/>
                    <a:pt x="690" y="21"/>
                    <a:pt x="709" y="12"/>
                  </a:cubicBezTo>
                  <a:cubicBezTo>
                    <a:pt x="728" y="2"/>
                    <a:pt x="747" y="0"/>
                    <a:pt x="767" y="6"/>
                  </a:cubicBezTo>
                  <a:cubicBezTo>
                    <a:pt x="777" y="9"/>
                    <a:pt x="787" y="12"/>
                    <a:pt x="797" y="17"/>
                  </a:cubicBezTo>
                  <a:cubicBezTo>
                    <a:pt x="889" y="66"/>
                    <a:pt x="981" y="116"/>
                    <a:pt x="1074" y="165"/>
                  </a:cubicBezTo>
                  <a:cubicBezTo>
                    <a:pt x="1094" y="176"/>
                    <a:pt x="1089" y="196"/>
                    <a:pt x="1073" y="204"/>
                  </a:cubicBezTo>
                  <a:cubicBezTo>
                    <a:pt x="1052" y="216"/>
                    <a:pt x="1007" y="240"/>
                    <a:pt x="1005" y="241"/>
                  </a:cubicBezTo>
                  <a:cubicBezTo>
                    <a:pt x="1009" y="243"/>
                    <a:pt x="1012" y="245"/>
                    <a:pt x="1015" y="247"/>
                  </a:cubicBezTo>
                  <a:cubicBezTo>
                    <a:pt x="1107" y="301"/>
                    <a:pt x="1099" y="349"/>
                    <a:pt x="1096" y="364"/>
                  </a:cubicBezTo>
                  <a:close/>
                  <a:moveTo>
                    <a:pt x="103" y="371"/>
                  </a:moveTo>
                  <a:lnTo>
                    <a:pt x="103" y="371"/>
                  </a:lnTo>
                  <a:cubicBezTo>
                    <a:pt x="110" y="375"/>
                    <a:pt x="117" y="378"/>
                    <a:pt x="123" y="381"/>
                  </a:cubicBezTo>
                  <a:cubicBezTo>
                    <a:pt x="214" y="430"/>
                    <a:pt x="305" y="479"/>
                    <a:pt x="397" y="528"/>
                  </a:cubicBezTo>
                  <a:cubicBezTo>
                    <a:pt x="400" y="530"/>
                    <a:pt x="402" y="530"/>
                    <a:pt x="405" y="528"/>
                  </a:cubicBezTo>
                  <a:cubicBezTo>
                    <a:pt x="483" y="486"/>
                    <a:pt x="561" y="444"/>
                    <a:pt x="638" y="403"/>
                  </a:cubicBezTo>
                  <a:cubicBezTo>
                    <a:pt x="772" y="331"/>
                    <a:pt x="1042" y="185"/>
                    <a:pt x="1044" y="185"/>
                  </a:cubicBezTo>
                  <a:cubicBezTo>
                    <a:pt x="1043" y="184"/>
                    <a:pt x="878" y="96"/>
                    <a:pt x="797" y="52"/>
                  </a:cubicBezTo>
                  <a:cubicBezTo>
                    <a:pt x="764" y="34"/>
                    <a:pt x="731" y="34"/>
                    <a:pt x="698" y="52"/>
                  </a:cubicBezTo>
                  <a:cubicBezTo>
                    <a:pt x="678" y="63"/>
                    <a:pt x="658" y="73"/>
                    <a:pt x="638" y="84"/>
                  </a:cubicBezTo>
                  <a:cubicBezTo>
                    <a:pt x="461" y="179"/>
                    <a:pt x="285" y="274"/>
                    <a:pt x="108" y="368"/>
                  </a:cubicBezTo>
                  <a:cubicBezTo>
                    <a:pt x="107" y="370"/>
                    <a:pt x="105" y="371"/>
                    <a:pt x="103" y="371"/>
                  </a:cubicBezTo>
                  <a:close/>
                  <a:moveTo>
                    <a:pt x="417" y="719"/>
                  </a:moveTo>
                  <a:lnTo>
                    <a:pt x="417" y="719"/>
                  </a:lnTo>
                  <a:cubicBezTo>
                    <a:pt x="418" y="718"/>
                    <a:pt x="420" y="717"/>
                    <a:pt x="421" y="717"/>
                  </a:cubicBezTo>
                  <a:cubicBezTo>
                    <a:pt x="619" y="611"/>
                    <a:pt x="814" y="499"/>
                    <a:pt x="1014" y="398"/>
                  </a:cubicBezTo>
                  <a:cubicBezTo>
                    <a:pt x="1061" y="375"/>
                    <a:pt x="1066" y="353"/>
                    <a:pt x="1060" y="334"/>
                  </a:cubicBezTo>
                  <a:cubicBezTo>
                    <a:pt x="1048" y="294"/>
                    <a:pt x="971" y="259"/>
                    <a:pt x="968" y="261"/>
                  </a:cubicBezTo>
                  <a:cubicBezTo>
                    <a:pt x="906" y="294"/>
                    <a:pt x="845" y="327"/>
                    <a:pt x="784" y="360"/>
                  </a:cubicBezTo>
                  <a:cubicBezTo>
                    <a:pt x="658" y="428"/>
                    <a:pt x="532" y="495"/>
                    <a:pt x="406" y="563"/>
                  </a:cubicBezTo>
                  <a:cubicBezTo>
                    <a:pt x="402" y="565"/>
                    <a:pt x="400" y="565"/>
                    <a:pt x="396" y="563"/>
                  </a:cubicBezTo>
                  <a:cubicBezTo>
                    <a:pt x="341" y="533"/>
                    <a:pt x="286" y="504"/>
                    <a:pt x="231" y="474"/>
                  </a:cubicBezTo>
                  <a:cubicBezTo>
                    <a:pt x="228" y="473"/>
                    <a:pt x="225" y="473"/>
                    <a:pt x="222" y="474"/>
                  </a:cubicBezTo>
                  <a:cubicBezTo>
                    <a:pt x="205" y="484"/>
                    <a:pt x="187" y="494"/>
                    <a:pt x="169" y="504"/>
                  </a:cubicBezTo>
                  <a:cubicBezTo>
                    <a:pt x="164" y="506"/>
                    <a:pt x="160" y="508"/>
                    <a:pt x="155" y="511"/>
                  </a:cubicBezTo>
                  <a:cubicBezTo>
                    <a:pt x="157" y="512"/>
                    <a:pt x="159" y="514"/>
                    <a:pt x="161" y="514"/>
                  </a:cubicBezTo>
                  <a:cubicBezTo>
                    <a:pt x="220" y="546"/>
                    <a:pt x="278" y="577"/>
                    <a:pt x="336" y="609"/>
                  </a:cubicBezTo>
                  <a:cubicBezTo>
                    <a:pt x="357" y="619"/>
                    <a:pt x="380" y="631"/>
                    <a:pt x="394" y="649"/>
                  </a:cubicBezTo>
                  <a:cubicBezTo>
                    <a:pt x="410" y="669"/>
                    <a:pt x="415" y="680"/>
                    <a:pt x="417" y="719"/>
                  </a:cubicBezTo>
                  <a:close/>
                  <a:moveTo>
                    <a:pt x="194" y="455"/>
                  </a:moveTo>
                  <a:lnTo>
                    <a:pt x="194" y="455"/>
                  </a:lnTo>
                  <a:cubicBezTo>
                    <a:pt x="193" y="454"/>
                    <a:pt x="192" y="453"/>
                    <a:pt x="191" y="453"/>
                  </a:cubicBezTo>
                  <a:cubicBezTo>
                    <a:pt x="167" y="440"/>
                    <a:pt x="144" y="427"/>
                    <a:pt x="120" y="415"/>
                  </a:cubicBezTo>
                  <a:cubicBezTo>
                    <a:pt x="112" y="411"/>
                    <a:pt x="103" y="408"/>
                    <a:pt x="94" y="406"/>
                  </a:cubicBezTo>
                  <a:cubicBezTo>
                    <a:pt x="68" y="400"/>
                    <a:pt x="47" y="411"/>
                    <a:pt x="38" y="435"/>
                  </a:cubicBezTo>
                  <a:cubicBezTo>
                    <a:pt x="33" y="446"/>
                    <a:pt x="32" y="458"/>
                    <a:pt x="33" y="470"/>
                  </a:cubicBezTo>
                  <a:cubicBezTo>
                    <a:pt x="34" y="492"/>
                    <a:pt x="41" y="514"/>
                    <a:pt x="53" y="534"/>
                  </a:cubicBezTo>
                  <a:cubicBezTo>
                    <a:pt x="69" y="563"/>
                    <a:pt x="89" y="588"/>
                    <a:pt x="120" y="605"/>
                  </a:cubicBezTo>
                  <a:cubicBezTo>
                    <a:pt x="193" y="645"/>
                    <a:pt x="268" y="685"/>
                    <a:pt x="342" y="724"/>
                  </a:cubicBezTo>
                  <a:cubicBezTo>
                    <a:pt x="348" y="727"/>
                    <a:pt x="354" y="729"/>
                    <a:pt x="361" y="730"/>
                  </a:cubicBezTo>
                  <a:cubicBezTo>
                    <a:pt x="373" y="731"/>
                    <a:pt x="382" y="725"/>
                    <a:pt x="383" y="713"/>
                  </a:cubicBezTo>
                  <a:cubicBezTo>
                    <a:pt x="384" y="709"/>
                    <a:pt x="384" y="704"/>
                    <a:pt x="383" y="699"/>
                  </a:cubicBezTo>
                  <a:cubicBezTo>
                    <a:pt x="377" y="675"/>
                    <a:pt x="361" y="657"/>
                    <a:pt x="339" y="645"/>
                  </a:cubicBezTo>
                  <a:cubicBezTo>
                    <a:pt x="268" y="607"/>
                    <a:pt x="196" y="570"/>
                    <a:pt x="125" y="530"/>
                  </a:cubicBezTo>
                  <a:cubicBezTo>
                    <a:pt x="116" y="526"/>
                    <a:pt x="103" y="506"/>
                    <a:pt x="129" y="489"/>
                  </a:cubicBezTo>
                  <a:cubicBezTo>
                    <a:pt x="150" y="476"/>
                    <a:pt x="172" y="466"/>
                    <a:pt x="194" y="45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p:nvSpPr>
          <p:spPr bwMode="auto">
            <a:xfrm>
              <a:off x="890" y="1496"/>
              <a:ext cx="80" cy="40"/>
            </a:xfrm>
            <a:custGeom>
              <a:avLst/>
              <a:gdLst>
                <a:gd name="T0" fmla="*/ 0 w 373"/>
                <a:gd name="T1" fmla="*/ 92 h 187"/>
                <a:gd name="T2" fmla="*/ 0 w 373"/>
                <a:gd name="T3" fmla="*/ 92 h 187"/>
                <a:gd name="T4" fmla="*/ 5 w 373"/>
                <a:gd name="T5" fmla="*/ 89 h 187"/>
                <a:gd name="T6" fmla="*/ 184 w 373"/>
                <a:gd name="T7" fmla="*/ 2 h 187"/>
                <a:gd name="T8" fmla="*/ 194 w 373"/>
                <a:gd name="T9" fmla="*/ 2 h 187"/>
                <a:gd name="T10" fmla="*/ 368 w 373"/>
                <a:gd name="T11" fmla="*/ 92 h 187"/>
                <a:gd name="T12" fmla="*/ 373 w 373"/>
                <a:gd name="T13" fmla="*/ 95 h 187"/>
                <a:gd name="T14" fmla="*/ 370 w 373"/>
                <a:gd name="T15" fmla="*/ 97 h 187"/>
                <a:gd name="T16" fmla="*/ 188 w 373"/>
                <a:gd name="T17" fmla="*/ 185 h 187"/>
                <a:gd name="T18" fmla="*/ 181 w 373"/>
                <a:gd name="T19" fmla="*/ 185 h 187"/>
                <a:gd name="T20" fmla="*/ 5 w 373"/>
                <a:gd name="T21" fmla="*/ 94 h 187"/>
                <a:gd name="T22" fmla="*/ 0 w 373"/>
                <a:gd name="T23" fmla="*/ 9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87">
                  <a:moveTo>
                    <a:pt x="0" y="92"/>
                  </a:moveTo>
                  <a:lnTo>
                    <a:pt x="0" y="92"/>
                  </a:lnTo>
                  <a:cubicBezTo>
                    <a:pt x="2" y="91"/>
                    <a:pt x="4" y="90"/>
                    <a:pt x="5" y="89"/>
                  </a:cubicBezTo>
                  <a:cubicBezTo>
                    <a:pt x="65" y="60"/>
                    <a:pt x="125" y="31"/>
                    <a:pt x="184" y="2"/>
                  </a:cubicBezTo>
                  <a:cubicBezTo>
                    <a:pt x="188" y="0"/>
                    <a:pt x="191" y="0"/>
                    <a:pt x="194" y="2"/>
                  </a:cubicBezTo>
                  <a:cubicBezTo>
                    <a:pt x="252" y="32"/>
                    <a:pt x="310" y="62"/>
                    <a:pt x="368" y="92"/>
                  </a:cubicBezTo>
                  <a:cubicBezTo>
                    <a:pt x="370" y="93"/>
                    <a:pt x="371" y="94"/>
                    <a:pt x="373" y="95"/>
                  </a:cubicBezTo>
                  <a:cubicBezTo>
                    <a:pt x="371" y="96"/>
                    <a:pt x="371" y="96"/>
                    <a:pt x="370" y="97"/>
                  </a:cubicBezTo>
                  <a:cubicBezTo>
                    <a:pt x="309" y="126"/>
                    <a:pt x="248" y="156"/>
                    <a:pt x="188" y="185"/>
                  </a:cubicBezTo>
                  <a:cubicBezTo>
                    <a:pt x="185" y="187"/>
                    <a:pt x="183" y="187"/>
                    <a:pt x="181" y="185"/>
                  </a:cubicBezTo>
                  <a:cubicBezTo>
                    <a:pt x="122" y="155"/>
                    <a:pt x="64" y="125"/>
                    <a:pt x="5" y="94"/>
                  </a:cubicBezTo>
                  <a:cubicBezTo>
                    <a:pt x="4" y="94"/>
                    <a:pt x="2" y="93"/>
                    <a:pt x="0" y="9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p:nvSpPr>
          <p:spPr bwMode="auto">
            <a:xfrm>
              <a:off x="934" y="1506"/>
              <a:ext cx="126" cy="72"/>
            </a:xfrm>
            <a:custGeom>
              <a:avLst/>
              <a:gdLst>
                <a:gd name="T0" fmla="*/ 569 w 584"/>
                <a:gd name="T1" fmla="*/ 43 h 336"/>
                <a:gd name="T2" fmla="*/ 569 w 584"/>
                <a:gd name="T3" fmla="*/ 43 h 336"/>
                <a:gd name="T4" fmla="*/ 34 w 584"/>
                <a:gd name="T5" fmla="*/ 330 h 336"/>
                <a:gd name="T6" fmla="*/ 5 w 584"/>
                <a:gd name="T7" fmla="*/ 321 h 336"/>
                <a:gd name="T8" fmla="*/ 14 w 584"/>
                <a:gd name="T9" fmla="*/ 293 h 336"/>
                <a:gd name="T10" fmla="*/ 549 w 584"/>
                <a:gd name="T11" fmla="*/ 6 h 336"/>
                <a:gd name="T12" fmla="*/ 578 w 584"/>
                <a:gd name="T13" fmla="*/ 14 h 336"/>
                <a:gd name="T14" fmla="*/ 569 w 584"/>
                <a:gd name="T15" fmla="*/ 43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336">
                  <a:moveTo>
                    <a:pt x="569" y="43"/>
                  </a:moveTo>
                  <a:lnTo>
                    <a:pt x="569" y="43"/>
                  </a:lnTo>
                  <a:lnTo>
                    <a:pt x="34" y="330"/>
                  </a:lnTo>
                  <a:cubicBezTo>
                    <a:pt x="24" y="336"/>
                    <a:pt x="11" y="332"/>
                    <a:pt x="5" y="321"/>
                  </a:cubicBezTo>
                  <a:cubicBezTo>
                    <a:pt x="0" y="311"/>
                    <a:pt x="4" y="298"/>
                    <a:pt x="14" y="293"/>
                  </a:cubicBezTo>
                  <a:lnTo>
                    <a:pt x="549" y="6"/>
                  </a:lnTo>
                  <a:cubicBezTo>
                    <a:pt x="560" y="0"/>
                    <a:pt x="573" y="4"/>
                    <a:pt x="578" y="14"/>
                  </a:cubicBezTo>
                  <a:cubicBezTo>
                    <a:pt x="584" y="25"/>
                    <a:pt x="580" y="37"/>
                    <a:pt x="569"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p:nvSpPr>
          <p:spPr bwMode="auto">
            <a:xfrm>
              <a:off x="971" y="1473"/>
              <a:ext cx="73" cy="39"/>
            </a:xfrm>
            <a:custGeom>
              <a:avLst/>
              <a:gdLst>
                <a:gd name="T0" fmla="*/ 328 w 340"/>
                <a:gd name="T1" fmla="*/ 28 h 180"/>
                <a:gd name="T2" fmla="*/ 328 w 340"/>
                <a:gd name="T3" fmla="*/ 28 h 180"/>
                <a:gd name="T4" fmla="*/ 42 w 340"/>
                <a:gd name="T5" fmla="*/ 175 h 180"/>
                <a:gd name="T6" fmla="*/ 8 w 340"/>
                <a:gd name="T7" fmla="*/ 173 h 180"/>
                <a:gd name="T8" fmla="*/ 13 w 340"/>
                <a:gd name="T9" fmla="*/ 151 h 180"/>
                <a:gd name="T10" fmla="*/ 299 w 340"/>
                <a:gd name="T11" fmla="*/ 5 h 180"/>
                <a:gd name="T12" fmla="*/ 332 w 340"/>
                <a:gd name="T13" fmla="*/ 7 h 180"/>
                <a:gd name="T14" fmla="*/ 328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8" y="28"/>
                  </a:moveTo>
                  <a:lnTo>
                    <a:pt x="328" y="28"/>
                  </a:lnTo>
                  <a:lnTo>
                    <a:pt x="42" y="175"/>
                  </a:lnTo>
                  <a:cubicBezTo>
                    <a:pt x="31" y="180"/>
                    <a:pt x="16" y="179"/>
                    <a:pt x="8" y="173"/>
                  </a:cubicBezTo>
                  <a:cubicBezTo>
                    <a:pt x="0" y="166"/>
                    <a:pt x="2" y="157"/>
                    <a:pt x="13" y="151"/>
                  </a:cubicBezTo>
                  <a:lnTo>
                    <a:pt x="299" y="5"/>
                  </a:lnTo>
                  <a:cubicBezTo>
                    <a:pt x="309" y="0"/>
                    <a:pt x="325" y="0"/>
                    <a:pt x="332" y="7"/>
                  </a:cubicBezTo>
                  <a:cubicBezTo>
                    <a:pt x="340" y="13"/>
                    <a:pt x="338" y="23"/>
                    <a:pt x="328"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p:nvSpPr>
          <p:spPr bwMode="auto">
            <a:xfrm>
              <a:off x="958" y="1465"/>
              <a:ext cx="73" cy="39"/>
            </a:xfrm>
            <a:custGeom>
              <a:avLst/>
              <a:gdLst>
                <a:gd name="T0" fmla="*/ 327 w 340"/>
                <a:gd name="T1" fmla="*/ 28 h 180"/>
                <a:gd name="T2" fmla="*/ 327 w 340"/>
                <a:gd name="T3" fmla="*/ 28 h 180"/>
                <a:gd name="T4" fmla="*/ 41 w 340"/>
                <a:gd name="T5" fmla="*/ 175 h 180"/>
                <a:gd name="T6" fmla="*/ 7 w 340"/>
                <a:gd name="T7" fmla="*/ 173 h 180"/>
                <a:gd name="T8" fmla="*/ 12 w 340"/>
                <a:gd name="T9" fmla="*/ 151 h 180"/>
                <a:gd name="T10" fmla="*/ 298 w 340"/>
                <a:gd name="T11" fmla="*/ 5 h 180"/>
                <a:gd name="T12" fmla="*/ 332 w 340"/>
                <a:gd name="T13" fmla="*/ 7 h 180"/>
                <a:gd name="T14" fmla="*/ 327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7" y="28"/>
                  </a:moveTo>
                  <a:lnTo>
                    <a:pt x="327" y="28"/>
                  </a:lnTo>
                  <a:lnTo>
                    <a:pt x="41" y="175"/>
                  </a:lnTo>
                  <a:cubicBezTo>
                    <a:pt x="31" y="180"/>
                    <a:pt x="15" y="179"/>
                    <a:pt x="7" y="173"/>
                  </a:cubicBezTo>
                  <a:cubicBezTo>
                    <a:pt x="0" y="166"/>
                    <a:pt x="2" y="157"/>
                    <a:pt x="12" y="151"/>
                  </a:cubicBezTo>
                  <a:lnTo>
                    <a:pt x="298" y="5"/>
                  </a:lnTo>
                  <a:cubicBezTo>
                    <a:pt x="309" y="0"/>
                    <a:pt x="324" y="0"/>
                    <a:pt x="332" y="7"/>
                  </a:cubicBezTo>
                  <a:cubicBezTo>
                    <a:pt x="340" y="13"/>
                    <a:pt x="338" y="23"/>
                    <a:pt x="327"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p:nvSpPr>
          <p:spPr bwMode="auto">
            <a:xfrm>
              <a:off x="944" y="1457"/>
              <a:ext cx="73" cy="39"/>
            </a:xfrm>
            <a:custGeom>
              <a:avLst/>
              <a:gdLst>
                <a:gd name="T0" fmla="*/ 328 w 341"/>
                <a:gd name="T1" fmla="*/ 29 h 180"/>
                <a:gd name="T2" fmla="*/ 328 w 341"/>
                <a:gd name="T3" fmla="*/ 29 h 180"/>
                <a:gd name="T4" fmla="*/ 42 w 341"/>
                <a:gd name="T5" fmla="*/ 175 h 180"/>
                <a:gd name="T6" fmla="*/ 8 w 341"/>
                <a:gd name="T7" fmla="*/ 173 h 180"/>
                <a:gd name="T8" fmla="*/ 13 w 341"/>
                <a:gd name="T9" fmla="*/ 152 h 180"/>
                <a:gd name="T10" fmla="*/ 299 w 341"/>
                <a:gd name="T11" fmla="*/ 5 h 180"/>
                <a:gd name="T12" fmla="*/ 333 w 341"/>
                <a:gd name="T13" fmla="*/ 7 h 180"/>
                <a:gd name="T14" fmla="*/ 328 w 341"/>
                <a:gd name="T15" fmla="*/ 29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180">
                  <a:moveTo>
                    <a:pt x="328" y="29"/>
                  </a:moveTo>
                  <a:lnTo>
                    <a:pt x="328" y="29"/>
                  </a:lnTo>
                  <a:lnTo>
                    <a:pt x="42" y="175"/>
                  </a:lnTo>
                  <a:cubicBezTo>
                    <a:pt x="31" y="180"/>
                    <a:pt x="16" y="180"/>
                    <a:pt x="8" y="173"/>
                  </a:cubicBezTo>
                  <a:cubicBezTo>
                    <a:pt x="0" y="167"/>
                    <a:pt x="3" y="157"/>
                    <a:pt x="13" y="152"/>
                  </a:cubicBezTo>
                  <a:lnTo>
                    <a:pt x="299" y="5"/>
                  </a:lnTo>
                  <a:cubicBezTo>
                    <a:pt x="310" y="0"/>
                    <a:pt x="325" y="1"/>
                    <a:pt x="333" y="7"/>
                  </a:cubicBezTo>
                  <a:cubicBezTo>
                    <a:pt x="341" y="13"/>
                    <a:pt x="338" y="23"/>
                    <a:pt x="328" y="2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18"/>
          <p:cNvGrpSpPr>
            <a:grpSpLocks noChangeAspect="1"/>
          </p:cNvGrpSpPr>
          <p:nvPr/>
        </p:nvGrpSpPr>
        <p:grpSpPr bwMode="auto">
          <a:xfrm>
            <a:off x="5514987" y="2209797"/>
            <a:ext cx="239713" cy="355599"/>
            <a:chOff x="3474" y="1392"/>
            <a:chExt cx="151" cy="224"/>
          </a:xfrm>
        </p:grpSpPr>
        <p:sp>
          <p:nvSpPr>
            <p:cNvPr id="18" name="Freeform 19"/>
            <p:cNvSpPr>
              <a:spLocks noEditPoints="1"/>
            </p:cNvSpPr>
            <p:nvPr/>
          </p:nvSpPr>
          <p:spPr bwMode="auto">
            <a:xfrm>
              <a:off x="3505" y="1476"/>
              <a:ext cx="93" cy="99"/>
            </a:xfrm>
            <a:custGeom>
              <a:avLst/>
              <a:gdLst>
                <a:gd name="T0" fmla="*/ 6 w 400"/>
                <a:gd name="T1" fmla="*/ 205 h 427"/>
                <a:gd name="T2" fmla="*/ 6 w 400"/>
                <a:gd name="T3" fmla="*/ 205 h 427"/>
                <a:gd name="T4" fmla="*/ 218 w 400"/>
                <a:gd name="T5" fmla="*/ 9 h 427"/>
                <a:gd name="T6" fmla="*/ 393 w 400"/>
                <a:gd name="T7" fmla="*/ 223 h 427"/>
                <a:gd name="T8" fmla="*/ 192 w 400"/>
                <a:gd name="T9" fmla="*/ 419 h 427"/>
                <a:gd name="T10" fmla="*/ 6 w 400"/>
                <a:gd name="T11" fmla="*/ 205 h 427"/>
                <a:gd name="T12" fmla="*/ 199 w 400"/>
                <a:gd name="T13" fmla="*/ 362 h 427"/>
                <a:gd name="T14" fmla="*/ 199 w 400"/>
                <a:gd name="T15" fmla="*/ 362 h 427"/>
                <a:gd name="T16" fmla="*/ 340 w 400"/>
                <a:gd name="T17" fmla="*/ 213 h 427"/>
                <a:gd name="T18" fmla="*/ 199 w 400"/>
                <a:gd name="T19" fmla="*/ 63 h 427"/>
                <a:gd name="T20" fmla="*/ 58 w 400"/>
                <a:gd name="T21" fmla="*/ 213 h 427"/>
                <a:gd name="T22" fmla="*/ 199 w 400"/>
                <a:gd name="T23" fmla="*/ 36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27">
                  <a:moveTo>
                    <a:pt x="6" y="205"/>
                  </a:moveTo>
                  <a:lnTo>
                    <a:pt x="6" y="205"/>
                  </a:lnTo>
                  <a:cubicBezTo>
                    <a:pt x="14" y="82"/>
                    <a:pt x="103" y="0"/>
                    <a:pt x="218" y="9"/>
                  </a:cubicBezTo>
                  <a:cubicBezTo>
                    <a:pt x="317" y="15"/>
                    <a:pt x="400" y="117"/>
                    <a:pt x="393" y="223"/>
                  </a:cubicBezTo>
                  <a:cubicBezTo>
                    <a:pt x="383" y="339"/>
                    <a:pt x="294" y="427"/>
                    <a:pt x="192" y="419"/>
                  </a:cubicBezTo>
                  <a:cubicBezTo>
                    <a:pt x="83" y="412"/>
                    <a:pt x="0" y="314"/>
                    <a:pt x="6" y="205"/>
                  </a:cubicBezTo>
                  <a:close/>
                  <a:moveTo>
                    <a:pt x="199" y="362"/>
                  </a:moveTo>
                  <a:lnTo>
                    <a:pt x="199" y="362"/>
                  </a:lnTo>
                  <a:cubicBezTo>
                    <a:pt x="276" y="363"/>
                    <a:pt x="340" y="296"/>
                    <a:pt x="340" y="213"/>
                  </a:cubicBezTo>
                  <a:cubicBezTo>
                    <a:pt x="340" y="133"/>
                    <a:pt x="276" y="63"/>
                    <a:pt x="199" y="63"/>
                  </a:cubicBezTo>
                  <a:cubicBezTo>
                    <a:pt x="124" y="63"/>
                    <a:pt x="60" y="131"/>
                    <a:pt x="58" y="213"/>
                  </a:cubicBezTo>
                  <a:cubicBezTo>
                    <a:pt x="58" y="295"/>
                    <a:pt x="121" y="362"/>
                    <a:pt x="199" y="36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p:cNvSpPr>
            <p:nvPr/>
          </p:nvSpPr>
          <p:spPr bwMode="auto">
            <a:xfrm>
              <a:off x="3523" y="1507"/>
              <a:ext cx="50" cy="37"/>
            </a:xfrm>
            <a:custGeom>
              <a:avLst/>
              <a:gdLst>
                <a:gd name="T0" fmla="*/ 82 w 214"/>
                <a:gd name="T1" fmla="*/ 90 h 160"/>
                <a:gd name="T2" fmla="*/ 82 w 214"/>
                <a:gd name="T3" fmla="*/ 90 h 160"/>
                <a:gd name="T4" fmla="*/ 154 w 214"/>
                <a:gd name="T5" fmla="*/ 17 h 160"/>
                <a:gd name="T6" fmla="*/ 197 w 214"/>
                <a:gd name="T7" fmla="*/ 14 h 160"/>
                <a:gd name="T8" fmla="*/ 194 w 214"/>
                <a:gd name="T9" fmla="*/ 54 h 160"/>
                <a:gd name="T10" fmla="*/ 108 w 214"/>
                <a:gd name="T11" fmla="*/ 143 h 160"/>
                <a:gd name="T12" fmla="*/ 63 w 214"/>
                <a:gd name="T13" fmla="*/ 144 h 160"/>
                <a:gd name="T14" fmla="*/ 16 w 214"/>
                <a:gd name="T15" fmla="*/ 99 h 160"/>
                <a:gd name="T16" fmla="*/ 15 w 214"/>
                <a:gd name="T17" fmla="*/ 62 h 160"/>
                <a:gd name="T18" fmla="*/ 56 w 214"/>
                <a:gd name="T19" fmla="*/ 62 h 160"/>
                <a:gd name="T20" fmla="*/ 82 w 214"/>
                <a:gd name="T2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60">
                  <a:moveTo>
                    <a:pt x="82" y="90"/>
                  </a:moveTo>
                  <a:lnTo>
                    <a:pt x="82" y="90"/>
                  </a:lnTo>
                  <a:cubicBezTo>
                    <a:pt x="109" y="64"/>
                    <a:pt x="132" y="40"/>
                    <a:pt x="154" y="17"/>
                  </a:cubicBezTo>
                  <a:cubicBezTo>
                    <a:pt x="169" y="1"/>
                    <a:pt x="183" y="0"/>
                    <a:pt x="197" y="14"/>
                  </a:cubicBezTo>
                  <a:cubicBezTo>
                    <a:pt x="214" y="29"/>
                    <a:pt x="205" y="42"/>
                    <a:pt x="194" y="54"/>
                  </a:cubicBezTo>
                  <a:cubicBezTo>
                    <a:pt x="165" y="84"/>
                    <a:pt x="137" y="112"/>
                    <a:pt x="108" y="143"/>
                  </a:cubicBezTo>
                  <a:cubicBezTo>
                    <a:pt x="93" y="158"/>
                    <a:pt x="79" y="160"/>
                    <a:pt x="63" y="144"/>
                  </a:cubicBezTo>
                  <a:cubicBezTo>
                    <a:pt x="47" y="129"/>
                    <a:pt x="32" y="115"/>
                    <a:pt x="16" y="99"/>
                  </a:cubicBezTo>
                  <a:cubicBezTo>
                    <a:pt x="5" y="88"/>
                    <a:pt x="0" y="76"/>
                    <a:pt x="15" y="62"/>
                  </a:cubicBezTo>
                  <a:cubicBezTo>
                    <a:pt x="27" y="48"/>
                    <a:pt x="42" y="48"/>
                    <a:pt x="56" y="62"/>
                  </a:cubicBezTo>
                  <a:cubicBezTo>
                    <a:pt x="64" y="70"/>
                    <a:pt x="72" y="79"/>
                    <a:pt x="82" y="9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p:nvSpPr>
          <p:spPr bwMode="auto">
            <a:xfrm>
              <a:off x="3474" y="1392"/>
              <a:ext cx="151" cy="224"/>
            </a:xfrm>
            <a:custGeom>
              <a:avLst/>
              <a:gdLst>
                <a:gd name="T0" fmla="*/ 593 w 646"/>
                <a:gd name="T1" fmla="*/ 852 h 964"/>
                <a:gd name="T2" fmla="*/ 593 w 646"/>
                <a:gd name="T3" fmla="*/ 852 h 964"/>
                <a:gd name="T4" fmla="*/ 536 w 646"/>
                <a:gd name="T5" fmla="*/ 909 h 964"/>
                <a:gd name="T6" fmla="*/ 109 w 646"/>
                <a:gd name="T7" fmla="*/ 909 h 964"/>
                <a:gd name="T8" fmla="*/ 53 w 646"/>
                <a:gd name="T9" fmla="*/ 852 h 964"/>
                <a:gd name="T10" fmla="*/ 53 w 646"/>
                <a:gd name="T11" fmla="*/ 269 h 964"/>
                <a:gd name="T12" fmla="*/ 109 w 646"/>
                <a:gd name="T13" fmla="*/ 212 h 964"/>
                <a:gd name="T14" fmla="*/ 146 w 646"/>
                <a:gd name="T15" fmla="*/ 212 h 964"/>
                <a:gd name="T16" fmla="*/ 146 w 646"/>
                <a:gd name="T17" fmla="*/ 237 h 964"/>
                <a:gd name="T18" fmla="*/ 202 w 646"/>
                <a:gd name="T19" fmla="*/ 294 h 964"/>
                <a:gd name="T20" fmla="*/ 452 w 646"/>
                <a:gd name="T21" fmla="*/ 294 h 964"/>
                <a:gd name="T22" fmla="*/ 509 w 646"/>
                <a:gd name="T23" fmla="*/ 237 h 964"/>
                <a:gd name="T24" fmla="*/ 509 w 646"/>
                <a:gd name="T25" fmla="*/ 212 h 964"/>
                <a:gd name="T26" fmla="*/ 536 w 646"/>
                <a:gd name="T27" fmla="*/ 212 h 964"/>
                <a:gd name="T28" fmla="*/ 593 w 646"/>
                <a:gd name="T29" fmla="*/ 269 h 964"/>
                <a:gd name="T30" fmla="*/ 593 w 646"/>
                <a:gd name="T31" fmla="*/ 852 h 964"/>
                <a:gd name="T32" fmla="*/ 283 w 646"/>
                <a:gd name="T33" fmla="*/ 84 h 964"/>
                <a:gd name="T34" fmla="*/ 283 w 646"/>
                <a:gd name="T35" fmla="*/ 84 h 964"/>
                <a:gd name="T36" fmla="*/ 323 w 646"/>
                <a:gd name="T37" fmla="*/ 44 h 964"/>
                <a:gd name="T38" fmla="*/ 363 w 646"/>
                <a:gd name="T39" fmla="*/ 84 h 964"/>
                <a:gd name="T40" fmla="*/ 323 w 646"/>
                <a:gd name="T41" fmla="*/ 124 h 964"/>
                <a:gd name="T42" fmla="*/ 283 w 646"/>
                <a:gd name="T43" fmla="*/ 84 h 964"/>
                <a:gd name="T44" fmla="*/ 589 w 646"/>
                <a:gd name="T45" fmla="*/ 164 h 964"/>
                <a:gd name="T46" fmla="*/ 589 w 646"/>
                <a:gd name="T47" fmla="*/ 164 h 964"/>
                <a:gd name="T48" fmla="*/ 506 w 646"/>
                <a:gd name="T49" fmla="*/ 164 h 964"/>
                <a:gd name="T50" fmla="*/ 452 w 646"/>
                <a:gd name="T51" fmla="*/ 124 h 964"/>
                <a:gd name="T52" fmla="*/ 398 w 646"/>
                <a:gd name="T53" fmla="*/ 124 h 964"/>
                <a:gd name="T54" fmla="*/ 408 w 646"/>
                <a:gd name="T55" fmla="*/ 84 h 964"/>
                <a:gd name="T56" fmla="*/ 323 w 646"/>
                <a:gd name="T57" fmla="*/ 0 h 964"/>
                <a:gd name="T58" fmla="*/ 238 w 646"/>
                <a:gd name="T59" fmla="*/ 84 h 964"/>
                <a:gd name="T60" fmla="*/ 248 w 646"/>
                <a:gd name="T61" fmla="*/ 124 h 964"/>
                <a:gd name="T62" fmla="*/ 202 w 646"/>
                <a:gd name="T63" fmla="*/ 124 h 964"/>
                <a:gd name="T64" fmla="*/ 149 w 646"/>
                <a:gd name="T65" fmla="*/ 164 h 964"/>
                <a:gd name="T66" fmla="*/ 56 w 646"/>
                <a:gd name="T67" fmla="*/ 164 h 964"/>
                <a:gd name="T68" fmla="*/ 0 w 646"/>
                <a:gd name="T69" fmla="*/ 220 h 964"/>
                <a:gd name="T70" fmla="*/ 0 w 646"/>
                <a:gd name="T71" fmla="*/ 907 h 964"/>
                <a:gd name="T72" fmla="*/ 56 w 646"/>
                <a:gd name="T73" fmla="*/ 964 h 964"/>
                <a:gd name="T74" fmla="*/ 589 w 646"/>
                <a:gd name="T75" fmla="*/ 964 h 964"/>
                <a:gd name="T76" fmla="*/ 646 w 646"/>
                <a:gd name="T77" fmla="*/ 907 h 964"/>
                <a:gd name="T78" fmla="*/ 646 w 646"/>
                <a:gd name="T79" fmla="*/ 220 h 964"/>
                <a:gd name="T80" fmla="*/ 589 w 646"/>
                <a:gd name="T81" fmla="*/ 1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6" h="964">
                  <a:moveTo>
                    <a:pt x="593" y="852"/>
                  </a:moveTo>
                  <a:lnTo>
                    <a:pt x="593" y="852"/>
                  </a:lnTo>
                  <a:cubicBezTo>
                    <a:pt x="593" y="883"/>
                    <a:pt x="568" y="909"/>
                    <a:pt x="536" y="909"/>
                  </a:cubicBezTo>
                  <a:lnTo>
                    <a:pt x="109" y="909"/>
                  </a:lnTo>
                  <a:cubicBezTo>
                    <a:pt x="78" y="909"/>
                    <a:pt x="53" y="883"/>
                    <a:pt x="53" y="852"/>
                  </a:cubicBezTo>
                  <a:lnTo>
                    <a:pt x="53" y="269"/>
                  </a:lnTo>
                  <a:cubicBezTo>
                    <a:pt x="53" y="237"/>
                    <a:pt x="78" y="212"/>
                    <a:pt x="109" y="212"/>
                  </a:cubicBezTo>
                  <a:lnTo>
                    <a:pt x="146" y="212"/>
                  </a:lnTo>
                  <a:lnTo>
                    <a:pt x="146" y="237"/>
                  </a:lnTo>
                  <a:cubicBezTo>
                    <a:pt x="146" y="268"/>
                    <a:pt x="171" y="294"/>
                    <a:pt x="202" y="294"/>
                  </a:cubicBezTo>
                  <a:lnTo>
                    <a:pt x="452" y="294"/>
                  </a:lnTo>
                  <a:cubicBezTo>
                    <a:pt x="484" y="294"/>
                    <a:pt x="509" y="268"/>
                    <a:pt x="509" y="237"/>
                  </a:cubicBezTo>
                  <a:lnTo>
                    <a:pt x="509" y="212"/>
                  </a:lnTo>
                  <a:lnTo>
                    <a:pt x="536" y="212"/>
                  </a:lnTo>
                  <a:cubicBezTo>
                    <a:pt x="568" y="212"/>
                    <a:pt x="593" y="237"/>
                    <a:pt x="593" y="269"/>
                  </a:cubicBezTo>
                  <a:lnTo>
                    <a:pt x="593" y="852"/>
                  </a:lnTo>
                  <a:close/>
                  <a:moveTo>
                    <a:pt x="283" y="84"/>
                  </a:moveTo>
                  <a:lnTo>
                    <a:pt x="283" y="84"/>
                  </a:lnTo>
                  <a:cubicBezTo>
                    <a:pt x="283" y="62"/>
                    <a:pt x="301" y="44"/>
                    <a:pt x="323" y="44"/>
                  </a:cubicBezTo>
                  <a:cubicBezTo>
                    <a:pt x="345" y="44"/>
                    <a:pt x="363" y="62"/>
                    <a:pt x="363" y="84"/>
                  </a:cubicBezTo>
                  <a:cubicBezTo>
                    <a:pt x="363" y="106"/>
                    <a:pt x="345" y="124"/>
                    <a:pt x="323" y="124"/>
                  </a:cubicBezTo>
                  <a:cubicBezTo>
                    <a:pt x="301" y="124"/>
                    <a:pt x="283" y="106"/>
                    <a:pt x="283" y="84"/>
                  </a:cubicBezTo>
                  <a:close/>
                  <a:moveTo>
                    <a:pt x="589" y="164"/>
                  </a:moveTo>
                  <a:lnTo>
                    <a:pt x="589" y="164"/>
                  </a:lnTo>
                  <a:lnTo>
                    <a:pt x="506" y="164"/>
                  </a:lnTo>
                  <a:cubicBezTo>
                    <a:pt x="499" y="141"/>
                    <a:pt x="478" y="124"/>
                    <a:pt x="452" y="124"/>
                  </a:cubicBezTo>
                  <a:lnTo>
                    <a:pt x="398" y="124"/>
                  </a:lnTo>
                  <a:cubicBezTo>
                    <a:pt x="404" y="112"/>
                    <a:pt x="408" y="98"/>
                    <a:pt x="408" y="84"/>
                  </a:cubicBezTo>
                  <a:cubicBezTo>
                    <a:pt x="408" y="37"/>
                    <a:pt x="370" y="0"/>
                    <a:pt x="323" y="0"/>
                  </a:cubicBezTo>
                  <a:cubicBezTo>
                    <a:pt x="276" y="0"/>
                    <a:pt x="238" y="37"/>
                    <a:pt x="238" y="84"/>
                  </a:cubicBezTo>
                  <a:cubicBezTo>
                    <a:pt x="238" y="98"/>
                    <a:pt x="241" y="112"/>
                    <a:pt x="248" y="124"/>
                  </a:cubicBezTo>
                  <a:lnTo>
                    <a:pt x="202" y="124"/>
                  </a:lnTo>
                  <a:cubicBezTo>
                    <a:pt x="177" y="124"/>
                    <a:pt x="156" y="141"/>
                    <a:pt x="149" y="164"/>
                  </a:cubicBezTo>
                  <a:lnTo>
                    <a:pt x="56" y="164"/>
                  </a:lnTo>
                  <a:cubicBezTo>
                    <a:pt x="25" y="164"/>
                    <a:pt x="0" y="189"/>
                    <a:pt x="0" y="220"/>
                  </a:cubicBezTo>
                  <a:lnTo>
                    <a:pt x="0" y="907"/>
                  </a:lnTo>
                  <a:cubicBezTo>
                    <a:pt x="0" y="938"/>
                    <a:pt x="25" y="964"/>
                    <a:pt x="56" y="964"/>
                  </a:cubicBezTo>
                  <a:lnTo>
                    <a:pt x="589" y="964"/>
                  </a:lnTo>
                  <a:cubicBezTo>
                    <a:pt x="621" y="964"/>
                    <a:pt x="646" y="938"/>
                    <a:pt x="646" y="907"/>
                  </a:cubicBezTo>
                  <a:lnTo>
                    <a:pt x="646" y="220"/>
                  </a:lnTo>
                  <a:cubicBezTo>
                    <a:pt x="646" y="189"/>
                    <a:pt x="621" y="164"/>
                    <a:pt x="589" y="16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4"/>
          <p:cNvGrpSpPr>
            <a:grpSpLocks noChangeAspect="1"/>
          </p:cNvGrpSpPr>
          <p:nvPr/>
        </p:nvGrpSpPr>
        <p:grpSpPr bwMode="auto">
          <a:xfrm>
            <a:off x="7572390" y="2255841"/>
            <a:ext cx="250826" cy="312738"/>
            <a:chOff x="4770" y="1421"/>
            <a:chExt cx="158" cy="197"/>
          </a:xfrm>
        </p:grpSpPr>
        <p:sp>
          <p:nvSpPr>
            <p:cNvPr id="23" name="Freeform 25"/>
            <p:cNvSpPr>
              <a:spLocks/>
            </p:cNvSpPr>
            <p:nvPr/>
          </p:nvSpPr>
          <p:spPr bwMode="auto">
            <a:xfrm>
              <a:off x="4794" y="1537"/>
              <a:ext cx="110" cy="11"/>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6"/>
            <p:cNvSpPr>
              <a:spLocks/>
            </p:cNvSpPr>
            <p:nvPr/>
          </p:nvSpPr>
          <p:spPr bwMode="auto">
            <a:xfrm>
              <a:off x="4794" y="1551"/>
              <a:ext cx="110" cy="11"/>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27"/>
            <p:cNvSpPr>
              <a:spLocks/>
            </p:cNvSpPr>
            <p:nvPr/>
          </p:nvSpPr>
          <p:spPr bwMode="auto">
            <a:xfrm>
              <a:off x="4794" y="1564"/>
              <a:ext cx="110" cy="11"/>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28"/>
            <p:cNvSpPr>
              <a:spLocks/>
            </p:cNvSpPr>
            <p:nvPr/>
          </p:nvSpPr>
          <p:spPr bwMode="auto">
            <a:xfrm>
              <a:off x="4796" y="1493"/>
              <a:ext cx="11" cy="23"/>
            </a:xfrm>
            <a:custGeom>
              <a:avLst/>
              <a:gdLst>
                <a:gd name="T0" fmla="*/ 22 w 44"/>
                <a:gd name="T1" fmla="*/ 0 h 93"/>
                <a:gd name="T2" fmla="*/ 22 w 44"/>
                <a:gd name="T3" fmla="*/ 0 h 93"/>
                <a:gd name="T4" fmla="*/ 22 w 44"/>
                <a:gd name="T5" fmla="*/ 0 h 93"/>
                <a:gd name="T6" fmla="*/ 0 w 44"/>
                <a:gd name="T7" fmla="*/ 21 h 93"/>
                <a:gd name="T8" fmla="*/ 0 w 44"/>
                <a:gd name="T9" fmla="*/ 71 h 93"/>
                <a:gd name="T10" fmla="*/ 22 w 44"/>
                <a:gd name="T11" fmla="*/ 93 h 93"/>
                <a:gd name="T12" fmla="*/ 44 w 44"/>
                <a:gd name="T13" fmla="*/ 71 h 93"/>
                <a:gd name="T14" fmla="*/ 44 w 44"/>
                <a:gd name="T15" fmla="*/ 21 h 93"/>
                <a:gd name="T16" fmla="*/ 22 w 4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3">
                  <a:moveTo>
                    <a:pt x="22" y="0"/>
                  </a:moveTo>
                  <a:lnTo>
                    <a:pt x="22" y="0"/>
                  </a:lnTo>
                  <a:lnTo>
                    <a:pt x="22" y="0"/>
                  </a:lnTo>
                  <a:cubicBezTo>
                    <a:pt x="10" y="0"/>
                    <a:pt x="0" y="9"/>
                    <a:pt x="0" y="21"/>
                  </a:cubicBezTo>
                  <a:lnTo>
                    <a:pt x="0" y="71"/>
                  </a:lnTo>
                  <a:cubicBezTo>
                    <a:pt x="0" y="83"/>
                    <a:pt x="10" y="93"/>
                    <a:pt x="22" y="93"/>
                  </a:cubicBezTo>
                  <a:cubicBezTo>
                    <a:pt x="34" y="93"/>
                    <a:pt x="44" y="83"/>
                    <a:pt x="44" y="71"/>
                  </a:cubicBezTo>
                  <a:lnTo>
                    <a:pt x="44" y="21"/>
                  </a:lnTo>
                  <a:cubicBezTo>
                    <a:pt x="44" y="9"/>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9"/>
            <p:cNvSpPr>
              <a:spLocks/>
            </p:cNvSpPr>
            <p:nvPr/>
          </p:nvSpPr>
          <p:spPr bwMode="auto">
            <a:xfrm>
              <a:off x="4809" y="1477"/>
              <a:ext cx="11" cy="39"/>
            </a:xfrm>
            <a:custGeom>
              <a:avLst/>
              <a:gdLst>
                <a:gd name="T0" fmla="*/ 21 w 43"/>
                <a:gd name="T1" fmla="*/ 0 h 157"/>
                <a:gd name="T2" fmla="*/ 21 w 43"/>
                <a:gd name="T3" fmla="*/ 0 h 157"/>
                <a:gd name="T4" fmla="*/ 21 w 43"/>
                <a:gd name="T5" fmla="*/ 0 h 157"/>
                <a:gd name="T6" fmla="*/ 0 w 43"/>
                <a:gd name="T7" fmla="*/ 22 h 157"/>
                <a:gd name="T8" fmla="*/ 0 w 43"/>
                <a:gd name="T9" fmla="*/ 135 h 157"/>
                <a:gd name="T10" fmla="*/ 21 w 43"/>
                <a:gd name="T11" fmla="*/ 157 h 157"/>
                <a:gd name="T12" fmla="*/ 43 w 43"/>
                <a:gd name="T13" fmla="*/ 135 h 157"/>
                <a:gd name="T14" fmla="*/ 43 w 43"/>
                <a:gd name="T15" fmla="*/ 22 h 157"/>
                <a:gd name="T16" fmla="*/ 21 w 43"/>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57">
                  <a:moveTo>
                    <a:pt x="21" y="0"/>
                  </a:moveTo>
                  <a:lnTo>
                    <a:pt x="21" y="0"/>
                  </a:lnTo>
                  <a:lnTo>
                    <a:pt x="21" y="0"/>
                  </a:lnTo>
                  <a:cubicBezTo>
                    <a:pt x="10" y="0"/>
                    <a:pt x="0" y="10"/>
                    <a:pt x="0" y="22"/>
                  </a:cubicBezTo>
                  <a:lnTo>
                    <a:pt x="0" y="135"/>
                  </a:lnTo>
                  <a:cubicBezTo>
                    <a:pt x="0" y="147"/>
                    <a:pt x="10" y="157"/>
                    <a:pt x="21" y="157"/>
                  </a:cubicBezTo>
                  <a:cubicBezTo>
                    <a:pt x="33" y="157"/>
                    <a:pt x="43" y="147"/>
                    <a:pt x="43" y="135"/>
                  </a:cubicBezTo>
                  <a:lnTo>
                    <a:pt x="43" y="22"/>
                  </a:lnTo>
                  <a:cubicBezTo>
                    <a:pt x="43" y="10"/>
                    <a:pt x="33" y="0"/>
                    <a:pt x="21"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30"/>
            <p:cNvSpPr>
              <a:spLocks/>
            </p:cNvSpPr>
            <p:nvPr/>
          </p:nvSpPr>
          <p:spPr bwMode="auto">
            <a:xfrm>
              <a:off x="4822" y="1457"/>
              <a:ext cx="11" cy="59"/>
            </a:xfrm>
            <a:custGeom>
              <a:avLst/>
              <a:gdLst>
                <a:gd name="T0" fmla="*/ 22 w 44"/>
                <a:gd name="T1" fmla="*/ 0 h 236"/>
                <a:gd name="T2" fmla="*/ 22 w 44"/>
                <a:gd name="T3" fmla="*/ 0 h 236"/>
                <a:gd name="T4" fmla="*/ 22 w 44"/>
                <a:gd name="T5" fmla="*/ 0 h 236"/>
                <a:gd name="T6" fmla="*/ 0 w 44"/>
                <a:gd name="T7" fmla="*/ 22 h 236"/>
                <a:gd name="T8" fmla="*/ 0 w 44"/>
                <a:gd name="T9" fmla="*/ 214 h 236"/>
                <a:gd name="T10" fmla="*/ 22 w 44"/>
                <a:gd name="T11" fmla="*/ 236 h 236"/>
                <a:gd name="T12" fmla="*/ 44 w 44"/>
                <a:gd name="T13" fmla="*/ 214 h 236"/>
                <a:gd name="T14" fmla="*/ 44 w 44"/>
                <a:gd name="T15" fmla="*/ 22 h 236"/>
                <a:gd name="T16" fmla="*/ 22 w 44"/>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6">
                  <a:moveTo>
                    <a:pt x="22" y="0"/>
                  </a:moveTo>
                  <a:lnTo>
                    <a:pt x="22" y="0"/>
                  </a:lnTo>
                  <a:lnTo>
                    <a:pt x="22" y="0"/>
                  </a:lnTo>
                  <a:cubicBezTo>
                    <a:pt x="10" y="0"/>
                    <a:pt x="0" y="10"/>
                    <a:pt x="0" y="22"/>
                  </a:cubicBezTo>
                  <a:lnTo>
                    <a:pt x="0" y="214"/>
                  </a:lnTo>
                  <a:cubicBezTo>
                    <a:pt x="0" y="226"/>
                    <a:pt x="10" y="236"/>
                    <a:pt x="22" y="236"/>
                  </a:cubicBezTo>
                  <a:cubicBezTo>
                    <a:pt x="34" y="236"/>
                    <a:pt x="44" y="226"/>
                    <a:pt x="44" y="214"/>
                  </a:cubicBezTo>
                  <a:lnTo>
                    <a:pt x="44" y="22"/>
                  </a:lnTo>
                  <a:cubicBezTo>
                    <a:pt x="44" y="10"/>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31"/>
            <p:cNvSpPr>
              <a:spLocks/>
            </p:cNvSpPr>
            <p:nvPr/>
          </p:nvSpPr>
          <p:spPr bwMode="auto">
            <a:xfrm>
              <a:off x="4838" y="1458"/>
              <a:ext cx="34" cy="47"/>
            </a:xfrm>
            <a:custGeom>
              <a:avLst/>
              <a:gdLst>
                <a:gd name="T0" fmla="*/ 140 w 140"/>
                <a:gd name="T1" fmla="*/ 114 h 190"/>
                <a:gd name="T2" fmla="*/ 140 w 140"/>
                <a:gd name="T3" fmla="*/ 114 h 190"/>
                <a:gd name="T4" fmla="*/ 42 w 140"/>
                <a:gd name="T5" fmla="*/ 190 h 190"/>
                <a:gd name="T6" fmla="*/ 63 w 140"/>
                <a:gd name="T7" fmla="*/ 17 h 190"/>
                <a:gd name="T8" fmla="*/ 91 w 140"/>
                <a:gd name="T9" fmla="*/ 0 h 190"/>
                <a:gd name="T10" fmla="*/ 140 w 140"/>
                <a:gd name="T11" fmla="*/ 114 h 190"/>
              </a:gdLst>
              <a:ahLst/>
              <a:cxnLst>
                <a:cxn ang="0">
                  <a:pos x="T0" y="T1"/>
                </a:cxn>
                <a:cxn ang="0">
                  <a:pos x="T2" y="T3"/>
                </a:cxn>
                <a:cxn ang="0">
                  <a:pos x="T4" y="T5"/>
                </a:cxn>
                <a:cxn ang="0">
                  <a:pos x="T6" y="T7"/>
                </a:cxn>
                <a:cxn ang="0">
                  <a:pos x="T8" y="T9"/>
                </a:cxn>
                <a:cxn ang="0">
                  <a:pos x="T10" y="T11"/>
                </a:cxn>
              </a:cxnLst>
              <a:rect l="0" t="0" r="r" b="b"/>
              <a:pathLst>
                <a:path w="140" h="190">
                  <a:moveTo>
                    <a:pt x="140" y="114"/>
                  </a:moveTo>
                  <a:lnTo>
                    <a:pt x="140" y="114"/>
                  </a:lnTo>
                  <a:lnTo>
                    <a:pt x="42" y="190"/>
                  </a:lnTo>
                  <a:cubicBezTo>
                    <a:pt x="0" y="136"/>
                    <a:pt x="10" y="59"/>
                    <a:pt x="63" y="17"/>
                  </a:cubicBezTo>
                  <a:cubicBezTo>
                    <a:pt x="72" y="10"/>
                    <a:pt x="81" y="5"/>
                    <a:pt x="91" y="0"/>
                  </a:cubicBezTo>
                  <a:lnTo>
                    <a:pt x="140" y="11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32"/>
            <p:cNvSpPr>
              <a:spLocks/>
            </p:cNvSpPr>
            <p:nvPr/>
          </p:nvSpPr>
          <p:spPr bwMode="auto">
            <a:xfrm>
              <a:off x="4863" y="1450"/>
              <a:ext cx="41" cy="35"/>
            </a:xfrm>
            <a:custGeom>
              <a:avLst/>
              <a:gdLst>
                <a:gd name="T0" fmla="*/ 48 w 169"/>
                <a:gd name="T1" fmla="*/ 140 h 140"/>
                <a:gd name="T2" fmla="*/ 48 w 169"/>
                <a:gd name="T3" fmla="*/ 140 h 140"/>
                <a:gd name="T4" fmla="*/ 0 w 169"/>
                <a:gd name="T5" fmla="*/ 26 h 140"/>
                <a:gd name="T6" fmla="*/ 162 w 169"/>
                <a:gd name="T7" fmla="*/ 91 h 140"/>
                <a:gd name="T8" fmla="*/ 169 w 169"/>
                <a:gd name="T9" fmla="*/ 112 h 140"/>
                <a:gd name="T10" fmla="*/ 48 w 169"/>
                <a:gd name="T11" fmla="*/ 140 h 140"/>
              </a:gdLst>
              <a:ahLst/>
              <a:cxnLst>
                <a:cxn ang="0">
                  <a:pos x="T0" y="T1"/>
                </a:cxn>
                <a:cxn ang="0">
                  <a:pos x="T2" y="T3"/>
                </a:cxn>
                <a:cxn ang="0">
                  <a:pos x="T4" y="T5"/>
                </a:cxn>
                <a:cxn ang="0">
                  <a:pos x="T6" y="T7"/>
                </a:cxn>
                <a:cxn ang="0">
                  <a:pos x="T8" y="T9"/>
                </a:cxn>
                <a:cxn ang="0">
                  <a:pos x="T10" y="T11"/>
                </a:cxn>
              </a:cxnLst>
              <a:rect l="0" t="0" r="r" b="b"/>
              <a:pathLst>
                <a:path w="169" h="140">
                  <a:moveTo>
                    <a:pt x="48" y="140"/>
                  </a:moveTo>
                  <a:lnTo>
                    <a:pt x="48" y="140"/>
                  </a:lnTo>
                  <a:lnTo>
                    <a:pt x="0" y="26"/>
                  </a:lnTo>
                  <a:cubicBezTo>
                    <a:pt x="63" y="0"/>
                    <a:pt x="135" y="29"/>
                    <a:pt x="162" y="91"/>
                  </a:cubicBezTo>
                  <a:cubicBezTo>
                    <a:pt x="165" y="98"/>
                    <a:pt x="167" y="104"/>
                    <a:pt x="169" y="112"/>
                  </a:cubicBezTo>
                  <a:lnTo>
                    <a:pt x="48" y="14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p:nvSpPr>
          <p:spPr bwMode="auto">
            <a:xfrm>
              <a:off x="4850" y="1480"/>
              <a:ext cx="58" cy="40"/>
            </a:xfrm>
            <a:custGeom>
              <a:avLst/>
              <a:gdLst>
                <a:gd name="T0" fmla="*/ 99 w 238"/>
                <a:gd name="T1" fmla="*/ 28 h 162"/>
                <a:gd name="T2" fmla="*/ 99 w 238"/>
                <a:gd name="T3" fmla="*/ 28 h 162"/>
                <a:gd name="T4" fmla="*/ 222 w 238"/>
                <a:gd name="T5" fmla="*/ 0 h 162"/>
                <a:gd name="T6" fmla="*/ 128 w 238"/>
                <a:gd name="T7" fmla="*/ 151 h 162"/>
                <a:gd name="T8" fmla="*/ 0 w 238"/>
                <a:gd name="T9" fmla="*/ 106 h 162"/>
                <a:gd name="T10" fmla="*/ 99 w 238"/>
                <a:gd name="T11" fmla="*/ 28 h 162"/>
              </a:gdLst>
              <a:ahLst/>
              <a:cxnLst>
                <a:cxn ang="0">
                  <a:pos x="T0" y="T1"/>
                </a:cxn>
                <a:cxn ang="0">
                  <a:pos x="T2" y="T3"/>
                </a:cxn>
                <a:cxn ang="0">
                  <a:pos x="T4" y="T5"/>
                </a:cxn>
                <a:cxn ang="0">
                  <a:pos x="T6" y="T7"/>
                </a:cxn>
                <a:cxn ang="0">
                  <a:pos x="T8" y="T9"/>
                </a:cxn>
                <a:cxn ang="0">
                  <a:pos x="T10" y="T11"/>
                </a:cxn>
              </a:cxnLst>
              <a:rect l="0" t="0" r="r" b="b"/>
              <a:pathLst>
                <a:path w="238" h="162">
                  <a:moveTo>
                    <a:pt x="99" y="28"/>
                  </a:moveTo>
                  <a:lnTo>
                    <a:pt x="99" y="28"/>
                  </a:lnTo>
                  <a:lnTo>
                    <a:pt x="222" y="0"/>
                  </a:lnTo>
                  <a:cubicBezTo>
                    <a:pt x="238" y="67"/>
                    <a:pt x="196" y="135"/>
                    <a:pt x="128" y="151"/>
                  </a:cubicBezTo>
                  <a:cubicBezTo>
                    <a:pt x="79" y="162"/>
                    <a:pt x="31" y="145"/>
                    <a:pt x="0" y="106"/>
                  </a:cubicBezTo>
                  <a:lnTo>
                    <a:pt x="99" y="28"/>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p:nvSpPr>
          <p:spPr bwMode="auto">
            <a:xfrm>
              <a:off x="4770" y="1421"/>
              <a:ext cx="158" cy="197"/>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761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extBox 4"/>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Medical Strategy</a:t>
            </a:r>
          </a:p>
        </p:txBody>
      </p:sp>
      <p:sp>
        <p:nvSpPr>
          <p:cNvPr id="6" name="TextBox 5"/>
          <p:cNvSpPr txBox="1"/>
          <p:nvPr/>
        </p:nvSpPr>
        <p:spPr>
          <a:xfrm>
            <a:off x="490089" y="2270958"/>
            <a:ext cx="4671881" cy="784830"/>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Vision</a:t>
            </a:r>
          </a:p>
          <a:p>
            <a:pPr marL="257175" indent="-257175">
              <a:buClr>
                <a:schemeClr val="accent2"/>
              </a:buClr>
              <a:buFont typeface="Arial" panose="020B0604020202020204" pitchFamily="34" charset="0"/>
              <a:buChar char="•"/>
            </a:pPr>
            <a:r>
              <a:rPr lang="en-GB" sz="1500" dirty="0">
                <a:solidFill>
                  <a:schemeClr val="bg1"/>
                </a:solidFill>
                <a:latin typeface="+mn-lt"/>
              </a:rPr>
              <a:t>Medical Objectives</a:t>
            </a:r>
          </a:p>
          <a:p>
            <a:pPr marL="257175" indent="-257175">
              <a:buClr>
                <a:schemeClr val="accent2"/>
              </a:buClr>
              <a:buFont typeface="Arial" panose="020B0604020202020204" pitchFamily="34" charset="0"/>
              <a:buChar char="•"/>
            </a:pPr>
            <a:r>
              <a:rPr lang="en-GB" sz="1500" dirty="0">
                <a:solidFill>
                  <a:schemeClr val="bg1"/>
                </a:solidFill>
                <a:latin typeface="+mn-lt"/>
              </a:rPr>
              <a:t>Strategic Medical Drivers</a:t>
            </a:r>
          </a:p>
        </p:txBody>
      </p:sp>
      <p:grpSp>
        <p:nvGrpSpPr>
          <p:cNvPr id="22" name="Group 21">
            <a:extLst>
              <a:ext uri="{FF2B5EF4-FFF2-40B4-BE49-F238E27FC236}">
                <a16:creationId xmlns:a16="http://schemas.microsoft.com/office/drawing/2014/main" id="{AA4A0D96-CAEE-7C48-AACC-A19FABE137FF}"/>
              </a:ext>
            </a:extLst>
          </p:cNvPr>
          <p:cNvGrpSpPr/>
          <p:nvPr/>
        </p:nvGrpSpPr>
        <p:grpSpPr>
          <a:xfrm>
            <a:off x="564584" y="496105"/>
            <a:ext cx="816708" cy="816708"/>
            <a:chOff x="668216" y="2184400"/>
            <a:chExt cx="816708" cy="816708"/>
          </a:xfrm>
        </p:grpSpPr>
        <p:sp>
          <p:nvSpPr>
            <p:cNvPr id="23" name="Oval 22">
              <a:extLst>
                <a:ext uri="{FF2B5EF4-FFF2-40B4-BE49-F238E27FC236}">
                  <a16:creationId xmlns:a16="http://schemas.microsoft.com/office/drawing/2014/main" id="{65C65EAD-A17B-2F42-ABBD-D42192CBB5C3}"/>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3A9BB7-71AA-A54E-A5EE-944E62907C5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D7534080-253B-4C4B-AC6D-10C8A263DE08}"/>
              </a:ext>
            </a:extLst>
          </p:cNvPr>
          <p:cNvPicPr>
            <a:picLocks noChangeAspect="1"/>
          </p:cNvPicPr>
          <p:nvPr/>
        </p:nvPicPr>
        <p:blipFill>
          <a:blip r:embed="rId3"/>
          <a:stretch>
            <a:fillRect/>
          </a:stretch>
        </p:blipFill>
        <p:spPr>
          <a:xfrm>
            <a:off x="900431" y="656777"/>
            <a:ext cx="166737" cy="482346"/>
          </a:xfrm>
          <a:prstGeom prst="rect">
            <a:avLst/>
          </a:prstGeom>
        </p:spPr>
      </p:pic>
      <p:pic>
        <p:nvPicPr>
          <p:cNvPr id="14" name="Picture 13">
            <a:extLst>
              <a:ext uri="{FF2B5EF4-FFF2-40B4-BE49-F238E27FC236}">
                <a16:creationId xmlns:a16="http://schemas.microsoft.com/office/drawing/2014/main" id="{B5F7E0A6-F6F2-1F4E-AFE6-D92B667F6DCB}"/>
              </a:ext>
            </a:extLst>
          </p:cNvPr>
          <p:cNvPicPr>
            <a:picLocks noChangeAspect="1"/>
          </p:cNvPicPr>
          <p:nvPr/>
        </p:nvPicPr>
        <p:blipFill>
          <a:blip r:embed="rId3">
            <a:alphaModFix amt="21000"/>
          </a:blip>
          <a:stretch>
            <a:fillRect/>
          </a:stretch>
        </p:blipFill>
        <p:spPr>
          <a:xfrm>
            <a:off x="4702193" y="514883"/>
            <a:ext cx="1869542" cy="5408315"/>
          </a:xfrm>
          <a:prstGeom prst="rect">
            <a:avLst/>
          </a:prstGeom>
          <a:effectLst/>
        </p:spPr>
      </p:pic>
    </p:spTree>
    <p:extLst>
      <p:ext uri="{BB962C8B-B14F-4D97-AF65-F5344CB8AC3E}">
        <p14:creationId xmlns:p14="http://schemas.microsoft.com/office/powerpoint/2010/main" val="372723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2" y="0"/>
            <a:ext cx="6858000" cy="1400175"/>
          </a:xfrm>
        </p:spPr>
        <p:txBody>
          <a:bodyPr/>
          <a:lstStyle/>
          <a:p>
            <a:r>
              <a:rPr lang="en-US" dirty="0"/>
              <a:t>Medical Objective 1</a:t>
            </a:r>
          </a:p>
        </p:txBody>
      </p:sp>
      <p:sp>
        <p:nvSpPr>
          <p:cNvPr id="4" name="Rectangle 3">
            <a:extLst>
              <a:ext uri="{FF2B5EF4-FFF2-40B4-BE49-F238E27FC236}">
                <a16:creationId xmlns:a16="http://schemas.microsoft.com/office/drawing/2014/main" id="{CA9C0C13-8633-9D42-8266-45D7B7774A17}"/>
              </a:ext>
            </a:extLst>
          </p:cNvPr>
          <p:cNvSpPr/>
          <p:nvPr/>
        </p:nvSpPr>
        <p:spPr>
          <a:xfrm>
            <a:off x="581204" y="2317572"/>
            <a:ext cx="8008622" cy="957236"/>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1200" b="1" dirty="0">
                <a:solidFill>
                  <a:srgbClr val="E7E7E7">
                    <a:lumMod val="50000"/>
                  </a:srgbClr>
                </a:solidFill>
                <a:ea typeface="ＭＳ Ｐゴシック" charset="-128"/>
              </a:rPr>
              <a:t>1.  </a:t>
            </a:r>
            <a:endParaRPr lang="en-US" sz="1200" b="1" dirty="0">
              <a:solidFill>
                <a:srgbClr val="E7E7E7">
                  <a:lumMod val="50000"/>
                </a:srgbClr>
              </a:solidFill>
            </a:endParaRPr>
          </a:p>
        </p:txBody>
      </p:sp>
      <p:sp>
        <p:nvSpPr>
          <p:cNvPr id="5" name="Rectangle 4">
            <a:extLst>
              <a:ext uri="{FF2B5EF4-FFF2-40B4-BE49-F238E27FC236}">
                <a16:creationId xmlns:a16="http://schemas.microsoft.com/office/drawing/2014/main" id="{2DF3B70C-6CC8-2340-B0EB-C102FFDE9225}"/>
              </a:ext>
            </a:extLst>
          </p:cNvPr>
          <p:cNvSpPr/>
          <p:nvPr/>
        </p:nvSpPr>
        <p:spPr>
          <a:xfrm>
            <a:off x="585918" y="4251449"/>
            <a:ext cx="8012784" cy="1913682"/>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100" b="1" dirty="0">
                <a:solidFill>
                  <a:srgbClr val="E7E7E7">
                    <a:lumMod val="50000"/>
                  </a:srgbClr>
                </a:solidFill>
                <a:ea typeface="ＭＳ Ｐゴシック" charset="-128"/>
              </a:rPr>
              <a:t>A. </a:t>
            </a:r>
          </a:p>
          <a:p>
            <a:r>
              <a:rPr lang="en-US" sz="1100" b="1" dirty="0">
                <a:solidFill>
                  <a:srgbClr val="E7E7E7">
                    <a:lumMod val="50000"/>
                  </a:srgbClr>
                </a:solidFill>
                <a:ea typeface="ＭＳ Ｐゴシック" charset="-128"/>
              </a:rPr>
              <a:t>B.</a:t>
            </a:r>
          </a:p>
          <a:p>
            <a:r>
              <a:rPr lang="en-US" sz="1100" b="1" dirty="0">
                <a:solidFill>
                  <a:srgbClr val="E7E7E7">
                    <a:lumMod val="50000"/>
                  </a:srgbClr>
                </a:solidFill>
                <a:ea typeface="ＭＳ Ｐゴシック" charset="-128"/>
              </a:rPr>
              <a:t>C. </a:t>
            </a:r>
          </a:p>
          <a:p>
            <a:r>
              <a:rPr lang="en-US" sz="1100" b="1" dirty="0">
                <a:solidFill>
                  <a:srgbClr val="E7E7E7">
                    <a:lumMod val="50000"/>
                  </a:srgbClr>
                </a:solidFill>
                <a:ea typeface="ＭＳ Ｐゴシック" charset="-128"/>
              </a:rPr>
              <a:t>D.  </a:t>
            </a:r>
          </a:p>
        </p:txBody>
      </p:sp>
      <p:sp>
        <p:nvSpPr>
          <p:cNvPr id="11" name="Rectangle 10">
            <a:extLst>
              <a:ext uri="{FF2B5EF4-FFF2-40B4-BE49-F238E27FC236}">
                <a16:creationId xmlns:a16="http://schemas.microsoft.com/office/drawing/2014/main" id="{588D4486-DB34-784A-A944-6117C06FF16F}"/>
              </a:ext>
            </a:extLst>
          </p:cNvPr>
          <p:cNvSpPr/>
          <p:nvPr/>
        </p:nvSpPr>
        <p:spPr>
          <a:xfrm>
            <a:off x="581204" y="3709102"/>
            <a:ext cx="8008622" cy="458972"/>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rgbClr val="E7E7E7">
                    <a:lumMod val="50000"/>
                  </a:srgbClr>
                </a:solidFill>
              </a:rPr>
              <a:t>Strategic Medical Drivers</a:t>
            </a:r>
          </a:p>
        </p:txBody>
      </p:sp>
      <p:sp>
        <p:nvSpPr>
          <p:cNvPr id="12" name="Rectangle 11">
            <a:extLst>
              <a:ext uri="{FF2B5EF4-FFF2-40B4-BE49-F238E27FC236}">
                <a16:creationId xmlns:a16="http://schemas.microsoft.com/office/drawing/2014/main" id="{BEADBE5F-5BD7-734A-BA56-F75B7E66D14C}"/>
              </a:ext>
            </a:extLst>
          </p:cNvPr>
          <p:cNvSpPr/>
          <p:nvPr/>
        </p:nvSpPr>
        <p:spPr>
          <a:xfrm>
            <a:off x="581204" y="1754172"/>
            <a:ext cx="8008622" cy="458972"/>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lvl="0" algn="ctr"/>
            <a:r>
              <a:rPr lang="en-US" sz="1200" b="1" dirty="0">
                <a:solidFill>
                  <a:srgbClr val="E7E7E7">
                    <a:lumMod val="50000"/>
                  </a:srgbClr>
                </a:solidFill>
              </a:rPr>
              <a:t>Medical Objective</a:t>
            </a:r>
          </a:p>
        </p:txBody>
      </p:sp>
      <p:sp>
        <p:nvSpPr>
          <p:cNvPr id="10" name="AutoShape 37">
            <a:extLst>
              <a:ext uri="{FF2B5EF4-FFF2-40B4-BE49-F238E27FC236}">
                <a16:creationId xmlns:a16="http://schemas.microsoft.com/office/drawing/2014/main" id="{9C549D85-F65D-A242-94AE-DDCE5FF17440}"/>
              </a:ext>
            </a:extLst>
          </p:cNvPr>
          <p:cNvSpPr>
            <a:spLocks noChangeArrowheads="1"/>
          </p:cNvSpPr>
          <p:nvPr/>
        </p:nvSpPr>
        <p:spPr bwMode="auto">
          <a:xfrm rot="5400000">
            <a:off x="4376891" y="3325103"/>
            <a:ext cx="495109" cy="405962"/>
          </a:xfrm>
          <a:prstGeom prst="rightArrow">
            <a:avLst>
              <a:gd name="adj1" fmla="val 72773"/>
              <a:gd name="adj2" fmla="val 52248"/>
            </a:avLst>
          </a:prstGeom>
          <a:solidFill>
            <a:schemeClr val="accent4">
              <a:lumMod val="50000"/>
            </a:schemeClr>
          </a:solidFill>
          <a:ln w="9525">
            <a:noFill/>
            <a:miter lim="800000"/>
            <a:headEnd/>
            <a:tailEnd/>
          </a:ln>
          <a:effectLst/>
        </p:spPr>
        <p:txBody>
          <a:bodyPr wrap="none" anchor="ctr"/>
          <a:lstStyle/>
          <a:p>
            <a:pPr algn="l"/>
            <a:endParaRPr lang="en-US" sz="1400" b="1" dirty="0">
              <a:solidFill>
                <a:schemeClr val="bg1"/>
              </a:solidFill>
              <a:latin typeface="+mn-lt"/>
            </a:endParaRPr>
          </a:p>
        </p:txBody>
      </p:sp>
    </p:spTree>
    <p:extLst>
      <p:ext uri="{BB962C8B-B14F-4D97-AF65-F5344CB8AC3E}">
        <p14:creationId xmlns:p14="http://schemas.microsoft.com/office/powerpoint/2010/main" val="204029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US" dirty="0"/>
              <a:t>Medical Objective 2</a:t>
            </a:r>
          </a:p>
        </p:txBody>
      </p:sp>
      <p:sp>
        <p:nvSpPr>
          <p:cNvPr id="4" name="Rectangle 3">
            <a:extLst>
              <a:ext uri="{FF2B5EF4-FFF2-40B4-BE49-F238E27FC236}">
                <a16:creationId xmlns:a16="http://schemas.microsoft.com/office/drawing/2014/main" id="{CA9C0C13-8633-9D42-8266-45D7B7774A17}"/>
              </a:ext>
            </a:extLst>
          </p:cNvPr>
          <p:cNvSpPr/>
          <p:nvPr/>
        </p:nvSpPr>
        <p:spPr>
          <a:xfrm>
            <a:off x="581204" y="2317572"/>
            <a:ext cx="8008622" cy="957236"/>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rgbClr val="E7E7E7">
                    <a:lumMod val="50000"/>
                  </a:srgbClr>
                </a:solidFill>
                <a:ea typeface="ＭＳ Ｐゴシック" charset="-128"/>
              </a:rPr>
              <a:t>2.  </a:t>
            </a:r>
          </a:p>
        </p:txBody>
      </p:sp>
      <p:sp>
        <p:nvSpPr>
          <p:cNvPr id="5" name="Rectangle 4">
            <a:extLst>
              <a:ext uri="{FF2B5EF4-FFF2-40B4-BE49-F238E27FC236}">
                <a16:creationId xmlns:a16="http://schemas.microsoft.com/office/drawing/2014/main" id="{2DF3B70C-6CC8-2340-B0EB-C102FFDE9225}"/>
              </a:ext>
            </a:extLst>
          </p:cNvPr>
          <p:cNvSpPr/>
          <p:nvPr/>
        </p:nvSpPr>
        <p:spPr>
          <a:xfrm>
            <a:off x="585918" y="4251449"/>
            <a:ext cx="8012784" cy="1913682"/>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1100" b="1" dirty="0">
                <a:solidFill>
                  <a:srgbClr val="E7E7E7">
                    <a:lumMod val="50000"/>
                  </a:srgbClr>
                </a:solidFill>
              </a:rPr>
              <a:t>A. </a:t>
            </a:r>
          </a:p>
          <a:p>
            <a:pPr lvl="0"/>
            <a:r>
              <a:rPr lang="en-US" sz="1100" b="1" dirty="0">
                <a:solidFill>
                  <a:srgbClr val="E7E7E7">
                    <a:lumMod val="50000"/>
                  </a:srgbClr>
                </a:solidFill>
              </a:rPr>
              <a:t>B.</a:t>
            </a:r>
          </a:p>
          <a:p>
            <a:pPr lvl="0"/>
            <a:r>
              <a:rPr lang="en-US" sz="1100" b="1" dirty="0">
                <a:solidFill>
                  <a:srgbClr val="E7E7E7">
                    <a:lumMod val="50000"/>
                  </a:srgbClr>
                </a:solidFill>
              </a:rPr>
              <a:t>C. </a:t>
            </a:r>
          </a:p>
          <a:p>
            <a:pPr lvl="0"/>
            <a:r>
              <a:rPr lang="en-US" sz="1100" b="1" dirty="0">
                <a:solidFill>
                  <a:srgbClr val="E7E7E7">
                    <a:lumMod val="50000"/>
                  </a:srgbClr>
                </a:solidFill>
              </a:rPr>
              <a:t>D.  </a:t>
            </a:r>
          </a:p>
        </p:txBody>
      </p:sp>
      <p:sp>
        <p:nvSpPr>
          <p:cNvPr id="11" name="Rectangle 10">
            <a:extLst>
              <a:ext uri="{FF2B5EF4-FFF2-40B4-BE49-F238E27FC236}">
                <a16:creationId xmlns:a16="http://schemas.microsoft.com/office/drawing/2014/main" id="{588D4486-DB34-784A-A944-6117C06FF16F}"/>
              </a:ext>
            </a:extLst>
          </p:cNvPr>
          <p:cNvSpPr/>
          <p:nvPr/>
        </p:nvSpPr>
        <p:spPr>
          <a:xfrm>
            <a:off x="581204" y="3709102"/>
            <a:ext cx="8008622" cy="458972"/>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lvl="0" algn="ctr"/>
            <a:r>
              <a:rPr lang="en-US" sz="1200" b="1" dirty="0">
                <a:solidFill>
                  <a:srgbClr val="E7E7E7">
                    <a:lumMod val="50000"/>
                  </a:srgbClr>
                </a:solidFill>
                <a:ea typeface="ＭＳ Ｐゴシック" charset="-128"/>
              </a:rPr>
              <a:t>Strategic Medical Drivers</a:t>
            </a:r>
          </a:p>
        </p:txBody>
      </p:sp>
      <p:sp>
        <p:nvSpPr>
          <p:cNvPr id="12" name="Rectangle 11">
            <a:extLst>
              <a:ext uri="{FF2B5EF4-FFF2-40B4-BE49-F238E27FC236}">
                <a16:creationId xmlns:a16="http://schemas.microsoft.com/office/drawing/2014/main" id="{BEADBE5F-5BD7-734A-BA56-F75B7E66D14C}"/>
              </a:ext>
            </a:extLst>
          </p:cNvPr>
          <p:cNvSpPr/>
          <p:nvPr/>
        </p:nvSpPr>
        <p:spPr>
          <a:xfrm>
            <a:off x="581204" y="1754172"/>
            <a:ext cx="8008622" cy="458972"/>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rgbClr val="E7E7E7">
                    <a:lumMod val="50000"/>
                  </a:srgbClr>
                </a:solidFill>
                <a:ea typeface="ＭＳ Ｐゴシック" charset="-128"/>
              </a:rPr>
              <a:t>Medical Objective</a:t>
            </a:r>
          </a:p>
        </p:txBody>
      </p:sp>
      <p:sp>
        <p:nvSpPr>
          <p:cNvPr id="10" name="AutoShape 37">
            <a:extLst>
              <a:ext uri="{FF2B5EF4-FFF2-40B4-BE49-F238E27FC236}">
                <a16:creationId xmlns:a16="http://schemas.microsoft.com/office/drawing/2014/main" id="{9C549D85-F65D-A242-94AE-DDCE5FF17440}"/>
              </a:ext>
            </a:extLst>
          </p:cNvPr>
          <p:cNvSpPr>
            <a:spLocks noChangeArrowheads="1"/>
          </p:cNvSpPr>
          <p:nvPr/>
        </p:nvSpPr>
        <p:spPr bwMode="auto">
          <a:xfrm rot="5400000">
            <a:off x="4376891" y="3325103"/>
            <a:ext cx="495109" cy="405962"/>
          </a:xfrm>
          <a:prstGeom prst="rightArrow">
            <a:avLst>
              <a:gd name="adj1" fmla="val 72773"/>
              <a:gd name="adj2" fmla="val 52248"/>
            </a:avLst>
          </a:prstGeom>
          <a:solidFill>
            <a:schemeClr val="accent4">
              <a:lumMod val="50000"/>
            </a:schemeClr>
          </a:solidFill>
          <a:ln w="9525">
            <a:noFill/>
            <a:miter lim="800000"/>
            <a:headEnd/>
            <a:tailEnd/>
          </a:ln>
          <a:effectLst/>
        </p:spPr>
        <p:txBody>
          <a:bodyPr wrap="none" anchor="ctr"/>
          <a:lstStyle/>
          <a:p>
            <a:pPr algn="l"/>
            <a:endParaRPr lang="en-US" sz="1400" b="1" dirty="0">
              <a:solidFill>
                <a:schemeClr val="bg1"/>
              </a:solidFill>
              <a:latin typeface="+mn-lt"/>
            </a:endParaRPr>
          </a:p>
        </p:txBody>
      </p:sp>
    </p:spTree>
    <p:extLst>
      <p:ext uri="{BB962C8B-B14F-4D97-AF65-F5344CB8AC3E}">
        <p14:creationId xmlns:p14="http://schemas.microsoft.com/office/powerpoint/2010/main" val="420563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5784" y="0"/>
            <a:ext cx="6858000" cy="1400175"/>
          </a:xfrm>
        </p:spPr>
        <p:txBody>
          <a:bodyPr/>
          <a:lstStyle/>
          <a:p>
            <a:r>
              <a:rPr lang="en-US" dirty="0"/>
              <a:t>Medical Objective 3</a:t>
            </a:r>
          </a:p>
        </p:txBody>
      </p:sp>
      <p:sp>
        <p:nvSpPr>
          <p:cNvPr id="4" name="Rectangle 3">
            <a:extLst>
              <a:ext uri="{FF2B5EF4-FFF2-40B4-BE49-F238E27FC236}">
                <a16:creationId xmlns:a16="http://schemas.microsoft.com/office/drawing/2014/main" id="{CA9C0C13-8633-9D42-8266-45D7B7774A17}"/>
              </a:ext>
            </a:extLst>
          </p:cNvPr>
          <p:cNvSpPr/>
          <p:nvPr/>
        </p:nvSpPr>
        <p:spPr>
          <a:xfrm>
            <a:off x="581204" y="2317572"/>
            <a:ext cx="8008622" cy="957236"/>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rgbClr val="E7E7E7">
                    <a:lumMod val="50000"/>
                  </a:srgbClr>
                </a:solidFill>
              </a:rPr>
              <a:t>3.  </a:t>
            </a:r>
          </a:p>
        </p:txBody>
      </p:sp>
      <p:sp>
        <p:nvSpPr>
          <p:cNvPr id="5" name="Rectangle 4">
            <a:extLst>
              <a:ext uri="{FF2B5EF4-FFF2-40B4-BE49-F238E27FC236}">
                <a16:creationId xmlns:a16="http://schemas.microsoft.com/office/drawing/2014/main" id="{2DF3B70C-6CC8-2340-B0EB-C102FFDE9225}"/>
              </a:ext>
            </a:extLst>
          </p:cNvPr>
          <p:cNvSpPr/>
          <p:nvPr/>
        </p:nvSpPr>
        <p:spPr>
          <a:xfrm>
            <a:off x="585918" y="4251449"/>
            <a:ext cx="8012784" cy="1913682"/>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100" b="1" dirty="0">
                <a:solidFill>
                  <a:srgbClr val="E7E7E7">
                    <a:lumMod val="50000"/>
                  </a:srgbClr>
                </a:solidFill>
              </a:rPr>
              <a:t>A. </a:t>
            </a:r>
          </a:p>
          <a:p>
            <a:r>
              <a:rPr lang="en-US" sz="1100" b="1" dirty="0">
                <a:solidFill>
                  <a:srgbClr val="E7E7E7">
                    <a:lumMod val="50000"/>
                  </a:srgbClr>
                </a:solidFill>
              </a:rPr>
              <a:t>B.</a:t>
            </a:r>
          </a:p>
          <a:p>
            <a:r>
              <a:rPr lang="en-US" sz="1100" b="1" dirty="0">
                <a:solidFill>
                  <a:srgbClr val="E7E7E7">
                    <a:lumMod val="50000"/>
                  </a:srgbClr>
                </a:solidFill>
              </a:rPr>
              <a:t>C. </a:t>
            </a:r>
          </a:p>
          <a:p>
            <a:r>
              <a:rPr lang="en-US" sz="1100" b="1" dirty="0">
                <a:solidFill>
                  <a:srgbClr val="E7E7E7">
                    <a:lumMod val="50000"/>
                  </a:srgbClr>
                </a:solidFill>
              </a:rPr>
              <a:t>D.  </a:t>
            </a:r>
          </a:p>
        </p:txBody>
      </p:sp>
      <p:sp>
        <p:nvSpPr>
          <p:cNvPr id="11" name="Rectangle 10">
            <a:extLst>
              <a:ext uri="{FF2B5EF4-FFF2-40B4-BE49-F238E27FC236}">
                <a16:creationId xmlns:a16="http://schemas.microsoft.com/office/drawing/2014/main" id="{588D4486-DB34-784A-A944-6117C06FF16F}"/>
              </a:ext>
            </a:extLst>
          </p:cNvPr>
          <p:cNvSpPr/>
          <p:nvPr/>
        </p:nvSpPr>
        <p:spPr>
          <a:xfrm>
            <a:off x="581204" y="3709102"/>
            <a:ext cx="8008622" cy="458972"/>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rgbClr val="E7E7E7">
                    <a:lumMod val="50000"/>
                  </a:srgbClr>
                </a:solidFill>
              </a:rPr>
              <a:t>Strategic Medical Drivers</a:t>
            </a:r>
          </a:p>
        </p:txBody>
      </p:sp>
      <p:sp>
        <p:nvSpPr>
          <p:cNvPr id="12" name="Rectangle 11">
            <a:extLst>
              <a:ext uri="{FF2B5EF4-FFF2-40B4-BE49-F238E27FC236}">
                <a16:creationId xmlns:a16="http://schemas.microsoft.com/office/drawing/2014/main" id="{BEADBE5F-5BD7-734A-BA56-F75B7E66D14C}"/>
              </a:ext>
            </a:extLst>
          </p:cNvPr>
          <p:cNvSpPr/>
          <p:nvPr/>
        </p:nvSpPr>
        <p:spPr>
          <a:xfrm>
            <a:off x="581204" y="1754172"/>
            <a:ext cx="8008622" cy="458972"/>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rgbClr val="E7E7E7">
                    <a:lumMod val="50000"/>
                  </a:srgbClr>
                </a:solidFill>
              </a:rPr>
              <a:t>Medical Objective</a:t>
            </a:r>
          </a:p>
        </p:txBody>
      </p:sp>
      <p:sp>
        <p:nvSpPr>
          <p:cNvPr id="10" name="AutoShape 37">
            <a:extLst>
              <a:ext uri="{FF2B5EF4-FFF2-40B4-BE49-F238E27FC236}">
                <a16:creationId xmlns:a16="http://schemas.microsoft.com/office/drawing/2014/main" id="{9C549D85-F65D-A242-94AE-DDCE5FF17440}"/>
              </a:ext>
            </a:extLst>
          </p:cNvPr>
          <p:cNvSpPr>
            <a:spLocks noChangeArrowheads="1"/>
          </p:cNvSpPr>
          <p:nvPr/>
        </p:nvSpPr>
        <p:spPr bwMode="auto">
          <a:xfrm rot="5400000">
            <a:off x="4376891" y="3325103"/>
            <a:ext cx="495109" cy="405962"/>
          </a:xfrm>
          <a:prstGeom prst="rightArrow">
            <a:avLst>
              <a:gd name="adj1" fmla="val 72773"/>
              <a:gd name="adj2" fmla="val 52248"/>
            </a:avLst>
          </a:prstGeom>
          <a:solidFill>
            <a:schemeClr val="accent4">
              <a:lumMod val="50000"/>
            </a:schemeClr>
          </a:solidFill>
          <a:ln w="9525">
            <a:noFill/>
            <a:miter lim="800000"/>
            <a:headEnd/>
            <a:tailEnd/>
          </a:ln>
          <a:effectLst/>
        </p:spPr>
        <p:txBody>
          <a:bodyPr wrap="none" anchor="ctr"/>
          <a:lstStyle/>
          <a:p>
            <a:pPr algn="l"/>
            <a:endParaRPr lang="en-US" sz="1400" b="1" dirty="0">
              <a:solidFill>
                <a:schemeClr val="bg1"/>
              </a:solidFill>
              <a:latin typeface="+mn-lt"/>
            </a:endParaRPr>
          </a:p>
        </p:txBody>
      </p:sp>
    </p:spTree>
    <p:extLst>
      <p:ext uri="{BB962C8B-B14F-4D97-AF65-F5344CB8AC3E}">
        <p14:creationId xmlns:p14="http://schemas.microsoft.com/office/powerpoint/2010/main" val="314734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US" dirty="0"/>
              <a:t>Strategic Summary</a:t>
            </a:r>
          </a:p>
        </p:txBody>
      </p:sp>
      <p:sp>
        <p:nvSpPr>
          <p:cNvPr id="36" name="Rectangle 35">
            <a:extLst>
              <a:ext uri="{FF2B5EF4-FFF2-40B4-BE49-F238E27FC236}">
                <a16:creationId xmlns:a16="http://schemas.microsoft.com/office/drawing/2014/main" id="{A4195726-D3BA-A847-A867-A30FD6EBC45C}"/>
              </a:ext>
            </a:extLst>
          </p:cNvPr>
          <p:cNvSpPr/>
          <p:nvPr/>
        </p:nvSpPr>
        <p:spPr>
          <a:xfrm>
            <a:off x="533450" y="1639969"/>
            <a:ext cx="8213124" cy="345440"/>
          </a:xfrm>
          <a:prstGeom prst="rect">
            <a:avLst/>
          </a:prstGeom>
          <a:solidFill>
            <a:schemeClr val="accent5"/>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VISION</a:t>
            </a:r>
          </a:p>
        </p:txBody>
      </p:sp>
      <p:cxnSp>
        <p:nvCxnSpPr>
          <p:cNvPr id="38" name="Straight Connector 37">
            <a:extLst>
              <a:ext uri="{FF2B5EF4-FFF2-40B4-BE49-F238E27FC236}">
                <a16:creationId xmlns:a16="http://schemas.microsoft.com/office/drawing/2014/main" id="{EC423280-0F1A-C547-A8F2-0A44DF304368}"/>
              </a:ext>
            </a:extLst>
          </p:cNvPr>
          <p:cNvCxnSpPr>
            <a:cxnSpLocks/>
          </p:cNvCxnSpPr>
          <p:nvPr/>
        </p:nvCxnSpPr>
        <p:spPr>
          <a:xfrm>
            <a:off x="566495" y="2513984"/>
            <a:ext cx="818007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A4B351D-3E3D-B14F-8BA0-418AA7CDA0C7}"/>
              </a:ext>
            </a:extLst>
          </p:cNvPr>
          <p:cNvSpPr/>
          <p:nvPr/>
        </p:nvSpPr>
        <p:spPr>
          <a:xfrm>
            <a:off x="542236" y="2059823"/>
            <a:ext cx="8196099" cy="34544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[Vision]</a:t>
            </a:r>
          </a:p>
        </p:txBody>
      </p:sp>
      <p:sp>
        <p:nvSpPr>
          <p:cNvPr id="40" name="Rectangle 39">
            <a:extLst>
              <a:ext uri="{FF2B5EF4-FFF2-40B4-BE49-F238E27FC236}">
                <a16:creationId xmlns:a16="http://schemas.microsoft.com/office/drawing/2014/main" id="{CA9C0C13-8633-9D42-8266-45D7B7774A17}"/>
              </a:ext>
            </a:extLst>
          </p:cNvPr>
          <p:cNvSpPr/>
          <p:nvPr/>
        </p:nvSpPr>
        <p:spPr>
          <a:xfrm>
            <a:off x="541687" y="2655562"/>
            <a:ext cx="2685535" cy="957236"/>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1.</a:t>
            </a:r>
          </a:p>
        </p:txBody>
      </p:sp>
      <p:sp>
        <p:nvSpPr>
          <p:cNvPr id="41" name="Rectangle 40">
            <a:extLst>
              <a:ext uri="{FF2B5EF4-FFF2-40B4-BE49-F238E27FC236}">
                <a16:creationId xmlns:a16="http://schemas.microsoft.com/office/drawing/2014/main" id="{E4781D89-EAA0-5148-9C4F-B85C81B98528}"/>
              </a:ext>
            </a:extLst>
          </p:cNvPr>
          <p:cNvSpPr/>
          <p:nvPr/>
        </p:nvSpPr>
        <p:spPr>
          <a:xfrm>
            <a:off x="3305481" y="2655562"/>
            <a:ext cx="2685535" cy="957236"/>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2. </a:t>
            </a:r>
          </a:p>
        </p:txBody>
      </p:sp>
      <p:sp>
        <p:nvSpPr>
          <p:cNvPr id="42" name="Rectangle 41">
            <a:extLst>
              <a:ext uri="{FF2B5EF4-FFF2-40B4-BE49-F238E27FC236}">
                <a16:creationId xmlns:a16="http://schemas.microsoft.com/office/drawing/2014/main" id="{EEEE0BC0-0B15-2442-9BEE-8FAD281731B7}"/>
              </a:ext>
            </a:extLst>
          </p:cNvPr>
          <p:cNvSpPr/>
          <p:nvPr/>
        </p:nvSpPr>
        <p:spPr>
          <a:xfrm>
            <a:off x="6054861" y="2655562"/>
            <a:ext cx="2685535" cy="957236"/>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3. </a:t>
            </a:r>
          </a:p>
        </p:txBody>
      </p:sp>
      <p:sp>
        <p:nvSpPr>
          <p:cNvPr id="46" name="Rectangle 45">
            <a:extLst>
              <a:ext uri="{FF2B5EF4-FFF2-40B4-BE49-F238E27FC236}">
                <a16:creationId xmlns:a16="http://schemas.microsoft.com/office/drawing/2014/main" id="{5E86E25B-E45E-604A-9B79-F7D1BD88CB89}"/>
              </a:ext>
            </a:extLst>
          </p:cNvPr>
          <p:cNvSpPr/>
          <p:nvPr/>
        </p:nvSpPr>
        <p:spPr>
          <a:xfrm>
            <a:off x="3303423" y="3901734"/>
            <a:ext cx="2685535" cy="118872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A. </a:t>
            </a:r>
          </a:p>
          <a:p>
            <a:pPr lvl="0"/>
            <a:r>
              <a:rPr lang="en-US" sz="800" b="1" dirty="0">
                <a:solidFill>
                  <a:srgbClr val="E7E7E7">
                    <a:lumMod val="50000"/>
                  </a:srgbClr>
                </a:solidFill>
                <a:ea typeface="ＭＳ Ｐゴシック" charset="-128"/>
              </a:rPr>
              <a:t>B.</a:t>
            </a:r>
          </a:p>
          <a:p>
            <a:pPr lvl="0"/>
            <a:r>
              <a:rPr lang="en-US" sz="800" b="1" dirty="0">
                <a:solidFill>
                  <a:srgbClr val="E7E7E7">
                    <a:lumMod val="50000"/>
                  </a:srgbClr>
                </a:solidFill>
                <a:ea typeface="ＭＳ Ｐゴシック" charset="-128"/>
              </a:rPr>
              <a:t>C. </a:t>
            </a:r>
          </a:p>
          <a:p>
            <a:pPr lvl="0"/>
            <a:r>
              <a:rPr lang="en-US" sz="800" b="1" dirty="0">
                <a:solidFill>
                  <a:srgbClr val="E7E7E7">
                    <a:lumMod val="50000"/>
                  </a:srgbClr>
                </a:solidFill>
                <a:ea typeface="ＭＳ Ｐゴシック" charset="-128"/>
              </a:rPr>
              <a:t>D.  </a:t>
            </a:r>
          </a:p>
        </p:txBody>
      </p:sp>
      <p:sp>
        <p:nvSpPr>
          <p:cNvPr id="47" name="Rectangle 46">
            <a:extLst>
              <a:ext uri="{FF2B5EF4-FFF2-40B4-BE49-F238E27FC236}">
                <a16:creationId xmlns:a16="http://schemas.microsoft.com/office/drawing/2014/main" id="{A7938A85-0863-124C-A552-9E25F868270C}"/>
              </a:ext>
            </a:extLst>
          </p:cNvPr>
          <p:cNvSpPr/>
          <p:nvPr/>
        </p:nvSpPr>
        <p:spPr>
          <a:xfrm>
            <a:off x="6054861" y="3901734"/>
            <a:ext cx="2685535" cy="1188720"/>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A. </a:t>
            </a:r>
          </a:p>
          <a:p>
            <a:pPr lvl="0"/>
            <a:r>
              <a:rPr lang="en-US" sz="800" b="1" dirty="0">
                <a:solidFill>
                  <a:srgbClr val="E7E7E7">
                    <a:lumMod val="50000"/>
                  </a:srgbClr>
                </a:solidFill>
                <a:ea typeface="ＭＳ Ｐゴシック" charset="-128"/>
              </a:rPr>
              <a:t>B.</a:t>
            </a:r>
          </a:p>
          <a:p>
            <a:pPr lvl="0"/>
            <a:r>
              <a:rPr lang="en-US" sz="800" b="1" dirty="0">
                <a:solidFill>
                  <a:srgbClr val="E7E7E7">
                    <a:lumMod val="50000"/>
                  </a:srgbClr>
                </a:solidFill>
                <a:ea typeface="ＭＳ Ｐゴシック" charset="-128"/>
              </a:rPr>
              <a:t>C. </a:t>
            </a:r>
          </a:p>
          <a:p>
            <a:pPr lvl="0"/>
            <a:r>
              <a:rPr lang="en-US" sz="800" b="1" dirty="0">
                <a:solidFill>
                  <a:srgbClr val="E7E7E7">
                    <a:lumMod val="50000"/>
                  </a:srgbClr>
                </a:solidFill>
                <a:ea typeface="ＭＳ Ｐゴシック" charset="-128"/>
              </a:rPr>
              <a:t>D.  </a:t>
            </a:r>
          </a:p>
        </p:txBody>
      </p:sp>
      <p:sp>
        <p:nvSpPr>
          <p:cNvPr id="48" name="Rectangle 47">
            <a:extLst>
              <a:ext uri="{FF2B5EF4-FFF2-40B4-BE49-F238E27FC236}">
                <a16:creationId xmlns:a16="http://schemas.microsoft.com/office/drawing/2014/main" id="{30CEAEE2-9C9B-034C-85C0-70EBD4A079B8}"/>
              </a:ext>
            </a:extLst>
          </p:cNvPr>
          <p:cNvSpPr/>
          <p:nvPr/>
        </p:nvSpPr>
        <p:spPr>
          <a:xfrm>
            <a:off x="541687" y="5365195"/>
            <a:ext cx="2685535" cy="82296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28600" lvl="0" indent="-228600">
              <a:buFont typeface="Courier New" panose="02070309020205020404" pitchFamily="49" charset="0"/>
              <a:buChar char="o"/>
            </a:pPr>
            <a:r>
              <a:rPr lang="en-US" sz="800" b="1" dirty="0">
                <a:solidFill>
                  <a:srgbClr val="E7E7E7">
                    <a:lumMod val="50000"/>
                  </a:srgbClr>
                </a:solidFill>
                <a:ea typeface="ＭＳ Ｐゴシック" charset="-128"/>
              </a:rPr>
              <a:t>[Key metrics]</a:t>
            </a:r>
          </a:p>
        </p:txBody>
      </p:sp>
      <p:sp>
        <p:nvSpPr>
          <p:cNvPr id="49" name="Rectangle 48">
            <a:extLst>
              <a:ext uri="{FF2B5EF4-FFF2-40B4-BE49-F238E27FC236}">
                <a16:creationId xmlns:a16="http://schemas.microsoft.com/office/drawing/2014/main" id="{EDB00D69-5170-2248-828A-E6E29EFDC750}"/>
              </a:ext>
            </a:extLst>
          </p:cNvPr>
          <p:cNvSpPr/>
          <p:nvPr/>
        </p:nvSpPr>
        <p:spPr>
          <a:xfrm>
            <a:off x="3305481" y="5365195"/>
            <a:ext cx="2685535" cy="82296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28600" lvl="0" indent="-228600">
              <a:buFont typeface="Courier New" panose="02070309020205020404" pitchFamily="49" charset="0"/>
              <a:buChar char="o"/>
            </a:pPr>
            <a:r>
              <a:rPr lang="en-US" sz="800" b="1" dirty="0">
                <a:solidFill>
                  <a:srgbClr val="E7E7E7">
                    <a:lumMod val="50000"/>
                  </a:srgbClr>
                </a:solidFill>
                <a:ea typeface="ＭＳ Ｐゴシック" charset="-128"/>
              </a:rPr>
              <a:t>[Key metrics]</a:t>
            </a:r>
          </a:p>
        </p:txBody>
      </p:sp>
      <p:sp>
        <p:nvSpPr>
          <p:cNvPr id="50" name="Rectangle 49">
            <a:extLst>
              <a:ext uri="{FF2B5EF4-FFF2-40B4-BE49-F238E27FC236}">
                <a16:creationId xmlns:a16="http://schemas.microsoft.com/office/drawing/2014/main" id="{E1DA6CD2-864D-1C48-A046-2160C5CFBAD2}"/>
              </a:ext>
            </a:extLst>
          </p:cNvPr>
          <p:cNvSpPr/>
          <p:nvPr/>
        </p:nvSpPr>
        <p:spPr>
          <a:xfrm>
            <a:off x="6054861" y="5365195"/>
            <a:ext cx="2685535" cy="822960"/>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28600" lvl="0" indent="-228600">
              <a:buFont typeface="Courier New" panose="02070309020205020404" pitchFamily="49" charset="0"/>
              <a:buChar char="o"/>
            </a:pPr>
            <a:r>
              <a:rPr lang="en-US" sz="800" b="1" dirty="0">
                <a:solidFill>
                  <a:srgbClr val="E7E7E7">
                    <a:lumMod val="50000"/>
                  </a:srgbClr>
                </a:solidFill>
                <a:ea typeface="ＭＳ Ｐゴシック" charset="-128"/>
              </a:rPr>
              <a:t>[Key metrics]</a:t>
            </a:r>
          </a:p>
        </p:txBody>
      </p:sp>
      <p:sp>
        <p:nvSpPr>
          <p:cNvPr id="16" name="Rectangle 15">
            <a:extLst>
              <a:ext uri="{FF2B5EF4-FFF2-40B4-BE49-F238E27FC236}">
                <a16:creationId xmlns:a16="http://schemas.microsoft.com/office/drawing/2014/main" id="{5957AFB2-ED14-D842-8ECD-884EDF7B859C}"/>
              </a:ext>
            </a:extLst>
          </p:cNvPr>
          <p:cNvSpPr/>
          <p:nvPr/>
        </p:nvSpPr>
        <p:spPr>
          <a:xfrm>
            <a:off x="541687" y="3892503"/>
            <a:ext cx="2685535" cy="118872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A. </a:t>
            </a:r>
          </a:p>
          <a:p>
            <a:pPr lvl="0"/>
            <a:r>
              <a:rPr lang="en-US" sz="800" b="1" dirty="0">
                <a:solidFill>
                  <a:srgbClr val="E7E7E7">
                    <a:lumMod val="50000"/>
                  </a:srgbClr>
                </a:solidFill>
                <a:ea typeface="ＭＳ Ｐゴシック" charset="-128"/>
              </a:rPr>
              <a:t>B.</a:t>
            </a:r>
          </a:p>
          <a:p>
            <a:pPr lvl="0"/>
            <a:r>
              <a:rPr lang="en-US" sz="800" b="1" dirty="0">
                <a:solidFill>
                  <a:srgbClr val="E7E7E7">
                    <a:lumMod val="50000"/>
                  </a:srgbClr>
                </a:solidFill>
                <a:ea typeface="ＭＳ Ｐゴシック" charset="-128"/>
              </a:rPr>
              <a:t>C. </a:t>
            </a:r>
          </a:p>
          <a:p>
            <a:pPr lvl="0"/>
            <a:r>
              <a:rPr lang="en-US" sz="800" b="1" dirty="0">
                <a:solidFill>
                  <a:srgbClr val="E7E7E7">
                    <a:lumMod val="50000"/>
                  </a:srgbClr>
                </a:solidFill>
                <a:ea typeface="ＭＳ Ｐゴシック" charset="-128"/>
              </a:rPr>
              <a:t>D.  </a:t>
            </a:r>
          </a:p>
        </p:txBody>
      </p:sp>
      <p:sp>
        <p:nvSpPr>
          <p:cNvPr id="15" name="Rectangle 14">
            <a:extLst>
              <a:ext uri="{FF2B5EF4-FFF2-40B4-BE49-F238E27FC236}">
                <a16:creationId xmlns:a16="http://schemas.microsoft.com/office/drawing/2014/main" id="{A4195726-D3BA-A847-A867-A30FD6EBC45C}"/>
              </a:ext>
            </a:extLst>
          </p:cNvPr>
          <p:cNvSpPr/>
          <p:nvPr/>
        </p:nvSpPr>
        <p:spPr>
          <a:xfrm>
            <a:off x="533450" y="2488452"/>
            <a:ext cx="8213124" cy="137160"/>
          </a:xfrm>
          <a:prstGeom prst="rect">
            <a:avLst/>
          </a:prstGeom>
          <a:solidFill>
            <a:schemeClr val="accent4">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rPr>
              <a:t>Medical Objectives</a:t>
            </a:r>
          </a:p>
        </p:txBody>
      </p:sp>
      <p:sp>
        <p:nvSpPr>
          <p:cNvPr id="17" name="Rectangle 16">
            <a:extLst>
              <a:ext uri="{FF2B5EF4-FFF2-40B4-BE49-F238E27FC236}">
                <a16:creationId xmlns:a16="http://schemas.microsoft.com/office/drawing/2014/main" id="{A4195726-D3BA-A847-A867-A30FD6EBC45C}"/>
              </a:ext>
            </a:extLst>
          </p:cNvPr>
          <p:cNvSpPr/>
          <p:nvPr/>
        </p:nvSpPr>
        <p:spPr>
          <a:xfrm>
            <a:off x="541686" y="3693230"/>
            <a:ext cx="8213124" cy="137160"/>
          </a:xfrm>
          <a:prstGeom prst="rect">
            <a:avLst/>
          </a:prstGeom>
          <a:solidFill>
            <a:schemeClr val="accent4">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rPr>
              <a:t>Strategic Medical Drivers</a:t>
            </a:r>
          </a:p>
        </p:txBody>
      </p:sp>
      <p:sp>
        <p:nvSpPr>
          <p:cNvPr id="18" name="Rectangle 17">
            <a:extLst>
              <a:ext uri="{FF2B5EF4-FFF2-40B4-BE49-F238E27FC236}">
                <a16:creationId xmlns:a16="http://schemas.microsoft.com/office/drawing/2014/main" id="{A4195726-D3BA-A847-A867-A30FD6EBC45C}"/>
              </a:ext>
            </a:extLst>
          </p:cNvPr>
          <p:cNvSpPr/>
          <p:nvPr/>
        </p:nvSpPr>
        <p:spPr>
          <a:xfrm>
            <a:off x="533450" y="5156184"/>
            <a:ext cx="8213124" cy="137160"/>
          </a:xfrm>
          <a:prstGeom prst="rect">
            <a:avLst/>
          </a:prstGeom>
          <a:solidFill>
            <a:schemeClr val="accent4">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rPr>
              <a:t>Key Metrics</a:t>
            </a:r>
          </a:p>
        </p:txBody>
      </p:sp>
    </p:spTree>
    <p:extLst>
      <p:ext uri="{BB962C8B-B14F-4D97-AF65-F5344CB8AC3E}">
        <p14:creationId xmlns:p14="http://schemas.microsoft.com/office/powerpoint/2010/main" val="161158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extBox 4"/>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Tactical and Operational Plan</a:t>
            </a:r>
          </a:p>
        </p:txBody>
      </p:sp>
      <p:sp>
        <p:nvSpPr>
          <p:cNvPr id="6" name="TextBox 5"/>
          <p:cNvSpPr txBox="1"/>
          <p:nvPr/>
        </p:nvSpPr>
        <p:spPr>
          <a:xfrm>
            <a:off x="490089" y="2270958"/>
            <a:ext cx="4671881" cy="323165"/>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Medical Affairs Functional Activities</a:t>
            </a:r>
          </a:p>
        </p:txBody>
      </p:sp>
      <p:grpSp>
        <p:nvGrpSpPr>
          <p:cNvPr id="22" name="Group 21">
            <a:extLst>
              <a:ext uri="{FF2B5EF4-FFF2-40B4-BE49-F238E27FC236}">
                <a16:creationId xmlns:a16="http://schemas.microsoft.com/office/drawing/2014/main" id="{AA4A0D96-CAEE-7C48-AACC-A19FABE137FF}"/>
              </a:ext>
            </a:extLst>
          </p:cNvPr>
          <p:cNvGrpSpPr/>
          <p:nvPr/>
        </p:nvGrpSpPr>
        <p:grpSpPr>
          <a:xfrm>
            <a:off x="564584" y="503539"/>
            <a:ext cx="816708" cy="816708"/>
            <a:chOff x="668216" y="2184400"/>
            <a:chExt cx="816708" cy="816708"/>
          </a:xfrm>
        </p:grpSpPr>
        <p:sp>
          <p:nvSpPr>
            <p:cNvPr id="23" name="Oval 22">
              <a:extLst>
                <a:ext uri="{FF2B5EF4-FFF2-40B4-BE49-F238E27FC236}">
                  <a16:creationId xmlns:a16="http://schemas.microsoft.com/office/drawing/2014/main" id="{65C65EAD-A17B-2F42-ABBD-D42192CBB5C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3A9BB7-71AA-A54E-A5EE-944E62907C5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CD902B94-433C-D345-B0AC-2189C411FF7D}"/>
              </a:ext>
            </a:extLst>
          </p:cNvPr>
          <p:cNvPicPr>
            <a:picLocks noChangeAspect="1"/>
          </p:cNvPicPr>
          <p:nvPr/>
        </p:nvPicPr>
        <p:blipFill>
          <a:blip r:embed="rId3"/>
          <a:stretch>
            <a:fillRect/>
          </a:stretch>
        </p:blipFill>
        <p:spPr>
          <a:xfrm>
            <a:off x="840427" y="657545"/>
            <a:ext cx="300228" cy="450342"/>
          </a:xfrm>
          <a:prstGeom prst="rect">
            <a:avLst/>
          </a:prstGeom>
        </p:spPr>
      </p:pic>
      <p:pic>
        <p:nvPicPr>
          <p:cNvPr id="15" name="Picture 14">
            <a:extLst>
              <a:ext uri="{FF2B5EF4-FFF2-40B4-BE49-F238E27FC236}">
                <a16:creationId xmlns:a16="http://schemas.microsoft.com/office/drawing/2014/main" id="{ABC0CB45-9D69-7849-AFF7-412197AC70D7}"/>
              </a:ext>
            </a:extLst>
          </p:cNvPr>
          <p:cNvPicPr>
            <a:picLocks noChangeAspect="1"/>
          </p:cNvPicPr>
          <p:nvPr/>
        </p:nvPicPr>
        <p:blipFill>
          <a:blip r:embed="rId3">
            <a:alphaModFix amt="10000"/>
          </a:blip>
          <a:stretch>
            <a:fillRect/>
          </a:stretch>
        </p:blipFill>
        <p:spPr>
          <a:xfrm rot="1689653">
            <a:off x="4002186" y="471125"/>
            <a:ext cx="3674011" cy="5511018"/>
          </a:xfrm>
          <a:prstGeom prst="rect">
            <a:avLst/>
          </a:prstGeom>
        </p:spPr>
      </p:pic>
    </p:spTree>
    <p:extLst>
      <p:ext uri="{BB962C8B-B14F-4D97-AF65-F5344CB8AC3E}">
        <p14:creationId xmlns:p14="http://schemas.microsoft.com/office/powerpoint/2010/main" val="291080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3219" y="0"/>
            <a:ext cx="6858000" cy="1400175"/>
          </a:xfrm>
        </p:spPr>
        <p:txBody>
          <a:bodyPr/>
          <a:lstStyle/>
          <a:p>
            <a:r>
              <a:rPr lang="en-GB" dirty="0"/>
              <a:t>Medical Affairs Functions:</a:t>
            </a:r>
            <a:br>
              <a:rPr lang="en-GB" dirty="0"/>
            </a:br>
            <a:r>
              <a:rPr lang="en-GB" dirty="0"/>
              <a:t>Tactical and Operational  Planning</a:t>
            </a:r>
            <a:endParaRPr lang="en-US" dirty="0"/>
          </a:p>
        </p:txBody>
      </p:sp>
      <p:sp>
        <p:nvSpPr>
          <p:cNvPr id="40" name="TextBox 39"/>
          <p:cNvSpPr txBox="1"/>
          <p:nvPr/>
        </p:nvSpPr>
        <p:spPr>
          <a:xfrm>
            <a:off x="451752" y="6013505"/>
            <a:ext cx="2212465" cy="230832"/>
          </a:xfrm>
          <a:prstGeom prst="rect">
            <a:avLst/>
          </a:prstGeom>
          <a:noFill/>
        </p:spPr>
        <p:txBody>
          <a:bodyPr wrap="none" rtlCol="0">
            <a:spAutoFit/>
          </a:bodyPr>
          <a:lstStyle/>
          <a:p>
            <a:r>
              <a:rPr lang="en-US" sz="900" dirty="0">
                <a:solidFill>
                  <a:schemeClr val="accent4">
                    <a:lumMod val="50000"/>
                  </a:schemeClr>
                </a:solidFill>
                <a:latin typeface="+mn-lt"/>
              </a:rPr>
              <a:t>*Functions may vary by organization</a:t>
            </a:r>
          </a:p>
        </p:txBody>
      </p:sp>
      <p:sp>
        <p:nvSpPr>
          <p:cNvPr id="27" name="TextBox 26">
            <a:extLst>
              <a:ext uri="{FF2B5EF4-FFF2-40B4-BE49-F238E27FC236}">
                <a16:creationId xmlns:a16="http://schemas.microsoft.com/office/drawing/2014/main" id="{89E1B66B-DF82-1E47-B36C-5B172793897D}"/>
              </a:ext>
            </a:extLst>
          </p:cNvPr>
          <p:cNvSpPr txBox="1"/>
          <p:nvPr/>
        </p:nvSpPr>
        <p:spPr>
          <a:xfrm>
            <a:off x="1465954" y="2363476"/>
            <a:ext cx="2681172" cy="276999"/>
          </a:xfrm>
          <a:prstGeom prst="rect">
            <a:avLst/>
          </a:prstGeom>
          <a:noFill/>
        </p:spPr>
        <p:txBody>
          <a:bodyPr wrap="square" rtlCol="0">
            <a:spAutoFit/>
          </a:bodyPr>
          <a:lstStyle/>
          <a:p>
            <a:r>
              <a:rPr lang="en-US" sz="1200" b="1" kern="0" dirty="0">
                <a:solidFill>
                  <a:schemeClr val="accent4">
                    <a:lumMod val="50000"/>
                  </a:schemeClr>
                </a:solidFill>
                <a:latin typeface="+mn-lt"/>
              </a:rPr>
              <a:t>Clinical Trials/ Collaborations</a:t>
            </a:r>
          </a:p>
        </p:txBody>
      </p:sp>
      <p:sp>
        <p:nvSpPr>
          <p:cNvPr id="74" name="TextBox 73">
            <a:extLst>
              <a:ext uri="{FF2B5EF4-FFF2-40B4-BE49-F238E27FC236}">
                <a16:creationId xmlns:a16="http://schemas.microsoft.com/office/drawing/2014/main" id="{734BBD9D-FA39-044D-8563-3C650536F534}"/>
              </a:ext>
            </a:extLst>
          </p:cNvPr>
          <p:cNvSpPr txBox="1"/>
          <p:nvPr/>
        </p:nvSpPr>
        <p:spPr>
          <a:xfrm>
            <a:off x="1474590" y="3845900"/>
            <a:ext cx="2537237" cy="461665"/>
          </a:xfrm>
          <a:prstGeom prst="rect">
            <a:avLst/>
          </a:prstGeom>
          <a:noFill/>
        </p:spPr>
        <p:txBody>
          <a:bodyPr wrap="square" rtlCol="0">
            <a:spAutoFit/>
          </a:bodyPr>
          <a:lstStyle/>
          <a:p>
            <a:r>
              <a:rPr lang="en-US" sz="1200" b="1" kern="0" dirty="0">
                <a:solidFill>
                  <a:schemeClr val="accent4">
                    <a:lumMod val="50000"/>
                  </a:schemeClr>
                </a:solidFill>
                <a:latin typeface="+mn-lt"/>
              </a:rPr>
              <a:t>Health Outcomes Research (HEOR)</a:t>
            </a:r>
          </a:p>
        </p:txBody>
      </p:sp>
      <p:sp>
        <p:nvSpPr>
          <p:cNvPr id="80" name="TextBox 79">
            <a:extLst>
              <a:ext uri="{FF2B5EF4-FFF2-40B4-BE49-F238E27FC236}">
                <a16:creationId xmlns:a16="http://schemas.microsoft.com/office/drawing/2014/main" id="{B4E8456E-EF14-7544-9EDB-55A24390BA46}"/>
              </a:ext>
            </a:extLst>
          </p:cNvPr>
          <p:cNvSpPr txBox="1"/>
          <p:nvPr/>
        </p:nvSpPr>
        <p:spPr>
          <a:xfrm>
            <a:off x="1465953" y="5423745"/>
            <a:ext cx="3049374" cy="461665"/>
          </a:xfrm>
          <a:prstGeom prst="rect">
            <a:avLst/>
          </a:prstGeom>
          <a:noFill/>
        </p:spPr>
        <p:txBody>
          <a:bodyPr wrap="square" rtlCol="0">
            <a:spAutoFit/>
          </a:bodyPr>
          <a:lstStyle/>
          <a:p>
            <a:r>
              <a:rPr lang="en-US" sz="1200" b="1" kern="0" dirty="0">
                <a:solidFill>
                  <a:schemeClr val="accent4">
                    <a:lumMod val="50000"/>
                  </a:schemeClr>
                </a:solidFill>
                <a:latin typeface="+mn-lt"/>
              </a:rPr>
              <a:t>External Expert Engagement</a:t>
            </a:r>
            <a:br>
              <a:rPr lang="en-US" sz="1200" b="1" kern="0" dirty="0">
                <a:solidFill>
                  <a:schemeClr val="accent4">
                    <a:lumMod val="50000"/>
                  </a:schemeClr>
                </a:solidFill>
                <a:latin typeface="+mn-lt"/>
              </a:rPr>
            </a:br>
            <a:r>
              <a:rPr lang="en-US" sz="1200" b="1" kern="0" dirty="0">
                <a:solidFill>
                  <a:schemeClr val="accent4">
                    <a:lumMod val="50000"/>
                  </a:schemeClr>
                </a:solidFill>
                <a:latin typeface="+mn-lt"/>
              </a:rPr>
              <a:t>(</a:t>
            </a:r>
            <a:r>
              <a:rPr lang="en-US" sz="1200" b="1" kern="0" dirty="0" err="1">
                <a:solidFill>
                  <a:schemeClr val="accent4">
                    <a:lumMod val="50000"/>
                  </a:schemeClr>
                </a:solidFill>
                <a:latin typeface="+mn-lt"/>
              </a:rPr>
              <a:t>ie</a:t>
            </a:r>
            <a:r>
              <a:rPr lang="en-US" sz="1200" b="1" kern="0" dirty="0">
                <a:solidFill>
                  <a:schemeClr val="accent4">
                    <a:lumMod val="50000"/>
                  </a:schemeClr>
                </a:solidFill>
                <a:latin typeface="+mn-lt"/>
              </a:rPr>
              <a:t>, Advisory boards, Scientific Advice)</a:t>
            </a:r>
          </a:p>
        </p:txBody>
      </p:sp>
      <p:cxnSp>
        <p:nvCxnSpPr>
          <p:cNvPr id="24" name="Straight Connector 23">
            <a:extLst>
              <a:ext uri="{FF2B5EF4-FFF2-40B4-BE49-F238E27FC236}">
                <a16:creationId xmlns:a16="http://schemas.microsoft.com/office/drawing/2014/main" id="{EEAAA7FC-D611-2D47-93BE-BB2554D03415}"/>
              </a:ext>
            </a:extLst>
          </p:cNvPr>
          <p:cNvCxnSpPr>
            <a:cxnSpLocks/>
          </p:cNvCxnSpPr>
          <p:nvPr/>
        </p:nvCxnSpPr>
        <p:spPr>
          <a:xfrm>
            <a:off x="1595561" y="2872735"/>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53DC5A5-37A8-C14B-9BA3-CBDAA5D121CD}"/>
              </a:ext>
            </a:extLst>
          </p:cNvPr>
          <p:cNvCxnSpPr>
            <a:cxnSpLocks/>
          </p:cNvCxnSpPr>
          <p:nvPr/>
        </p:nvCxnSpPr>
        <p:spPr>
          <a:xfrm>
            <a:off x="1595561" y="3667768"/>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E5D2305-89BF-3141-B1AF-8D5D6E0A2344}"/>
              </a:ext>
            </a:extLst>
          </p:cNvPr>
          <p:cNvCxnSpPr>
            <a:cxnSpLocks/>
          </p:cNvCxnSpPr>
          <p:nvPr/>
        </p:nvCxnSpPr>
        <p:spPr>
          <a:xfrm>
            <a:off x="1595561" y="4462801"/>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C256E52-AAD2-1446-AC58-5B250E8C2B59}"/>
              </a:ext>
            </a:extLst>
          </p:cNvPr>
          <p:cNvCxnSpPr>
            <a:cxnSpLocks/>
          </p:cNvCxnSpPr>
          <p:nvPr/>
        </p:nvCxnSpPr>
        <p:spPr>
          <a:xfrm>
            <a:off x="1595561" y="5257834"/>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0BB74975-E7D9-F241-9C63-E26AA3CC3EE7}"/>
              </a:ext>
            </a:extLst>
          </p:cNvPr>
          <p:cNvSpPr txBox="1"/>
          <p:nvPr/>
        </p:nvSpPr>
        <p:spPr>
          <a:xfrm>
            <a:off x="5631215" y="2257459"/>
            <a:ext cx="2265388" cy="461665"/>
          </a:xfrm>
          <a:prstGeom prst="rect">
            <a:avLst/>
          </a:prstGeom>
          <a:noFill/>
        </p:spPr>
        <p:txBody>
          <a:bodyPr wrap="square" rtlCol="0">
            <a:spAutoFit/>
          </a:bodyPr>
          <a:lstStyle/>
          <a:p>
            <a:r>
              <a:rPr lang="en-US" sz="1200" b="1" kern="0" dirty="0">
                <a:solidFill>
                  <a:schemeClr val="accent4">
                    <a:lumMod val="50000"/>
                  </a:schemeClr>
                </a:solidFill>
                <a:latin typeface="+mn-lt"/>
              </a:rPr>
              <a:t>Field Medical/External Stakeholder Engagement</a:t>
            </a:r>
          </a:p>
        </p:txBody>
      </p:sp>
      <p:sp>
        <p:nvSpPr>
          <p:cNvPr id="92" name="TextBox 91">
            <a:extLst>
              <a:ext uri="{FF2B5EF4-FFF2-40B4-BE49-F238E27FC236}">
                <a16:creationId xmlns:a16="http://schemas.microsoft.com/office/drawing/2014/main" id="{F512929D-F777-0641-A5CC-C2DE5A332947}"/>
              </a:ext>
            </a:extLst>
          </p:cNvPr>
          <p:cNvSpPr txBox="1"/>
          <p:nvPr/>
        </p:nvSpPr>
        <p:spPr>
          <a:xfrm>
            <a:off x="5640859" y="3036765"/>
            <a:ext cx="2273948" cy="461665"/>
          </a:xfrm>
          <a:prstGeom prst="rect">
            <a:avLst/>
          </a:prstGeom>
          <a:noFill/>
        </p:spPr>
        <p:txBody>
          <a:bodyPr wrap="square" rtlCol="0">
            <a:spAutoFit/>
          </a:bodyPr>
          <a:lstStyle/>
          <a:p>
            <a:r>
              <a:rPr lang="en-US" sz="1200" b="1" kern="0" dirty="0">
                <a:solidFill>
                  <a:schemeClr val="accent4">
                    <a:lumMod val="50000"/>
                  </a:schemeClr>
                </a:solidFill>
                <a:latin typeface="+mn-lt"/>
              </a:rPr>
              <a:t>Key Scientific Themes and Communication Objectives</a:t>
            </a:r>
          </a:p>
        </p:txBody>
      </p:sp>
      <p:pic>
        <p:nvPicPr>
          <p:cNvPr id="96" name="Picture 95">
            <a:extLst>
              <a:ext uri="{FF2B5EF4-FFF2-40B4-BE49-F238E27FC236}">
                <a16:creationId xmlns:a16="http://schemas.microsoft.com/office/drawing/2014/main" id="{5777E9B5-6420-F546-A2F3-61371984E0A9}"/>
              </a:ext>
            </a:extLst>
          </p:cNvPr>
          <p:cNvPicPr>
            <a:picLocks noChangeAspect="1"/>
          </p:cNvPicPr>
          <p:nvPr/>
        </p:nvPicPr>
        <p:blipFill>
          <a:blip r:embed="rId3"/>
          <a:stretch>
            <a:fillRect/>
          </a:stretch>
        </p:blipFill>
        <p:spPr>
          <a:xfrm>
            <a:off x="5031807" y="4569775"/>
            <a:ext cx="300228" cy="450342"/>
          </a:xfrm>
          <a:prstGeom prst="rect">
            <a:avLst/>
          </a:prstGeom>
        </p:spPr>
      </p:pic>
      <p:sp>
        <p:nvSpPr>
          <p:cNvPr id="99" name="TextBox 98">
            <a:extLst>
              <a:ext uri="{FF2B5EF4-FFF2-40B4-BE49-F238E27FC236}">
                <a16:creationId xmlns:a16="http://schemas.microsoft.com/office/drawing/2014/main" id="{AAEA3585-A3E5-354B-B58D-728508988512}"/>
              </a:ext>
            </a:extLst>
          </p:cNvPr>
          <p:cNvSpPr txBox="1"/>
          <p:nvPr/>
        </p:nvSpPr>
        <p:spPr>
          <a:xfrm>
            <a:off x="5649495" y="3914480"/>
            <a:ext cx="2505154" cy="276999"/>
          </a:xfrm>
          <a:prstGeom prst="rect">
            <a:avLst/>
          </a:prstGeom>
          <a:noFill/>
        </p:spPr>
        <p:txBody>
          <a:bodyPr wrap="square" rtlCol="0">
            <a:spAutoFit/>
          </a:bodyPr>
          <a:lstStyle/>
          <a:p>
            <a:r>
              <a:rPr lang="en-US" sz="1200" b="1" kern="0" dirty="0">
                <a:solidFill>
                  <a:schemeClr val="accent4">
                    <a:lumMod val="50000"/>
                  </a:schemeClr>
                </a:solidFill>
                <a:latin typeface="+mn-lt"/>
              </a:rPr>
              <a:t>Key Medical Communications</a:t>
            </a:r>
          </a:p>
        </p:txBody>
      </p:sp>
      <p:sp>
        <p:nvSpPr>
          <p:cNvPr id="105" name="TextBox 104">
            <a:extLst>
              <a:ext uri="{FF2B5EF4-FFF2-40B4-BE49-F238E27FC236}">
                <a16:creationId xmlns:a16="http://schemas.microsoft.com/office/drawing/2014/main" id="{8E7ABDF2-739D-C743-BCFD-ECF07C0F2E76}"/>
              </a:ext>
            </a:extLst>
          </p:cNvPr>
          <p:cNvSpPr txBox="1"/>
          <p:nvPr/>
        </p:nvSpPr>
        <p:spPr>
          <a:xfrm>
            <a:off x="5640858" y="4740759"/>
            <a:ext cx="2858911" cy="276999"/>
          </a:xfrm>
          <a:prstGeom prst="rect">
            <a:avLst/>
          </a:prstGeom>
          <a:noFill/>
        </p:spPr>
        <p:txBody>
          <a:bodyPr wrap="square" rtlCol="0">
            <a:spAutoFit/>
          </a:bodyPr>
          <a:lstStyle/>
          <a:p>
            <a:r>
              <a:rPr lang="en-US" sz="1200" b="1" kern="0" dirty="0">
                <a:solidFill>
                  <a:schemeClr val="accent4">
                    <a:lumMod val="50000"/>
                  </a:schemeClr>
                </a:solidFill>
                <a:latin typeface="+mn-lt"/>
              </a:rPr>
              <a:t>Medical Information/Education</a:t>
            </a:r>
          </a:p>
        </p:txBody>
      </p:sp>
      <p:sp>
        <p:nvSpPr>
          <p:cNvPr id="111" name="TextBox 110">
            <a:extLst>
              <a:ext uri="{FF2B5EF4-FFF2-40B4-BE49-F238E27FC236}">
                <a16:creationId xmlns:a16="http://schemas.microsoft.com/office/drawing/2014/main" id="{474327EA-A7F6-4147-B5B4-7510E721B3C8}"/>
              </a:ext>
            </a:extLst>
          </p:cNvPr>
          <p:cNvSpPr txBox="1"/>
          <p:nvPr/>
        </p:nvSpPr>
        <p:spPr>
          <a:xfrm>
            <a:off x="5649495" y="5423745"/>
            <a:ext cx="2265388" cy="461665"/>
          </a:xfrm>
          <a:prstGeom prst="rect">
            <a:avLst/>
          </a:prstGeom>
          <a:noFill/>
        </p:spPr>
        <p:txBody>
          <a:bodyPr wrap="square" rtlCol="0">
            <a:spAutoFit/>
          </a:bodyPr>
          <a:lstStyle/>
          <a:p>
            <a:r>
              <a:rPr lang="en-US" sz="1200" b="1" kern="0" dirty="0">
                <a:solidFill>
                  <a:schemeClr val="accent4">
                    <a:lumMod val="50000"/>
                  </a:schemeClr>
                </a:solidFill>
                <a:latin typeface="+mn-lt"/>
              </a:rPr>
              <a:t>Internal Training</a:t>
            </a:r>
            <a:br>
              <a:rPr lang="en-US" sz="1200" b="1" kern="0" dirty="0">
                <a:solidFill>
                  <a:schemeClr val="accent4">
                    <a:lumMod val="50000"/>
                  </a:schemeClr>
                </a:solidFill>
                <a:latin typeface="+mn-lt"/>
              </a:rPr>
            </a:br>
            <a:r>
              <a:rPr lang="en-US" sz="1200" b="1" kern="0" dirty="0">
                <a:solidFill>
                  <a:schemeClr val="accent4">
                    <a:lumMod val="50000"/>
                  </a:schemeClr>
                </a:solidFill>
                <a:latin typeface="+mn-lt"/>
              </a:rPr>
              <a:t>and Support</a:t>
            </a:r>
          </a:p>
        </p:txBody>
      </p:sp>
      <p:grpSp>
        <p:nvGrpSpPr>
          <p:cNvPr id="3" name="Group 2"/>
          <p:cNvGrpSpPr/>
          <p:nvPr/>
        </p:nvGrpSpPr>
        <p:grpSpPr>
          <a:xfrm>
            <a:off x="595064" y="2158442"/>
            <a:ext cx="694864" cy="694864"/>
            <a:chOff x="595064" y="2294240"/>
            <a:chExt cx="816708" cy="816708"/>
          </a:xfrm>
        </p:grpSpPr>
        <p:grpSp>
          <p:nvGrpSpPr>
            <p:cNvPr id="54" name="Group 53">
              <a:extLst>
                <a:ext uri="{FF2B5EF4-FFF2-40B4-BE49-F238E27FC236}">
                  <a16:creationId xmlns:a16="http://schemas.microsoft.com/office/drawing/2014/main" id="{C277BDC5-EC75-934C-9D02-5F684B7818F1}"/>
                </a:ext>
              </a:extLst>
            </p:cNvPr>
            <p:cNvGrpSpPr/>
            <p:nvPr/>
          </p:nvGrpSpPr>
          <p:grpSpPr>
            <a:xfrm>
              <a:off x="595064" y="2294240"/>
              <a:ext cx="816708" cy="816708"/>
              <a:chOff x="668216" y="2184400"/>
              <a:chExt cx="816708" cy="816708"/>
            </a:xfrm>
          </p:grpSpPr>
          <p:sp>
            <p:nvSpPr>
              <p:cNvPr id="55" name="Oval 54">
                <a:extLst>
                  <a:ext uri="{FF2B5EF4-FFF2-40B4-BE49-F238E27FC236}">
                    <a16:creationId xmlns:a16="http://schemas.microsoft.com/office/drawing/2014/main" id="{381952FF-5C16-DF4C-A682-433FDDCE5A24}"/>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56" name="Oval 55">
                <a:extLst>
                  <a:ext uri="{FF2B5EF4-FFF2-40B4-BE49-F238E27FC236}">
                    <a16:creationId xmlns:a16="http://schemas.microsoft.com/office/drawing/2014/main" id="{68933FB2-B5E4-0640-9BD8-4DD1683FE87C}"/>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72" name="TextBox 71">
              <a:extLst>
                <a:ext uri="{FF2B5EF4-FFF2-40B4-BE49-F238E27FC236}">
                  <a16:creationId xmlns:a16="http://schemas.microsoft.com/office/drawing/2014/main" id="{E389FFE5-5159-E14A-BF62-89FA56DC4CC1}"/>
                </a:ext>
              </a:extLst>
            </p:cNvPr>
            <p:cNvSpPr txBox="1"/>
            <p:nvPr/>
          </p:nvSpPr>
          <p:spPr>
            <a:xfrm>
              <a:off x="611659" y="2467372"/>
              <a:ext cx="79701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a:t>
              </a:r>
              <a:br>
                <a:rPr lang="en-US" sz="1050" b="1" dirty="0">
                  <a:solidFill>
                    <a:schemeClr val="bg1"/>
                  </a:solidFill>
                  <a:latin typeface="Century Gothic" panose="020B0502020202020204" pitchFamily="34" charset="0"/>
                </a:rPr>
              </a:br>
              <a:r>
                <a:rPr lang="en-US" sz="1050" b="1" dirty="0">
                  <a:solidFill>
                    <a:schemeClr val="bg1"/>
                  </a:solidFill>
                  <a:latin typeface="Century Gothic" panose="020B0502020202020204" pitchFamily="34" charset="0"/>
                </a:rPr>
                <a:t>77</a:t>
              </a:r>
              <a:endParaRPr lang="en-US" sz="1050" b="1" kern="0" dirty="0">
                <a:solidFill>
                  <a:schemeClr val="bg1"/>
                </a:solidFill>
              </a:endParaRPr>
            </a:p>
          </p:txBody>
        </p:sp>
      </p:grpSp>
      <p:grpSp>
        <p:nvGrpSpPr>
          <p:cNvPr id="4" name="Group 3"/>
          <p:cNvGrpSpPr/>
          <p:nvPr/>
        </p:nvGrpSpPr>
        <p:grpSpPr>
          <a:xfrm>
            <a:off x="595064" y="2934182"/>
            <a:ext cx="694864" cy="694864"/>
            <a:chOff x="595064" y="3206005"/>
            <a:chExt cx="816708" cy="816708"/>
          </a:xfrm>
        </p:grpSpPr>
        <p:grpSp>
          <p:nvGrpSpPr>
            <p:cNvPr id="75" name="Group 74">
              <a:extLst>
                <a:ext uri="{FF2B5EF4-FFF2-40B4-BE49-F238E27FC236}">
                  <a16:creationId xmlns:a16="http://schemas.microsoft.com/office/drawing/2014/main" id="{A0F8FD08-498C-2A47-96BA-6B384109CCDA}"/>
                </a:ext>
              </a:extLst>
            </p:cNvPr>
            <p:cNvGrpSpPr/>
            <p:nvPr/>
          </p:nvGrpSpPr>
          <p:grpSpPr>
            <a:xfrm>
              <a:off x="595064" y="3206005"/>
              <a:ext cx="816708" cy="816708"/>
              <a:chOff x="668216" y="2184400"/>
              <a:chExt cx="816708" cy="816708"/>
            </a:xfrm>
          </p:grpSpPr>
          <p:sp>
            <p:nvSpPr>
              <p:cNvPr id="76" name="Oval 75">
                <a:extLst>
                  <a:ext uri="{FF2B5EF4-FFF2-40B4-BE49-F238E27FC236}">
                    <a16:creationId xmlns:a16="http://schemas.microsoft.com/office/drawing/2014/main" id="{7D761BDD-9FF9-DD4D-ABF7-4C3FF6E7961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7" name="Oval 76">
                <a:extLst>
                  <a:ext uri="{FF2B5EF4-FFF2-40B4-BE49-F238E27FC236}">
                    <a16:creationId xmlns:a16="http://schemas.microsoft.com/office/drawing/2014/main" id="{3C756E62-86AC-8C42-8853-A68F69E19245}"/>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78" name="TextBox 77">
              <a:extLst>
                <a:ext uri="{FF2B5EF4-FFF2-40B4-BE49-F238E27FC236}">
                  <a16:creationId xmlns:a16="http://schemas.microsoft.com/office/drawing/2014/main" id="{8DB9403E-21D5-C149-BF0A-9F9A250A1F62}"/>
                </a:ext>
              </a:extLst>
            </p:cNvPr>
            <p:cNvSpPr txBox="1"/>
            <p:nvPr/>
          </p:nvSpPr>
          <p:spPr>
            <a:xfrm>
              <a:off x="655213" y="3403850"/>
              <a:ext cx="701667"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78</a:t>
              </a:r>
              <a:endParaRPr lang="en-US" sz="1050" b="1" kern="0" dirty="0">
                <a:solidFill>
                  <a:schemeClr val="bg1"/>
                </a:solidFill>
              </a:endParaRPr>
            </a:p>
          </p:txBody>
        </p:sp>
      </p:grpSp>
      <p:grpSp>
        <p:nvGrpSpPr>
          <p:cNvPr id="5" name="Group 4"/>
          <p:cNvGrpSpPr/>
          <p:nvPr/>
        </p:nvGrpSpPr>
        <p:grpSpPr>
          <a:xfrm>
            <a:off x="595064" y="3744195"/>
            <a:ext cx="694864" cy="694864"/>
            <a:chOff x="595064" y="4158054"/>
            <a:chExt cx="816708" cy="816708"/>
          </a:xfrm>
        </p:grpSpPr>
        <p:grpSp>
          <p:nvGrpSpPr>
            <p:cNvPr id="81" name="Group 80">
              <a:extLst>
                <a:ext uri="{FF2B5EF4-FFF2-40B4-BE49-F238E27FC236}">
                  <a16:creationId xmlns:a16="http://schemas.microsoft.com/office/drawing/2014/main" id="{2216CE10-C54D-454B-99BB-05BC88EA0C68}"/>
                </a:ext>
              </a:extLst>
            </p:cNvPr>
            <p:cNvGrpSpPr/>
            <p:nvPr/>
          </p:nvGrpSpPr>
          <p:grpSpPr>
            <a:xfrm>
              <a:off x="595064" y="4158054"/>
              <a:ext cx="816708" cy="816708"/>
              <a:chOff x="668216" y="2184400"/>
              <a:chExt cx="816708" cy="816708"/>
            </a:xfrm>
          </p:grpSpPr>
          <p:sp>
            <p:nvSpPr>
              <p:cNvPr id="82" name="Oval 81">
                <a:extLst>
                  <a:ext uri="{FF2B5EF4-FFF2-40B4-BE49-F238E27FC236}">
                    <a16:creationId xmlns:a16="http://schemas.microsoft.com/office/drawing/2014/main" id="{089E707B-BE15-7047-9E3C-E6D6AF87ECA6}"/>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3" name="Oval 82">
                <a:extLst>
                  <a:ext uri="{FF2B5EF4-FFF2-40B4-BE49-F238E27FC236}">
                    <a16:creationId xmlns:a16="http://schemas.microsoft.com/office/drawing/2014/main" id="{01B9609F-7F9B-B740-8DD2-5F9973EC0601}"/>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84" name="TextBox 83">
              <a:extLst>
                <a:ext uri="{FF2B5EF4-FFF2-40B4-BE49-F238E27FC236}">
                  <a16:creationId xmlns:a16="http://schemas.microsoft.com/office/drawing/2014/main" id="{EDF87DD4-8B47-9149-BB8F-864CC47CF11F}"/>
                </a:ext>
              </a:extLst>
            </p:cNvPr>
            <p:cNvSpPr txBox="1"/>
            <p:nvPr/>
          </p:nvSpPr>
          <p:spPr>
            <a:xfrm>
              <a:off x="611659" y="4331186"/>
              <a:ext cx="79701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a:t>
              </a:r>
            </a:p>
            <a:p>
              <a:pPr algn="ctr"/>
              <a:r>
                <a:rPr lang="en-US" sz="1050" b="1" dirty="0">
                  <a:solidFill>
                    <a:schemeClr val="bg1"/>
                  </a:solidFill>
                  <a:latin typeface="Century Gothic" panose="020B0502020202020204" pitchFamily="34" charset="0"/>
                </a:rPr>
                <a:t>79</a:t>
              </a:r>
              <a:endParaRPr lang="en-US" sz="1050" b="1" kern="0" dirty="0">
                <a:solidFill>
                  <a:schemeClr val="bg1"/>
                </a:solidFill>
              </a:endParaRPr>
            </a:p>
          </p:txBody>
        </p:sp>
      </p:grpSp>
      <p:grpSp>
        <p:nvGrpSpPr>
          <p:cNvPr id="7" name="Group 6"/>
          <p:cNvGrpSpPr/>
          <p:nvPr/>
        </p:nvGrpSpPr>
        <p:grpSpPr>
          <a:xfrm>
            <a:off x="595064" y="4519935"/>
            <a:ext cx="694864" cy="694864"/>
            <a:chOff x="595064" y="5069819"/>
            <a:chExt cx="816708" cy="816708"/>
          </a:xfrm>
        </p:grpSpPr>
        <p:grpSp>
          <p:nvGrpSpPr>
            <p:cNvPr id="87" name="Group 86">
              <a:extLst>
                <a:ext uri="{FF2B5EF4-FFF2-40B4-BE49-F238E27FC236}">
                  <a16:creationId xmlns:a16="http://schemas.microsoft.com/office/drawing/2014/main" id="{47750788-6F06-D544-9831-4D361B009234}"/>
                </a:ext>
              </a:extLst>
            </p:cNvPr>
            <p:cNvGrpSpPr/>
            <p:nvPr/>
          </p:nvGrpSpPr>
          <p:grpSpPr>
            <a:xfrm>
              <a:off x="595064" y="5069819"/>
              <a:ext cx="816708" cy="816708"/>
              <a:chOff x="668216" y="2184400"/>
              <a:chExt cx="816708" cy="816708"/>
            </a:xfrm>
          </p:grpSpPr>
          <p:sp>
            <p:nvSpPr>
              <p:cNvPr id="88" name="Oval 87">
                <a:extLst>
                  <a:ext uri="{FF2B5EF4-FFF2-40B4-BE49-F238E27FC236}">
                    <a16:creationId xmlns:a16="http://schemas.microsoft.com/office/drawing/2014/main" id="{B2322846-D52A-8244-8798-6B97ABA72B3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9" name="Oval 88">
                <a:extLst>
                  <a:ext uri="{FF2B5EF4-FFF2-40B4-BE49-F238E27FC236}">
                    <a16:creationId xmlns:a16="http://schemas.microsoft.com/office/drawing/2014/main" id="{80985B30-480C-CC44-B53E-430033B21076}"/>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90" name="TextBox 89">
              <a:extLst>
                <a:ext uri="{FF2B5EF4-FFF2-40B4-BE49-F238E27FC236}">
                  <a16:creationId xmlns:a16="http://schemas.microsoft.com/office/drawing/2014/main" id="{6AA48118-0A2F-034F-9EA6-71A0F09972BB}"/>
                </a:ext>
              </a:extLst>
            </p:cNvPr>
            <p:cNvSpPr txBox="1"/>
            <p:nvPr/>
          </p:nvSpPr>
          <p:spPr>
            <a:xfrm>
              <a:off x="626650" y="5267664"/>
              <a:ext cx="75879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80</a:t>
              </a:r>
              <a:endParaRPr lang="en-US" sz="1050" b="1" kern="0" dirty="0">
                <a:solidFill>
                  <a:schemeClr val="bg1"/>
                </a:solidFill>
              </a:endParaRPr>
            </a:p>
          </p:txBody>
        </p:sp>
      </p:grpSp>
      <p:grpSp>
        <p:nvGrpSpPr>
          <p:cNvPr id="8" name="Group 7"/>
          <p:cNvGrpSpPr/>
          <p:nvPr/>
        </p:nvGrpSpPr>
        <p:grpSpPr>
          <a:xfrm>
            <a:off x="4844236" y="2158442"/>
            <a:ext cx="694864" cy="694864"/>
            <a:chOff x="4769969" y="2294240"/>
            <a:chExt cx="816708" cy="816708"/>
          </a:xfrm>
        </p:grpSpPr>
        <p:grpSp>
          <p:nvGrpSpPr>
            <p:cNvPr id="93" name="Group 92">
              <a:extLst>
                <a:ext uri="{FF2B5EF4-FFF2-40B4-BE49-F238E27FC236}">
                  <a16:creationId xmlns:a16="http://schemas.microsoft.com/office/drawing/2014/main" id="{3DEA0B21-BF37-2243-8C60-FDE283FBB96A}"/>
                </a:ext>
              </a:extLst>
            </p:cNvPr>
            <p:cNvGrpSpPr/>
            <p:nvPr/>
          </p:nvGrpSpPr>
          <p:grpSpPr>
            <a:xfrm>
              <a:off x="4769969" y="2294240"/>
              <a:ext cx="816708" cy="816708"/>
              <a:chOff x="668216" y="2184400"/>
              <a:chExt cx="816708" cy="816708"/>
            </a:xfrm>
          </p:grpSpPr>
          <p:sp>
            <p:nvSpPr>
              <p:cNvPr id="94" name="Oval 93">
                <a:extLst>
                  <a:ext uri="{FF2B5EF4-FFF2-40B4-BE49-F238E27FC236}">
                    <a16:creationId xmlns:a16="http://schemas.microsoft.com/office/drawing/2014/main" id="{ABBB006D-0C0D-1649-B8F3-6E99C6386194}"/>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95" name="Oval 94">
                <a:extLst>
                  <a:ext uri="{FF2B5EF4-FFF2-40B4-BE49-F238E27FC236}">
                    <a16:creationId xmlns:a16="http://schemas.microsoft.com/office/drawing/2014/main" id="{05CF786B-2F83-5144-9CBC-965D5CA91FC2}"/>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97" name="TextBox 96">
              <a:extLst>
                <a:ext uri="{FF2B5EF4-FFF2-40B4-BE49-F238E27FC236}">
                  <a16:creationId xmlns:a16="http://schemas.microsoft.com/office/drawing/2014/main" id="{701DEE3A-99C9-5C46-BC17-223A52E939D7}"/>
                </a:ext>
              </a:extLst>
            </p:cNvPr>
            <p:cNvSpPr txBox="1"/>
            <p:nvPr/>
          </p:nvSpPr>
          <p:spPr>
            <a:xfrm>
              <a:off x="4786564" y="2467372"/>
              <a:ext cx="79701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Slides 82</a:t>
              </a:r>
              <a:endParaRPr lang="en-US" sz="1050" b="1" kern="0" dirty="0">
                <a:solidFill>
                  <a:schemeClr val="bg1"/>
                </a:solidFill>
              </a:endParaRPr>
            </a:p>
          </p:txBody>
        </p:sp>
      </p:grpSp>
      <p:grpSp>
        <p:nvGrpSpPr>
          <p:cNvPr id="12" name="Group 11"/>
          <p:cNvGrpSpPr/>
          <p:nvPr/>
        </p:nvGrpSpPr>
        <p:grpSpPr>
          <a:xfrm>
            <a:off x="4844236" y="2934182"/>
            <a:ext cx="694864" cy="694864"/>
            <a:chOff x="4769969" y="3206005"/>
            <a:chExt cx="816708" cy="816708"/>
          </a:xfrm>
        </p:grpSpPr>
        <p:grpSp>
          <p:nvGrpSpPr>
            <p:cNvPr id="100" name="Group 99">
              <a:extLst>
                <a:ext uri="{FF2B5EF4-FFF2-40B4-BE49-F238E27FC236}">
                  <a16:creationId xmlns:a16="http://schemas.microsoft.com/office/drawing/2014/main" id="{D278AC2F-3D69-2044-B03D-138656E46A67}"/>
                </a:ext>
              </a:extLst>
            </p:cNvPr>
            <p:cNvGrpSpPr/>
            <p:nvPr/>
          </p:nvGrpSpPr>
          <p:grpSpPr>
            <a:xfrm>
              <a:off x="4769969" y="3206005"/>
              <a:ext cx="816708" cy="816708"/>
              <a:chOff x="668216" y="2184400"/>
              <a:chExt cx="816708" cy="816708"/>
            </a:xfrm>
          </p:grpSpPr>
          <p:sp>
            <p:nvSpPr>
              <p:cNvPr id="101" name="Oval 100">
                <a:extLst>
                  <a:ext uri="{FF2B5EF4-FFF2-40B4-BE49-F238E27FC236}">
                    <a16:creationId xmlns:a16="http://schemas.microsoft.com/office/drawing/2014/main" id="{C40B2EB1-CA6D-F44A-B721-40139202CE87}"/>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02" name="Oval 101">
                <a:extLst>
                  <a:ext uri="{FF2B5EF4-FFF2-40B4-BE49-F238E27FC236}">
                    <a16:creationId xmlns:a16="http://schemas.microsoft.com/office/drawing/2014/main" id="{AB71DCDE-8232-1847-8F61-EE88CFDE6C0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103" name="TextBox 102">
              <a:extLst>
                <a:ext uri="{FF2B5EF4-FFF2-40B4-BE49-F238E27FC236}">
                  <a16:creationId xmlns:a16="http://schemas.microsoft.com/office/drawing/2014/main" id="{78467807-A657-C14D-BA44-52A222B66BE0}"/>
                </a:ext>
              </a:extLst>
            </p:cNvPr>
            <p:cNvSpPr txBox="1"/>
            <p:nvPr/>
          </p:nvSpPr>
          <p:spPr>
            <a:xfrm>
              <a:off x="4886593" y="3403850"/>
              <a:ext cx="588716"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83</a:t>
              </a:r>
              <a:endParaRPr lang="en-US" sz="1050" b="1" kern="0" dirty="0">
                <a:solidFill>
                  <a:schemeClr val="bg1"/>
                </a:solidFill>
              </a:endParaRPr>
            </a:p>
          </p:txBody>
        </p:sp>
      </p:grpSp>
      <p:grpSp>
        <p:nvGrpSpPr>
          <p:cNvPr id="11" name="Group 10"/>
          <p:cNvGrpSpPr/>
          <p:nvPr/>
        </p:nvGrpSpPr>
        <p:grpSpPr>
          <a:xfrm>
            <a:off x="4844236" y="3744195"/>
            <a:ext cx="694864" cy="694864"/>
            <a:chOff x="4769969" y="4158054"/>
            <a:chExt cx="816708" cy="816708"/>
          </a:xfrm>
        </p:grpSpPr>
        <p:grpSp>
          <p:nvGrpSpPr>
            <p:cNvPr id="106" name="Group 105">
              <a:extLst>
                <a:ext uri="{FF2B5EF4-FFF2-40B4-BE49-F238E27FC236}">
                  <a16:creationId xmlns:a16="http://schemas.microsoft.com/office/drawing/2014/main" id="{B8964EB4-D189-B842-9C78-8A2211B048C3}"/>
                </a:ext>
              </a:extLst>
            </p:cNvPr>
            <p:cNvGrpSpPr/>
            <p:nvPr/>
          </p:nvGrpSpPr>
          <p:grpSpPr>
            <a:xfrm>
              <a:off x="4769969" y="4158054"/>
              <a:ext cx="816708" cy="816708"/>
              <a:chOff x="668216" y="2184400"/>
              <a:chExt cx="816708" cy="816708"/>
            </a:xfrm>
          </p:grpSpPr>
          <p:sp>
            <p:nvSpPr>
              <p:cNvPr id="107" name="Oval 106">
                <a:extLst>
                  <a:ext uri="{FF2B5EF4-FFF2-40B4-BE49-F238E27FC236}">
                    <a16:creationId xmlns:a16="http://schemas.microsoft.com/office/drawing/2014/main" id="{1D120954-BE75-A74D-9A09-F367B57716DE}"/>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D893495E-5969-4E44-8B42-3B4369537194}"/>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109" name="TextBox 108">
              <a:extLst>
                <a:ext uri="{FF2B5EF4-FFF2-40B4-BE49-F238E27FC236}">
                  <a16:creationId xmlns:a16="http://schemas.microsoft.com/office/drawing/2014/main" id="{AE1827AE-0359-CF49-A1FD-B68CFC7609B6}"/>
                </a:ext>
              </a:extLst>
            </p:cNvPr>
            <p:cNvSpPr txBox="1"/>
            <p:nvPr/>
          </p:nvSpPr>
          <p:spPr>
            <a:xfrm>
              <a:off x="4786564" y="4331186"/>
              <a:ext cx="79701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a:t>
              </a:r>
            </a:p>
            <a:p>
              <a:pPr algn="ctr"/>
              <a:r>
                <a:rPr lang="en-US" sz="1050" b="1" dirty="0">
                  <a:solidFill>
                    <a:schemeClr val="bg1"/>
                  </a:solidFill>
                  <a:latin typeface="Century Gothic" panose="020B0502020202020204" pitchFamily="34" charset="0"/>
                </a:rPr>
                <a:t>84</a:t>
              </a:r>
              <a:endParaRPr lang="en-US" sz="1050" b="1" kern="0" dirty="0">
                <a:solidFill>
                  <a:schemeClr val="bg1"/>
                </a:solidFill>
              </a:endParaRPr>
            </a:p>
          </p:txBody>
        </p:sp>
      </p:grpSp>
      <p:grpSp>
        <p:nvGrpSpPr>
          <p:cNvPr id="10" name="Group 9"/>
          <p:cNvGrpSpPr/>
          <p:nvPr/>
        </p:nvGrpSpPr>
        <p:grpSpPr>
          <a:xfrm>
            <a:off x="4844236" y="4519935"/>
            <a:ext cx="694864" cy="694864"/>
            <a:chOff x="4769969" y="5069819"/>
            <a:chExt cx="816708" cy="816708"/>
          </a:xfrm>
        </p:grpSpPr>
        <p:grpSp>
          <p:nvGrpSpPr>
            <p:cNvPr id="112" name="Group 111">
              <a:extLst>
                <a:ext uri="{FF2B5EF4-FFF2-40B4-BE49-F238E27FC236}">
                  <a16:creationId xmlns:a16="http://schemas.microsoft.com/office/drawing/2014/main" id="{9E85C435-6836-5646-BE8D-077D13AF7E9F}"/>
                </a:ext>
              </a:extLst>
            </p:cNvPr>
            <p:cNvGrpSpPr/>
            <p:nvPr/>
          </p:nvGrpSpPr>
          <p:grpSpPr>
            <a:xfrm>
              <a:off x="4769969" y="5069819"/>
              <a:ext cx="816708" cy="816708"/>
              <a:chOff x="668216" y="2184400"/>
              <a:chExt cx="816708" cy="816708"/>
            </a:xfrm>
          </p:grpSpPr>
          <p:sp>
            <p:nvSpPr>
              <p:cNvPr id="113" name="Oval 112">
                <a:extLst>
                  <a:ext uri="{FF2B5EF4-FFF2-40B4-BE49-F238E27FC236}">
                    <a16:creationId xmlns:a16="http://schemas.microsoft.com/office/drawing/2014/main" id="{C05ABC88-E206-F449-A1B0-3A69A02DA5EB}"/>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4" name="Oval 113">
                <a:extLst>
                  <a:ext uri="{FF2B5EF4-FFF2-40B4-BE49-F238E27FC236}">
                    <a16:creationId xmlns:a16="http://schemas.microsoft.com/office/drawing/2014/main" id="{8F645649-926E-5947-BC42-ED3D0132752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115" name="TextBox 114">
              <a:extLst>
                <a:ext uri="{FF2B5EF4-FFF2-40B4-BE49-F238E27FC236}">
                  <a16:creationId xmlns:a16="http://schemas.microsoft.com/office/drawing/2014/main" id="{0C278B68-937A-8A4D-9B1A-5AD90DEA83B6}"/>
                </a:ext>
              </a:extLst>
            </p:cNvPr>
            <p:cNvSpPr txBox="1"/>
            <p:nvPr/>
          </p:nvSpPr>
          <p:spPr>
            <a:xfrm>
              <a:off x="4860164" y="5267664"/>
              <a:ext cx="655763"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85-86</a:t>
              </a:r>
              <a:endParaRPr lang="en-US" sz="1050" b="1" kern="0" dirty="0">
                <a:solidFill>
                  <a:schemeClr val="bg1"/>
                </a:solidFill>
              </a:endParaRPr>
            </a:p>
          </p:txBody>
        </p:sp>
      </p:grpSp>
      <p:sp>
        <p:nvSpPr>
          <p:cNvPr id="116" name="Rectangle 115">
            <a:extLst>
              <a:ext uri="{FF2B5EF4-FFF2-40B4-BE49-F238E27FC236}">
                <a16:creationId xmlns:a16="http://schemas.microsoft.com/office/drawing/2014/main" id="{931C61D9-ECFD-C844-8883-B33C8D6B6937}"/>
              </a:ext>
            </a:extLst>
          </p:cNvPr>
          <p:cNvSpPr/>
          <p:nvPr/>
        </p:nvSpPr>
        <p:spPr>
          <a:xfrm>
            <a:off x="449296" y="1609666"/>
            <a:ext cx="2659895" cy="369332"/>
          </a:xfrm>
          <a:prstGeom prst="rect">
            <a:avLst/>
          </a:prstGeom>
        </p:spPr>
        <p:txBody>
          <a:bodyPr wrap="none">
            <a:spAutoFit/>
          </a:bodyPr>
          <a:lstStyle/>
          <a:p>
            <a:pPr algn="ctr" defTabSz="685800" fontAlgn="auto">
              <a:spcBef>
                <a:spcPts val="0"/>
              </a:spcBef>
              <a:spcAft>
                <a:spcPts val="0"/>
              </a:spcAft>
              <a:defRPr/>
            </a:pPr>
            <a:r>
              <a:rPr lang="en-US" dirty="0">
                <a:solidFill>
                  <a:schemeClr val="accent4">
                    <a:lumMod val="50000"/>
                  </a:schemeClr>
                </a:solidFill>
              </a:rPr>
              <a:t>Medical Affairs Functions*</a:t>
            </a:r>
          </a:p>
        </p:txBody>
      </p:sp>
      <p:cxnSp>
        <p:nvCxnSpPr>
          <p:cNvPr id="117" name="Straight Connector 116">
            <a:extLst>
              <a:ext uri="{FF2B5EF4-FFF2-40B4-BE49-F238E27FC236}">
                <a16:creationId xmlns:a16="http://schemas.microsoft.com/office/drawing/2014/main" id="{912315D6-407E-104C-A6FF-527420695D3F}"/>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595064" y="5254436"/>
            <a:ext cx="694864" cy="694864"/>
            <a:chOff x="595064" y="5069819"/>
            <a:chExt cx="816708" cy="816708"/>
          </a:xfrm>
        </p:grpSpPr>
        <p:grpSp>
          <p:nvGrpSpPr>
            <p:cNvPr id="70" name="Group 69">
              <a:extLst>
                <a:ext uri="{FF2B5EF4-FFF2-40B4-BE49-F238E27FC236}">
                  <a16:creationId xmlns:a16="http://schemas.microsoft.com/office/drawing/2014/main" id="{47750788-6F06-D544-9831-4D361B009234}"/>
                </a:ext>
              </a:extLst>
            </p:cNvPr>
            <p:cNvGrpSpPr/>
            <p:nvPr/>
          </p:nvGrpSpPr>
          <p:grpSpPr>
            <a:xfrm>
              <a:off x="595064" y="5069819"/>
              <a:ext cx="816708" cy="816708"/>
              <a:chOff x="668216" y="2184400"/>
              <a:chExt cx="816708" cy="816708"/>
            </a:xfrm>
          </p:grpSpPr>
          <p:sp>
            <p:nvSpPr>
              <p:cNvPr id="118" name="Oval 117">
                <a:extLst>
                  <a:ext uri="{FF2B5EF4-FFF2-40B4-BE49-F238E27FC236}">
                    <a16:creationId xmlns:a16="http://schemas.microsoft.com/office/drawing/2014/main" id="{B2322846-D52A-8244-8798-6B97ABA72B3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80985B30-480C-CC44-B53E-430033B21076}"/>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71" name="TextBox 70">
              <a:extLst>
                <a:ext uri="{FF2B5EF4-FFF2-40B4-BE49-F238E27FC236}">
                  <a16:creationId xmlns:a16="http://schemas.microsoft.com/office/drawing/2014/main" id="{6AA48118-0A2F-034F-9EA6-71A0F09972BB}"/>
                </a:ext>
              </a:extLst>
            </p:cNvPr>
            <p:cNvSpPr txBox="1"/>
            <p:nvPr/>
          </p:nvSpPr>
          <p:spPr>
            <a:xfrm>
              <a:off x="699370" y="5267664"/>
              <a:ext cx="61335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81</a:t>
              </a:r>
              <a:endParaRPr lang="en-US" sz="1050" b="1" kern="0" dirty="0">
                <a:solidFill>
                  <a:schemeClr val="bg1"/>
                </a:solidFill>
              </a:endParaRPr>
            </a:p>
          </p:txBody>
        </p:sp>
      </p:grpSp>
      <p:grpSp>
        <p:nvGrpSpPr>
          <p:cNvPr id="120" name="Group 119"/>
          <p:cNvGrpSpPr/>
          <p:nvPr/>
        </p:nvGrpSpPr>
        <p:grpSpPr>
          <a:xfrm>
            <a:off x="4844236" y="5254436"/>
            <a:ext cx="694864" cy="694864"/>
            <a:chOff x="4769969" y="5069819"/>
            <a:chExt cx="816708" cy="816708"/>
          </a:xfrm>
        </p:grpSpPr>
        <p:grpSp>
          <p:nvGrpSpPr>
            <p:cNvPr id="121" name="Group 120">
              <a:extLst>
                <a:ext uri="{FF2B5EF4-FFF2-40B4-BE49-F238E27FC236}">
                  <a16:creationId xmlns:a16="http://schemas.microsoft.com/office/drawing/2014/main" id="{9E85C435-6836-5646-BE8D-077D13AF7E9F}"/>
                </a:ext>
              </a:extLst>
            </p:cNvPr>
            <p:cNvGrpSpPr/>
            <p:nvPr/>
          </p:nvGrpSpPr>
          <p:grpSpPr>
            <a:xfrm>
              <a:off x="4769969" y="5069819"/>
              <a:ext cx="816708" cy="816708"/>
              <a:chOff x="668216" y="2184400"/>
              <a:chExt cx="816708" cy="816708"/>
            </a:xfrm>
          </p:grpSpPr>
          <p:sp>
            <p:nvSpPr>
              <p:cNvPr id="123" name="Oval 122">
                <a:extLst>
                  <a:ext uri="{FF2B5EF4-FFF2-40B4-BE49-F238E27FC236}">
                    <a16:creationId xmlns:a16="http://schemas.microsoft.com/office/drawing/2014/main" id="{C05ABC88-E206-F449-A1B0-3A69A02DA5EB}"/>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24" name="Oval 123">
                <a:extLst>
                  <a:ext uri="{FF2B5EF4-FFF2-40B4-BE49-F238E27FC236}">
                    <a16:creationId xmlns:a16="http://schemas.microsoft.com/office/drawing/2014/main" id="{8F645649-926E-5947-BC42-ED3D0132752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122" name="TextBox 121">
              <a:extLst>
                <a:ext uri="{FF2B5EF4-FFF2-40B4-BE49-F238E27FC236}">
                  <a16:creationId xmlns:a16="http://schemas.microsoft.com/office/drawing/2014/main" id="{0C278B68-937A-8A4D-9B1A-5AD90DEA83B6}"/>
                </a:ext>
              </a:extLst>
            </p:cNvPr>
            <p:cNvSpPr txBox="1"/>
            <p:nvPr/>
          </p:nvSpPr>
          <p:spPr>
            <a:xfrm>
              <a:off x="4886591" y="5267664"/>
              <a:ext cx="58872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87</a:t>
              </a:r>
              <a:endParaRPr lang="en-US" sz="1050" b="1" kern="0" dirty="0">
                <a:solidFill>
                  <a:schemeClr val="bg1"/>
                </a:solidFill>
              </a:endParaRPr>
            </a:p>
          </p:txBody>
        </p:sp>
      </p:grpSp>
      <p:sp>
        <p:nvSpPr>
          <p:cNvPr id="125" name="TextBox 124">
            <a:extLst>
              <a:ext uri="{FF2B5EF4-FFF2-40B4-BE49-F238E27FC236}">
                <a16:creationId xmlns:a16="http://schemas.microsoft.com/office/drawing/2014/main" id="{B4E8456E-EF14-7544-9EDB-55A24390BA46}"/>
              </a:ext>
            </a:extLst>
          </p:cNvPr>
          <p:cNvSpPr txBox="1"/>
          <p:nvPr/>
        </p:nvSpPr>
        <p:spPr>
          <a:xfrm>
            <a:off x="1465953" y="4740759"/>
            <a:ext cx="3049374" cy="276999"/>
          </a:xfrm>
          <a:prstGeom prst="rect">
            <a:avLst/>
          </a:prstGeom>
          <a:noFill/>
        </p:spPr>
        <p:txBody>
          <a:bodyPr wrap="square" rtlCol="0">
            <a:spAutoFit/>
          </a:bodyPr>
          <a:lstStyle/>
          <a:p>
            <a:r>
              <a:rPr lang="en-US" sz="1200" b="1" kern="0" dirty="0">
                <a:solidFill>
                  <a:schemeClr val="accent4">
                    <a:lumMod val="50000"/>
                  </a:schemeClr>
                </a:solidFill>
                <a:latin typeface="+mn-lt"/>
              </a:rPr>
              <a:t>Other Data Generation</a:t>
            </a:r>
          </a:p>
        </p:txBody>
      </p:sp>
      <p:cxnSp>
        <p:nvCxnSpPr>
          <p:cNvPr id="126" name="Straight Connector 125">
            <a:extLst>
              <a:ext uri="{FF2B5EF4-FFF2-40B4-BE49-F238E27FC236}">
                <a16:creationId xmlns:a16="http://schemas.microsoft.com/office/drawing/2014/main" id="{EEAAA7FC-D611-2D47-93BE-BB2554D03415}"/>
              </a:ext>
            </a:extLst>
          </p:cNvPr>
          <p:cNvCxnSpPr>
            <a:cxnSpLocks/>
          </p:cNvCxnSpPr>
          <p:nvPr/>
        </p:nvCxnSpPr>
        <p:spPr>
          <a:xfrm>
            <a:off x="5640858" y="2872735"/>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853DC5A5-37A8-C14B-9BA3-CBDAA5D121CD}"/>
              </a:ext>
            </a:extLst>
          </p:cNvPr>
          <p:cNvCxnSpPr>
            <a:cxnSpLocks/>
          </p:cNvCxnSpPr>
          <p:nvPr/>
        </p:nvCxnSpPr>
        <p:spPr>
          <a:xfrm>
            <a:off x="5640858" y="3667768"/>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E5D2305-89BF-3141-B1AF-8D5D6E0A2344}"/>
              </a:ext>
            </a:extLst>
          </p:cNvPr>
          <p:cNvCxnSpPr>
            <a:cxnSpLocks/>
          </p:cNvCxnSpPr>
          <p:nvPr/>
        </p:nvCxnSpPr>
        <p:spPr>
          <a:xfrm>
            <a:off x="5640858" y="4462801"/>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C256E52-AAD2-1446-AC58-5B250E8C2B59}"/>
              </a:ext>
            </a:extLst>
          </p:cNvPr>
          <p:cNvCxnSpPr>
            <a:cxnSpLocks/>
          </p:cNvCxnSpPr>
          <p:nvPr/>
        </p:nvCxnSpPr>
        <p:spPr>
          <a:xfrm>
            <a:off x="5640858" y="5257834"/>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89E1B66B-DF82-1E47-B36C-5B172793897D}"/>
              </a:ext>
            </a:extLst>
          </p:cNvPr>
          <p:cNvSpPr txBox="1"/>
          <p:nvPr/>
        </p:nvSpPr>
        <p:spPr>
          <a:xfrm>
            <a:off x="1465953" y="3120585"/>
            <a:ext cx="2681173" cy="276999"/>
          </a:xfrm>
          <a:prstGeom prst="rect">
            <a:avLst/>
          </a:prstGeom>
          <a:noFill/>
        </p:spPr>
        <p:txBody>
          <a:bodyPr wrap="square" rtlCol="0">
            <a:spAutoFit/>
          </a:bodyPr>
          <a:lstStyle/>
          <a:p>
            <a:r>
              <a:rPr lang="en-US" sz="1200" b="1" kern="0" dirty="0">
                <a:solidFill>
                  <a:schemeClr val="accent4">
                    <a:lumMod val="50000"/>
                  </a:schemeClr>
                </a:solidFill>
                <a:latin typeface="+mn-lt"/>
              </a:rPr>
              <a:t>Investigator Supported Studies</a:t>
            </a:r>
          </a:p>
        </p:txBody>
      </p:sp>
      <p:sp>
        <p:nvSpPr>
          <p:cNvPr id="9" name="Action Button: Custom 8">
            <a:hlinkClick r:id="rId4" action="ppaction://hlinksldjump" highlightClick="1"/>
            <a:extLst>
              <a:ext uri="{FF2B5EF4-FFF2-40B4-BE49-F238E27FC236}">
                <a16:creationId xmlns:a16="http://schemas.microsoft.com/office/drawing/2014/main" id="{391606F9-FA7A-EF40-B18A-79B7F6EBD510}"/>
              </a:ext>
            </a:extLst>
          </p:cNvPr>
          <p:cNvSpPr/>
          <p:nvPr/>
        </p:nvSpPr>
        <p:spPr>
          <a:xfrm>
            <a:off x="569626" y="2136098"/>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Action Button: Custom 109">
            <a:hlinkClick r:id="rId5" action="ppaction://hlinksldjump" highlightClick="1"/>
            <a:extLst>
              <a:ext uri="{FF2B5EF4-FFF2-40B4-BE49-F238E27FC236}">
                <a16:creationId xmlns:a16="http://schemas.microsoft.com/office/drawing/2014/main" id="{65E7910E-83BE-4840-BFA9-1F2B9736FA8A}"/>
              </a:ext>
            </a:extLst>
          </p:cNvPr>
          <p:cNvSpPr/>
          <p:nvPr/>
        </p:nvSpPr>
        <p:spPr>
          <a:xfrm>
            <a:off x="569626" y="28956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Action Button: Custom 130">
            <a:hlinkClick r:id="rId6" action="ppaction://hlinksldjump" highlightClick="1"/>
            <a:extLst>
              <a:ext uri="{FF2B5EF4-FFF2-40B4-BE49-F238E27FC236}">
                <a16:creationId xmlns:a16="http://schemas.microsoft.com/office/drawing/2014/main" id="{B07B42DF-819C-9A4D-B084-DA696083445F}"/>
              </a:ext>
            </a:extLst>
          </p:cNvPr>
          <p:cNvSpPr/>
          <p:nvPr/>
        </p:nvSpPr>
        <p:spPr>
          <a:xfrm>
            <a:off x="569626" y="3733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Action Button: Custom 131">
            <a:hlinkClick r:id="rId7" action="ppaction://hlinksldjump" highlightClick="1"/>
            <a:extLst>
              <a:ext uri="{FF2B5EF4-FFF2-40B4-BE49-F238E27FC236}">
                <a16:creationId xmlns:a16="http://schemas.microsoft.com/office/drawing/2014/main" id="{20FF3943-E067-A341-B95A-BB0466A3FAAE}"/>
              </a:ext>
            </a:extLst>
          </p:cNvPr>
          <p:cNvSpPr/>
          <p:nvPr/>
        </p:nvSpPr>
        <p:spPr>
          <a:xfrm>
            <a:off x="569626" y="4495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Action Button: Custom 132">
            <a:hlinkClick r:id="rId8" action="ppaction://hlinksldjump" highlightClick="1"/>
            <a:extLst>
              <a:ext uri="{FF2B5EF4-FFF2-40B4-BE49-F238E27FC236}">
                <a16:creationId xmlns:a16="http://schemas.microsoft.com/office/drawing/2014/main" id="{9FBCE959-4E02-464E-9683-7E78A6D42763}"/>
              </a:ext>
            </a:extLst>
          </p:cNvPr>
          <p:cNvSpPr/>
          <p:nvPr/>
        </p:nvSpPr>
        <p:spPr>
          <a:xfrm>
            <a:off x="569626" y="5257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Action Button: Custom 133">
            <a:hlinkClick r:id="rId9" action="ppaction://hlinksldjump" highlightClick="1"/>
            <a:extLst>
              <a:ext uri="{FF2B5EF4-FFF2-40B4-BE49-F238E27FC236}">
                <a16:creationId xmlns:a16="http://schemas.microsoft.com/office/drawing/2014/main" id="{31AA2542-995F-C944-B3CC-110F8DACD6E4}"/>
              </a:ext>
            </a:extLst>
          </p:cNvPr>
          <p:cNvSpPr/>
          <p:nvPr/>
        </p:nvSpPr>
        <p:spPr>
          <a:xfrm>
            <a:off x="4724400" y="21336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Action Button: Custom 134">
            <a:hlinkClick r:id="rId10" action="ppaction://hlinksldjump" highlightClick="1"/>
            <a:extLst>
              <a:ext uri="{FF2B5EF4-FFF2-40B4-BE49-F238E27FC236}">
                <a16:creationId xmlns:a16="http://schemas.microsoft.com/office/drawing/2014/main" id="{E33EB198-B019-3B49-A1EF-0DCECB344783}"/>
              </a:ext>
            </a:extLst>
          </p:cNvPr>
          <p:cNvSpPr/>
          <p:nvPr/>
        </p:nvSpPr>
        <p:spPr>
          <a:xfrm>
            <a:off x="4724400" y="28956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Action Button: Custom 135">
            <a:hlinkClick r:id="rId11" action="ppaction://hlinksldjump" highlightClick="1"/>
            <a:extLst>
              <a:ext uri="{FF2B5EF4-FFF2-40B4-BE49-F238E27FC236}">
                <a16:creationId xmlns:a16="http://schemas.microsoft.com/office/drawing/2014/main" id="{09AE7C2F-68A0-674A-B588-CE5AFB9E9BB0}"/>
              </a:ext>
            </a:extLst>
          </p:cNvPr>
          <p:cNvSpPr/>
          <p:nvPr/>
        </p:nvSpPr>
        <p:spPr>
          <a:xfrm>
            <a:off x="4851816" y="3733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Action Button: Custom 136">
            <a:hlinkClick r:id="rId12" action="ppaction://hlinksldjump" highlightClick="1"/>
            <a:extLst>
              <a:ext uri="{FF2B5EF4-FFF2-40B4-BE49-F238E27FC236}">
                <a16:creationId xmlns:a16="http://schemas.microsoft.com/office/drawing/2014/main" id="{34C7C8B0-E60C-2D41-A774-AD85F234359F}"/>
              </a:ext>
            </a:extLst>
          </p:cNvPr>
          <p:cNvSpPr/>
          <p:nvPr/>
        </p:nvSpPr>
        <p:spPr>
          <a:xfrm>
            <a:off x="4724400" y="4495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Action Button: Custom 137">
            <a:hlinkClick r:id="rId13" action="ppaction://hlinksldjump" highlightClick="1"/>
            <a:extLst>
              <a:ext uri="{FF2B5EF4-FFF2-40B4-BE49-F238E27FC236}">
                <a16:creationId xmlns:a16="http://schemas.microsoft.com/office/drawing/2014/main" id="{F462E393-D330-C94E-ABED-E3DDB327B2AD}"/>
              </a:ext>
            </a:extLst>
          </p:cNvPr>
          <p:cNvSpPr/>
          <p:nvPr/>
        </p:nvSpPr>
        <p:spPr>
          <a:xfrm>
            <a:off x="4724400" y="5257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5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46049" y="0"/>
            <a:ext cx="6858000" cy="1400175"/>
          </a:xfrm>
        </p:spPr>
        <p:txBody>
          <a:bodyPr/>
          <a:lstStyle/>
          <a:p>
            <a:r>
              <a:rPr lang="en-GB" dirty="0"/>
              <a:t>Clinical Trials and Collaborations</a:t>
            </a:r>
          </a:p>
        </p:txBody>
      </p:sp>
      <p:graphicFrame>
        <p:nvGraphicFramePr>
          <p:cNvPr id="5" name="Group 237"/>
          <p:cNvGraphicFramePr>
            <a:graphicFrameLocks noGrp="1"/>
          </p:cNvGraphicFramePr>
          <p:nvPr/>
        </p:nvGraphicFramePr>
        <p:xfrm>
          <a:off x="558000" y="2167645"/>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Clinical Trials/Collaborations </a:t>
                      </a:r>
                      <a:endParaRPr kumimoji="0" lang="en-US" sz="1000" b="1" i="0" u="none" strike="noStrike" kern="1200" cap="none" normalizeH="0" baseline="0" dirty="0">
                        <a:ln>
                          <a:noFill/>
                        </a:ln>
                        <a:solidFill>
                          <a:schemeClr val="bg1"/>
                        </a:solidFill>
                        <a:effectLst/>
                        <a:latin typeface="+mn-lt"/>
                        <a:ea typeface="ＭＳ Ｐゴシック" charset="0"/>
                        <a:cs typeface="Arial" charset="0"/>
                      </a:endParaRP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[Publication, label change, etc.]</a:t>
                      </a: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Rectangle 5"/>
          <p:cNvSpPr/>
          <p:nvPr/>
        </p:nvSpPr>
        <p:spPr>
          <a:xfrm>
            <a:off x="1669258" y="5553760"/>
            <a:ext cx="1292341" cy="207749"/>
          </a:xfrm>
          <a:prstGeom prst="rect">
            <a:avLst/>
          </a:prstGeom>
        </p:spPr>
        <p:txBody>
          <a:bodyPr wrap="none">
            <a:spAutoFit/>
          </a:bodyPr>
          <a:lstStyle/>
          <a:p>
            <a:pPr lvl="0" fontAlgn="b">
              <a:buClr>
                <a:srgbClr val="FB6D13"/>
              </a:buClr>
              <a:defRPr/>
            </a:pPr>
            <a:r>
              <a:rPr lang="en-US" sz="750" b="1" dirty="0">
                <a:solidFill>
                  <a:srgbClr val="BF0013"/>
                </a:solidFill>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7" name="Rectangle 6"/>
          <p:cNvSpPr/>
          <p:nvPr/>
        </p:nvSpPr>
        <p:spPr>
          <a:xfrm>
            <a:off x="438151" y="5553760"/>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2" name="Rectangle 1"/>
          <p:cNvSpPr/>
          <p:nvPr/>
        </p:nvSpPr>
        <p:spPr>
          <a:xfrm>
            <a:off x="480510"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455B05AA-C2E3-BB41-B8AB-6E15DFEB6B2A}"/>
              </a:ext>
            </a:extLst>
          </p:cNvPr>
          <p:cNvCxnSpPr>
            <a:cxnSpLocks/>
          </p:cNvCxnSpPr>
          <p:nvPr/>
        </p:nvCxnSpPr>
        <p:spPr>
          <a:xfrm>
            <a:off x="574619"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20072"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0" name="Rectangle 9"/>
          <p:cNvSpPr/>
          <p:nvPr/>
        </p:nvSpPr>
        <p:spPr>
          <a:xfrm>
            <a:off x="7820072"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1" name="Rectangle 10"/>
          <p:cNvSpPr/>
          <p:nvPr/>
        </p:nvSpPr>
        <p:spPr>
          <a:xfrm>
            <a:off x="8101824"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12506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GB" dirty="0"/>
              <a:t>Investigator Supported Studies</a:t>
            </a:r>
          </a:p>
        </p:txBody>
      </p:sp>
      <p:sp>
        <p:nvSpPr>
          <p:cNvPr id="4" name="Rectangle 3"/>
          <p:cNvSpPr/>
          <p:nvPr/>
        </p:nvSpPr>
        <p:spPr>
          <a:xfrm>
            <a:off x="481104" y="5860523"/>
            <a:ext cx="7959334" cy="215444"/>
          </a:xfrm>
          <a:prstGeom prst="rect">
            <a:avLst/>
          </a:prstGeom>
        </p:spPr>
        <p:txBody>
          <a:bodyPr wrap="square">
            <a:spAutoFit/>
          </a:bodyPr>
          <a:lstStyle/>
          <a:p>
            <a:r>
              <a:rPr lang="en-US" sz="800" dirty="0">
                <a:solidFill>
                  <a:schemeClr val="accent4">
                    <a:lumMod val="50000"/>
                  </a:schemeClr>
                </a:solidFill>
                <a:latin typeface="+mn-lt"/>
              </a:rPr>
              <a:t>DISCLAIMER:  FOR INTERNAL USE AND GOVERNANCE ONLY: Please discuss with legal/compliance representatives to ensure this is appropriate</a:t>
            </a:r>
          </a:p>
        </p:txBody>
      </p:sp>
      <p:graphicFrame>
        <p:nvGraphicFramePr>
          <p:cNvPr id="8" name="Content Placeholder 3">
            <a:extLst>
              <a:ext uri="{FF2B5EF4-FFF2-40B4-BE49-F238E27FC236}">
                <a16:creationId xmlns:a16="http://schemas.microsoft.com/office/drawing/2014/main" id="{79CAF320-87A9-3C49-B38D-8F71569A852C}"/>
              </a:ext>
            </a:extLst>
          </p:cNvPr>
          <p:cNvGraphicFramePr>
            <a:graphicFrameLocks/>
          </p:cNvGraphicFramePr>
          <p:nvPr>
            <p:extLst>
              <p:ext uri="{D42A27DB-BD31-4B8C-83A1-F6EECF244321}">
                <p14:modId xmlns:p14="http://schemas.microsoft.com/office/powerpoint/2010/main" val="857253940"/>
              </p:ext>
            </p:extLst>
          </p:nvPr>
        </p:nvGraphicFramePr>
        <p:xfrm>
          <a:off x="587736" y="1800000"/>
          <a:ext cx="7955280" cy="4019776"/>
        </p:xfrm>
        <a:graphic>
          <a:graphicData uri="http://schemas.openxmlformats.org/drawingml/2006/table">
            <a:tbl>
              <a:tblPr bandRow="1">
                <a:tableStyleId>{72833802-FEF1-4C79-8D5D-14CF1EAF98D9}</a:tableStyleId>
              </a:tblPr>
              <a:tblGrid>
                <a:gridCol w="323048">
                  <a:extLst>
                    <a:ext uri="{9D8B030D-6E8A-4147-A177-3AD203B41FA5}">
                      <a16:colId xmlns:a16="http://schemas.microsoft.com/office/drawing/2014/main" val="2117513484"/>
                    </a:ext>
                  </a:extLst>
                </a:gridCol>
                <a:gridCol w="3816116">
                  <a:extLst>
                    <a:ext uri="{9D8B030D-6E8A-4147-A177-3AD203B41FA5}">
                      <a16:colId xmlns:a16="http://schemas.microsoft.com/office/drawing/2014/main" val="620864851"/>
                    </a:ext>
                  </a:extLst>
                </a:gridCol>
                <a:gridCol w="3816116">
                  <a:extLst>
                    <a:ext uri="{9D8B030D-6E8A-4147-A177-3AD203B41FA5}">
                      <a16:colId xmlns:a16="http://schemas.microsoft.com/office/drawing/2014/main" val="1893998477"/>
                    </a:ext>
                  </a:extLst>
                </a:gridCol>
              </a:tblGrid>
              <a:tr h="475307">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endParaRPr kumimoji="0" lang="en-US" sz="1100" b="1" u="none" strike="noStrike" cap="none" normalizeH="0" baseline="0" dirty="0">
                        <a:ln>
                          <a:noFill/>
                        </a:ln>
                        <a:solidFill>
                          <a:schemeClr val="bg1"/>
                        </a:solidFill>
                        <a:effectLst/>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100" b="1" u="none" strike="noStrike" cap="none" normalizeH="0" baseline="0" dirty="0">
                          <a:ln>
                            <a:noFill/>
                          </a:ln>
                          <a:solidFill>
                            <a:schemeClr val="bg1"/>
                          </a:solidFill>
                          <a:effectLst/>
                        </a:rPr>
                        <a:t>Areas of Interest</a:t>
                      </a: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100" b="1" u="none" strike="noStrike" cap="none" normalizeH="0" baseline="0" dirty="0">
                          <a:ln>
                            <a:noFill/>
                          </a:ln>
                          <a:solidFill>
                            <a:schemeClr val="bg1"/>
                          </a:solidFill>
                          <a:effectLst/>
                        </a:rPr>
                        <a:t>Areas out of Scope</a:t>
                      </a: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941086480"/>
                  </a:ext>
                </a:extLst>
              </a:tr>
              <a:tr h="508748">
                <a:tc>
                  <a:txBody>
                    <a:bodyPr/>
                    <a:lstStyle/>
                    <a:p>
                      <a:pPr marL="0" marR="0" lvl="0" indent="0" algn="ctr" defTabSz="914400" rtl="0" eaLnBrk="1" fontAlgn="base" latinLnBrk="0" hangingPunct="1">
                        <a:lnSpc>
                          <a:spcPct val="100000"/>
                        </a:lnSpc>
                        <a:spcBef>
                          <a:spcPct val="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1</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000" b="0" i="0" dirty="0">
                          <a:solidFill>
                            <a:schemeClr val="accent4">
                              <a:lumMod val="50000"/>
                            </a:schemeClr>
                          </a:solidFill>
                          <a:latin typeface="Century Gothic" panose="020B0502020202020204" pitchFamily="34" charset="0"/>
                        </a:rPr>
                        <a:t>[TBD]</a:t>
                      </a: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000" b="0" i="0" dirty="0">
                          <a:solidFill>
                            <a:schemeClr val="accent4">
                              <a:lumMod val="50000"/>
                            </a:schemeClr>
                          </a:solidFill>
                          <a:latin typeface="Century Gothic" panose="020B0502020202020204" pitchFamily="34" charset="0"/>
                        </a:rPr>
                        <a:t>[TBD]</a:t>
                      </a: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539810016"/>
                  </a:ext>
                </a:extLst>
              </a:tr>
              <a:tr h="496075">
                <a:tc>
                  <a:txBody>
                    <a:bodyPr/>
                    <a:lstStyle/>
                    <a:p>
                      <a:pPr marL="0" marR="0" lvl="0" indent="0" algn="ctr" defTabSz="914400" rtl="0" eaLnBrk="1" fontAlgn="base" latinLnBrk="0" hangingPunct="1">
                        <a:lnSpc>
                          <a:spcPct val="100000"/>
                        </a:lnSpc>
                        <a:spcBef>
                          <a:spcPct val="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2</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alpha val="1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99853331"/>
                  </a:ext>
                </a:extLst>
              </a:tr>
              <a:tr h="486336">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3</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221875417"/>
                  </a:ext>
                </a:extLst>
              </a:tr>
              <a:tr h="473276">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4</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alpha val="1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646193550"/>
                  </a:ext>
                </a:extLst>
              </a:tr>
              <a:tr h="526678">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5</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849314206"/>
                  </a:ext>
                </a:extLst>
              </a:tr>
              <a:tr h="526678">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defRPr/>
                      </a:pPr>
                      <a:r>
                        <a:rPr kumimoji="0" lang="en-US" sz="1100" b="1" u="none" strike="noStrike" cap="none" normalizeH="0" baseline="0" dirty="0">
                          <a:ln>
                            <a:noFill/>
                          </a:ln>
                          <a:solidFill>
                            <a:schemeClr val="accent4">
                              <a:lumMod val="50000"/>
                            </a:schemeClr>
                          </a:solidFill>
                          <a:effectLst/>
                        </a:rPr>
                        <a:t>6</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alpha val="1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799347176"/>
                  </a:ext>
                </a:extLst>
              </a:tr>
              <a:tr h="526678">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defRPr/>
                      </a:pPr>
                      <a:r>
                        <a:rPr kumimoji="0" lang="en-US" sz="1100" b="1" u="none" strike="noStrike" cap="none" normalizeH="0" baseline="0" dirty="0">
                          <a:ln>
                            <a:noFill/>
                          </a:ln>
                          <a:solidFill>
                            <a:schemeClr val="accent4">
                              <a:lumMod val="50000"/>
                            </a:schemeClr>
                          </a:solidFill>
                          <a:effectLst/>
                        </a:rPr>
                        <a:t>7</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77854505"/>
                  </a:ext>
                </a:extLst>
              </a:tr>
            </a:tbl>
          </a:graphicData>
        </a:graphic>
      </p:graphicFrame>
    </p:spTree>
    <p:extLst>
      <p:ext uri="{BB962C8B-B14F-4D97-AF65-F5344CB8AC3E}">
        <p14:creationId xmlns:p14="http://schemas.microsoft.com/office/powerpoint/2010/main" val="340504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3483" y="0"/>
            <a:ext cx="6858000" cy="1400175"/>
          </a:xfrm>
        </p:spPr>
        <p:txBody>
          <a:bodyPr/>
          <a:lstStyle/>
          <a:p>
            <a:r>
              <a:rPr lang="en-GB" dirty="0"/>
              <a:t>Health Outcomes Research</a:t>
            </a:r>
          </a:p>
        </p:txBody>
      </p:sp>
      <p:graphicFrame>
        <p:nvGraphicFramePr>
          <p:cNvPr id="9" name="Group 237">
            <a:extLst>
              <a:ext uri="{FF2B5EF4-FFF2-40B4-BE49-F238E27FC236}">
                <a16:creationId xmlns:a16="http://schemas.microsoft.com/office/drawing/2014/main" id="{F014931E-86BB-974C-A109-52F1B0909145}"/>
              </a:ext>
            </a:extLst>
          </p:cNvPr>
          <p:cNvGraphicFramePr>
            <a:graphicFrameLocks noGrp="1"/>
          </p:cNvGraphicFramePr>
          <p:nvPr>
            <p:extLst>
              <p:ext uri="{D42A27DB-BD31-4B8C-83A1-F6EECF244321}">
                <p14:modId xmlns:p14="http://schemas.microsoft.com/office/powerpoint/2010/main" val="1140282779"/>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Research/Collaborations </a:t>
                      </a:r>
                      <a:endParaRPr kumimoji="0" lang="en-US" sz="1000" b="1" i="0" u="none" strike="noStrike" kern="1200" cap="none" normalizeH="0" baseline="0" dirty="0">
                        <a:ln>
                          <a:noFill/>
                        </a:ln>
                        <a:solidFill>
                          <a:schemeClr val="bg1"/>
                        </a:solidFill>
                        <a:effectLst/>
                        <a:latin typeface="+mn-lt"/>
                        <a:ea typeface="ＭＳ Ｐゴシック" charset="0"/>
                        <a:cs typeface="Arial" charset="0"/>
                      </a:endParaRP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[Publication, label change, etc.]</a:t>
                      </a: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9929089F-2252-7D40-9B9E-7DA74ADB3735}"/>
              </a:ext>
            </a:extLst>
          </p:cNvPr>
          <p:cNvSpPr/>
          <p:nvPr/>
        </p:nvSpPr>
        <p:spPr>
          <a:xfrm>
            <a:off x="1669258" y="5544335"/>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0CED9B7A-F023-504C-8552-19FE2AFE42A3}"/>
              </a:ext>
            </a:extLst>
          </p:cNvPr>
          <p:cNvSpPr/>
          <p:nvPr/>
        </p:nvSpPr>
        <p:spPr>
          <a:xfrm>
            <a:off x="467887" y="5544335"/>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FDF19B33-3D7F-7142-9ED1-57D7284B3C14}"/>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5C7017A4-9AA1-8F46-9615-731896AA3789}"/>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20072"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44954"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36617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Plan Template</a:t>
            </a:r>
            <a:endParaRPr lang="en-US" dirty="0"/>
          </a:p>
        </p:txBody>
      </p:sp>
      <p:sp>
        <p:nvSpPr>
          <p:cNvPr id="44" name="Content Placeholder 2">
            <a:extLst>
              <a:ext uri="{FF2B5EF4-FFF2-40B4-BE49-F238E27FC236}">
                <a16:creationId xmlns:a16="http://schemas.microsoft.com/office/drawing/2014/main" id="{B578BED0-154B-8A44-BD7F-1389E45AAD58}"/>
              </a:ext>
            </a:extLst>
          </p:cNvPr>
          <p:cNvSpPr txBox="1">
            <a:spLocks/>
          </p:cNvSpPr>
          <p:nvPr/>
        </p:nvSpPr>
        <p:spPr bwMode="auto">
          <a:xfrm>
            <a:off x="508262" y="1842765"/>
            <a:ext cx="7976519" cy="117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The template has been provided as a foundation for planning efforts</a:t>
            </a:r>
          </a:p>
          <a:p>
            <a:pPr marL="685800" lvl="1">
              <a:buFont typeface="Arial" panose="020B0604020202020204" pitchFamily="34" charset="0"/>
              <a:buChar char="•"/>
            </a:pPr>
            <a:r>
              <a:rPr lang="en-US" dirty="0">
                <a:solidFill>
                  <a:schemeClr val="bg1">
                    <a:lumMod val="65000"/>
                  </a:schemeClr>
                </a:solidFill>
              </a:rPr>
              <a:t>Requirements for MA strategic planning by company may vary</a:t>
            </a:r>
          </a:p>
          <a:p>
            <a:pPr marL="685800" lvl="1">
              <a:buFont typeface="Arial" panose="020B0604020202020204" pitchFamily="34" charset="0"/>
              <a:buChar char="•"/>
            </a:pPr>
            <a:r>
              <a:rPr lang="en-US" dirty="0">
                <a:solidFill>
                  <a:schemeClr val="bg1">
                    <a:lumMod val="65000"/>
                  </a:schemeClr>
                </a:solidFill>
              </a:rPr>
              <a:t>All slides may not be used</a:t>
            </a:r>
          </a:p>
          <a:p>
            <a:pPr>
              <a:buFont typeface="Courier New" panose="02070309020205020404" pitchFamily="49" charset="0"/>
              <a:buChar char="o"/>
            </a:pPr>
            <a:r>
              <a:rPr lang="en-US" sz="1600" dirty="0"/>
              <a:t>Sections of the template are aligned to the guidance document and can be found immediately following the guidance document in this file</a:t>
            </a:r>
          </a:p>
        </p:txBody>
      </p:sp>
      <p:sp>
        <p:nvSpPr>
          <p:cNvPr id="9" name="Rectangle 8">
            <a:extLst>
              <a:ext uri="{FF2B5EF4-FFF2-40B4-BE49-F238E27FC236}">
                <a16:creationId xmlns:a16="http://schemas.microsoft.com/office/drawing/2014/main" id="{FB9D8DE3-3B2B-F747-AA0B-32CE60202206}"/>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
        <p:nvSpPr>
          <p:cNvPr id="12" name="Rectangle 11">
            <a:extLst>
              <a:ext uri="{FF2B5EF4-FFF2-40B4-BE49-F238E27FC236}">
                <a16:creationId xmlns:a16="http://schemas.microsoft.com/office/drawing/2014/main" id="{FEF22F02-387A-4141-BB66-F96074ABCC2B}"/>
              </a:ext>
            </a:extLst>
          </p:cNvPr>
          <p:cNvSpPr/>
          <p:nvPr/>
        </p:nvSpPr>
        <p:spPr>
          <a:xfrm>
            <a:off x="542260" y="5629052"/>
            <a:ext cx="8091377" cy="609823"/>
          </a:xfrm>
          <a:prstGeom prst="rect">
            <a:avLst/>
          </a:prstGeom>
          <a:solidFill>
            <a:schemeClr val="bg2">
              <a:alpha val="10000"/>
            </a:schemeClr>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chemeClr val="accent4">
                  <a:lumMod val="50000"/>
                </a:schemeClr>
              </a:solidFill>
            </a:endParaRPr>
          </a:p>
        </p:txBody>
      </p:sp>
      <p:sp>
        <p:nvSpPr>
          <p:cNvPr id="13" name="TextBox 12">
            <a:extLst>
              <a:ext uri="{FF2B5EF4-FFF2-40B4-BE49-F238E27FC236}">
                <a16:creationId xmlns:a16="http://schemas.microsoft.com/office/drawing/2014/main" id="{5513AD5E-328A-E84D-8A82-42686620F3BA}"/>
              </a:ext>
            </a:extLst>
          </p:cNvPr>
          <p:cNvSpPr txBox="1"/>
          <p:nvPr/>
        </p:nvSpPr>
        <p:spPr>
          <a:xfrm>
            <a:off x="616690" y="5651723"/>
            <a:ext cx="7435928" cy="584775"/>
          </a:xfrm>
          <a:prstGeom prst="rect">
            <a:avLst/>
          </a:prstGeom>
          <a:noFill/>
        </p:spPr>
        <p:txBody>
          <a:bodyPr wrap="square" rtlCol="0">
            <a:spAutoFit/>
          </a:bodyPr>
          <a:lstStyle/>
          <a:p>
            <a:pPr lvl="0"/>
            <a:r>
              <a:rPr lang="en-GB" sz="1600" b="1" dirty="0">
                <a:solidFill>
                  <a:schemeClr val="tx1">
                    <a:lumMod val="50000"/>
                    <a:lumOff val="50000"/>
                  </a:schemeClr>
                </a:solidFill>
                <a:latin typeface="+mn-lt"/>
              </a:rPr>
              <a:t>PLEASE NOTE: </a:t>
            </a:r>
            <a:r>
              <a:rPr lang="en-US" sz="1600" dirty="0">
                <a:solidFill>
                  <a:srgbClr val="000000">
                    <a:lumMod val="50000"/>
                    <a:lumOff val="50000"/>
                  </a:srgbClr>
                </a:solidFill>
                <a:latin typeface="Century Gothic"/>
              </a:rPr>
              <a:t>Only key components of the template are covered in more detail in this guidance document</a:t>
            </a:r>
          </a:p>
        </p:txBody>
      </p:sp>
      <p:pic>
        <p:nvPicPr>
          <p:cNvPr id="19" name="Picture 18"/>
          <p:cNvPicPr>
            <a:picLocks noChangeAspect="1"/>
          </p:cNvPicPr>
          <p:nvPr/>
        </p:nvPicPr>
        <p:blipFill>
          <a:blip r:embed="rId3"/>
          <a:stretch>
            <a:fillRect/>
          </a:stretch>
        </p:blipFill>
        <p:spPr>
          <a:xfrm>
            <a:off x="1303506" y="3273260"/>
            <a:ext cx="3043950" cy="2286000"/>
          </a:xfrm>
          <a:prstGeom prst="rect">
            <a:avLst/>
          </a:prstGeom>
          <a:ln>
            <a:solidFill>
              <a:schemeClr val="accent2"/>
            </a:solidFill>
          </a:ln>
        </p:spPr>
      </p:pic>
      <p:pic>
        <p:nvPicPr>
          <p:cNvPr id="20" name="Picture 19"/>
          <p:cNvPicPr>
            <a:picLocks noChangeAspect="1"/>
          </p:cNvPicPr>
          <p:nvPr/>
        </p:nvPicPr>
        <p:blipFill>
          <a:blip r:embed="rId4"/>
          <a:stretch>
            <a:fillRect/>
          </a:stretch>
        </p:blipFill>
        <p:spPr>
          <a:xfrm>
            <a:off x="4628777" y="3267163"/>
            <a:ext cx="3052025" cy="2286000"/>
          </a:xfrm>
          <a:prstGeom prst="rect">
            <a:avLst/>
          </a:prstGeom>
          <a:ln>
            <a:solidFill>
              <a:schemeClr val="accent2"/>
            </a:solidFill>
          </a:ln>
        </p:spPr>
      </p:pic>
    </p:spTree>
    <p:extLst>
      <p:ext uri="{BB962C8B-B14F-4D97-AF65-F5344CB8AC3E}">
        <p14:creationId xmlns:p14="http://schemas.microsoft.com/office/powerpoint/2010/main" val="412232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5786" y="0"/>
            <a:ext cx="6858000" cy="1400175"/>
          </a:xfrm>
        </p:spPr>
        <p:txBody>
          <a:bodyPr/>
          <a:lstStyle/>
          <a:p>
            <a:r>
              <a:rPr lang="en-GB" dirty="0"/>
              <a:t>Other Data Generation</a:t>
            </a:r>
          </a:p>
        </p:txBody>
      </p:sp>
      <p:graphicFrame>
        <p:nvGraphicFramePr>
          <p:cNvPr id="9" name="Group 237">
            <a:extLst>
              <a:ext uri="{FF2B5EF4-FFF2-40B4-BE49-F238E27FC236}">
                <a16:creationId xmlns:a16="http://schemas.microsoft.com/office/drawing/2014/main" id="{F014931E-86BB-974C-A109-52F1B0909145}"/>
              </a:ext>
            </a:extLst>
          </p:cNvPr>
          <p:cNvGraphicFramePr>
            <a:graphicFrameLocks noGrp="1"/>
          </p:cNvGraphicFramePr>
          <p:nvPr>
            <p:extLst>
              <p:ext uri="{D42A27DB-BD31-4B8C-83A1-F6EECF244321}">
                <p14:modId xmlns:p14="http://schemas.microsoft.com/office/powerpoint/2010/main" val="4145887835"/>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Research/Collaborations </a:t>
                      </a:r>
                      <a:endParaRPr kumimoji="0" lang="en-US" sz="1000" b="1" i="0" u="none" strike="noStrike" kern="1200" cap="none" normalizeH="0" baseline="0" dirty="0">
                        <a:ln>
                          <a:noFill/>
                        </a:ln>
                        <a:solidFill>
                          <a:schemeClr val="bg1"/>
                        </a:solidFill>
                        <a:effectLst/>
                        <a:latin typeface="+mn-lt"/>
                        <a:ea typeface="ＭＳ Ｐゴシック" charset="0"/>
                        <a:cs typeface="Arial" charset="0"/>
                      </a:endParaRP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[Publication, label change, etc.]</a:t>
                      </a: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6"/>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2"/>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9929089F-2252-7D40-9B9E-7DA74ADB3735}"/>
              </a:ext>
            </a:extLst>
          </p:cNvPr>
          <p:cNvSpPr/>
          <p:nvPr/>
        </p:nvSpPr>
        <p:spPr>
          <a:xfrm>
            <a:off x="1698994" y="5544335"/>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0CED9B7A-F023-504C-8552-19FE2AFE42A3}"/>
              </a:ext>
            </a:extLst>
          </p:cNvPr>
          <p:cNvSpPr/>
          <p:nvPr/>
        </p:nvSpPr>
        <p:spPr>
          <a:xfrm>
            <a:off x="467887" y="5544335"/>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FDF19B33-3D7F-7142-9ED1-57D7284B3C14}"/>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5C7017A4-9AA1-8F46-9615-731896AA3789}"/>
              </a:ext>
            </a:extLst>
          </p:cNvPr>
          <p:cNvCxnSpPr>
            <a:cxnSpLocks/>
          </p:cNvCxnSpPr>
          <p:nvPr/>
        </p:nvCxnSpPr>
        <p:spPr>
          <a:xfrm>
            <a:off x="574619"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28698"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36328"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13996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8351" y="0"/>
            <a:ext cx="6858000" cy="1400175"/>
          </a:xfrm>
        </p:spPr>
        <p:txBody>
          <a:bodyPr/>
          <a:lstStyle/>
          <a:p>
            <a:r>
              <a:rPr lang="en-US" dirty="0"/>
              <a:t>External Expert Engagement</a:t>
            </a:r>
          </a:p>
        </p:txBody>
      </p:sp>
      <p:graphicFrame>
        <p:nvGraphicFramePr>
          <p:cNvPr id="9" name="Group 237">
            <a:extLst>
              <a:ext uri="{FF2B5EF4-FFF2-40B4-BE49-F238E27FC236}">
                <a16:creationId xmlns:a16="http://schemas.microsoft.com/office/drawing/2014/main" id="{A02EEFE4-45E9-5F49-818B-D7FFF0FC9863}"/>
              </a:ext>
            </a:extLst>
          </p:cNvPr>
          <p:cNvGraphicFramePr>
            <a:graphicFrameLocks noGrp="1"/>
          </p:cNvGraphicFramePr>
          <p:nvPr>
            <p:extLst>
              <p:ext uri="{D42A27DB-BD31-4B8C-83A1-F6EECF244321}">
                <p14:modId xmlns:p14="http://schemas.microsoft.com/office/powerpoint/2010/main" val="1295659943"/>
              </p:ext>
            </p:extLst>
          </p:nvPr>
        </p:nvGraphicFramePr>
        <p:xfrm>
          <a:off x="587736" y="2160000"/>
          <a:ext cx="7973262" cy="3524365"/>
        </p:xfrm>
        <a:graphic>
          <a:graphicData uri="http://schemas.openxmlformats.org/drawingml/2006/table">
            <a:tbl>
              <a:tblPr>
                <a:tableStyleId>{5DA37D80-6434-44D0-A028-1B22A696006F}</a:tableStyleId>
              </a:tblPr>
              <a:tblGrid>
                <a:gridCol w="300022">
                  <a:extLst>
                    <a:ext uri="{9D8B030D-6E8A-4147-A177-3AD203B41FA5}">
                      <a16:colId xmlns:a16="http://schemas.microsoft.com/office/drawing/2014/main" val="20000"/>
                    </a:ext>
                  </a:extLst>
                </a:gridCol>
                <a:gridCol w="1899217">
                  <a:extLst>
                    <a:ext uri="{9D8B030D-6E8A-4147-A177-3AD203B41FA5}">
                      <a16:colId xmlns:a16="http://schemas.microsoft.com/office/drawing/2014/main" val="20001"/>
                    </a:ext>
                  </a:extLst>
                </a:gridCol>
                <a:gridCol w="1305714">
                  <a:extLst>
                    <a:ext uri="{9D8B030D-6E8A-4147-A177-3AD203B41FA5}">
                      <a16:colId xmlns:a16="http://schemas.microsoft.com/office/drawing/2014/main" val="3924820389"/>
                    </a:ext>
                  </a:extLst>
                </a:gridCol>
                <a:gridCol w="283863">
                  <a:extLst>
                    <a:ext uri="{9D8B030D-6E8A-4147-A177-3AD203B41FA5}">
                      <a16:colId xmlns:a16="http://schemas.microsoft.com/office/drawing/2014/main" val="1138103588"/>
                    </a:ext>
                  </a:extLst>
                </a:gridCol>
                <a:gridCol w="2111819">
                  <a:extLst>
                    <a:ext uri="{9D8B030D-6E8A-4147-A177-3AD203B41FA5}">
                      <a16:colId xmlns:a16="http://schemas.microsoft.com/office/drawing/2014/main" val="20002"/>
                    </a:ext>
                  </a:extLst>
                </a:gridCol>
                <a:gridCol w="496900">
                  <a:extLst>
                    <a:ext uri="{9D8B030D-6E8A-4147-A177-3AD203B41FA5}">
                      <a16:colId xmlns:a16="http://schemas.microsoft.com/office/drawing/2014/main" val="20003"/>
                    </a:ext>
                  </a:extLst>
                </a:gridCol>
                <a:gridCol w="609159">
                  <a:extLst>
                    <a:ext uri="{9D8B030D-6E8A-4147-A177-3AD203B41FA5}">
                      <a16:colId xmlns:a16="http://schemas.microsoft.com/office/drawing/2014/main" val="20004"/>
                    </a:ext>
                  </a:extLst>
                </a:gridCol>
                <a:gridCol w="120821">
                  <a:extLst>
                    <a:ext uri="{9D8B030D-6E8A-4147-A177-3AD203B41FA5}">
                      <a16:colId xmlns:a16="http://schemas.microsoft.com/office/drawing/2014/main" val="20005"/>
                    </a:ext>
                  </a:extLst>
                </a:gridCol>
                <a:gridCol w="120821">
                  <a:extLst>
                    <a:ext uri="{9D8B030D-6E8A-4147-A177-3AD203B41FA5}">
                      <a16:colId xmlns:a16="http://schemas.microsoft.com/office/drawing/2014/main" val="20006"/>
                    </a:ext>
                  </a:extLst>
                </a:gridCol>
                <a:gridCol w="120821">
                  <a:extLst>
                    <a:ext uri="{9D8B030D-6E8A-4147-A177-3AD203B41FA5}">
                      <a16:colId xmlns:a16="http://schemas.microsoft.com/office/drawing/2014/main" val="20007"/>
                    </a:ext>
                  </a:extLst>
                </a:gridCol>
                <a:gridCol w="120821">
                  <a:extLst>
                    <a:ext uri="{9D8B030D-6E8A-4147-A177-3AD203B41FA5}">
                      <a16:colId xmlns:a16="http://schemas.microsoft.com/office/drawing/2014/main" val="20008"/>
                    </a:ext>
                  </a:extLst>
                </a:gridCol>
                <a:gridCol w="120821">
                  <a:extLst>
                    <a:ext uri="{9D8B030D-6E8A-4147-A177-3AD203B41FA5}">
                      <a16:colId xmlns:a16="http://schemas.microsoft.com/office/drawing/2014/main" val="20009"/>
                    </a:ext>
                  </a:extLst>
                </a:gridCol>
                <a:gridCol w="120821">
                  <a:extLst>
                    <a:ext uri="{9D8B030D-6E8A-4147-A177-3AD203B41FA5}">
                      <a16:colId xmlns:a16="http://schemas.microsoft.com/office/drawing/2014/main" val="20010"/>
                    </a:ext>
                  </a:extLst>
                </a:gridCol>
                <a:gridCol w="120821">
                  <a:extLst>
                    <a:ext uri="{9D8B030D-6E8A-4147-A177-3AD203B41FA5}">
                      <a16:colId xmlns:a16="http://schemas.microsoft.com/office/drawing/2014/main" val="20011"/>
                    </a:ext>
                  </a:extLst>
                </a:gridCol>
                <a:gridCol w="120821">
                  <a:extLst>
                    <a:ext uri="{9D8B030D-6E8A-4147-A177-3AD203B41FA5}">
                      <a16:colId xmlns:a16="http://schemas.microsoft.com/office/drawing/2014/main" val="20012"/>
                    </a:ext>
                  </a:extLst>
                </a:gridCol>
              </a:tblGrid>
              <a:tr h="265461">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Stakeholder Segment</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defRPr/>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3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438959">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External Expert Engagement</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rPr>
                        <a:t>[Expert or other stakeholder]</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External insights into clinical trial,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300856">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300856">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A9DB78C6-028A-5440-B0B7-4879ABB47A3D}"/>
              </a:ext>
            </a:extLst>
          </p:cNvPr>
          <p:cNvSpPr/>
          <p:nvPr/>
        </p:nvSpPr>
        <p:spPr>
          <a:xfrm>
            <a:off x="1698994" y="5695166"/>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88B62B70-EA55-164A-BFD0-E938E103BCB8}"/>
              </a:ext>
            </a:extLst>
          </p:cNvPr>
          <p:cNvSpPr/>
          <p:nvPr/>
        </p:nvSpPr>
        <p:spPr>
          <a:xfrm>
            <a:off x="467887" y="5695166"/>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8DAABBD8-BD2E-1049-8529-CE6FBA135826}"/>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9112E4F0-65C9-C943-92C4-73AFD57C66B9}"/>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741175" y="2930753"/>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022927" y="2939728"/>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171949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0917" y="0"/>
            <a:ext cx="6858000" cy="1400175"/>
          </a:xfrm>
        </p:spPr>
        <p:txBody>
          <a:bodyPr/>
          <a:lstStyle/>
          <a:p>
            <a:r>
              <a:rPr lang="en-US" dirty="0"/>
              <a:t>Field Medical Affairs/Stakeholder Engagements</a:t>
            </a:r>
          </a:p>
        </p:txBody>
      </p:sp>
      <p:graphicFrame>
        <p:nvGraphicFramePr>
          <p:cNvPr id="9" name="Group 237">
            <a:extLst>
              <a:ext uri="{FF2B5EF4-FFF2-40B4-BE49-F238E27FC236}">
                <a16:creationId xmlns:a16="http://schemas.microsoft.com/office/drawing/2014/main" id="{194BF76F-9561-D24D-85D2-E272C58B448B}"/>
              </a:ext>
            </a:extLst>
          </p:cNvPr>
          <p:cNvGraphicFramePr>
            <a:graphicFrameLocks noGrp="1"/>
          </p:cNvGraphicFramePr>
          <p:nvPr>
            <p:extLst>
              <p:ext uri="{D42A27DB-BD31-4B8C-83A1-F6EECF244321}">
                <p14:modId xmlns:p14="http://schemas.microsoft.com/office/powerpoint/2010/main" val="710616351"/>
              </p:ext>
            </p:extLst>
          </p:nvPr>
        </p:nvGraphicFramePr>
        <p:xfrm>
          <a:off x="587736" y="2160000"/>
          <a:ext cx="8039242" cy="3378361"/>
        </p:xfrm>
        <a:graphic>
          <a:graphicData uri="http://schemas.openxmlformats.org/drawingml/2006/table">
            <a:tbl>
              <a:tblPr>
                <a:tableStyleId>{5DA37D80-6434-44D0-A028-1B22A696006F}</a:tableStyleId>
              </a:tblPr>
              <a:tblGrid>
                <a:gridCol w="381114">
                  <a:extLst>
                    <a:ext uri="{9D8B030D-6E8A-4147-A177-3AD203B41FA5}">
                      <a16:colId xmlns:a16="http://schemas.microsoft.com/office/drawing/2014/main" val="20000"/>
                    </a:ext>
                  </a:extLst>
                </a:gridCol>
                <a:gridCol w="1754880">
                  <a:extLst>
                    <a:ext uri="{9D8B030D-6E8A-4147-A177-3AD203B41FA5}">
                      <a16:colId xmlns:a16="http://schemas.microsoft.com/office/drawing/2014/main" val="20001"/>
                    </a:ext>
                  </a:extLst>
                </a:gridCol>
                <a:gridCol w="1371048">
                  <a:extLst>
                    <a:ext uri="{9D8B030D-6E8A-4147-A177-3AD203B41FA5}">
                      <a16:colId xmlns:a16="http://schemas.microsoft.com/office/drawing/2014/main" val="3924820389"/>
                    </a:ext>
                  </a:extLst>
                </a:gridCol>
                <a:gridCol w="313132">
                  <a:extLst>
                    <a:ext uri="{9D8B030D-6E8A-4147-A177-3AD203B41FA5}">
                      <a16:colId xmlns:a16="http://schemas.microsoft.com/office/drawing/2014/main" val="1138103588"/>
                    </a:ext>
                  </a:extLst>
                </a:gridCol>
                <a:gridCol w="2129296">
                  <a:extLst>
                    <a:ext uri="{9D8B030D-6E8A-4147-A177-3AD203B41FA5}">
                      <a16:colId xmlns:a16="http://schemas.microsoft.com/office/drawing/2014/main" val="20002"/>
                    </a:ext>
                  </a:extLst>
                </a:gridCol>
                <a:gridCol w="501012">
                  <a:extLst>
                    <a:ext uri="{9D8B030D-6E8A-4147-A177-3AD203B41FA5}">
                      <a16:colId xmlns:a16="http://schemas.microsoft.com/office/drawing/2014/main" val="20003"/>
                    </a:ext>
                  </a:extLst>
                </a:gridCol>
                <a:gridCol w="614200">
                  <a:extLst>
                    <a:ext uri="{9D8B030D-6E8A-4147-A177-3AD203B41FA5}">
                      <a16:colId xmlns:a16="http://schemas.microsoft.com/office/drawing/2014/main" val="20004"/>
                    </a:ext>
                  </a:extLst>
                </a:gridCol>
                <a:gridCol w="121820">
                  <a:extLst>
                    <a:ext uri="{9D8B030D-6E8A-4147-A177-3AD203B41FA5}">
                      <a16:colId xmlns:a16="http://schemas.microsoft.com/office/drawing/2014/main" val="20005"/>
                    </a:ext>
                  </a:extLst>
                </a:gridCol>
                <a:gridCol w="121820">
                  <a:extLst>
                    <a:ext uri="{9D8B030D-6E8A-4147-A177-3AD203B41FA5}">
                      <a16:colId xmlns:a16="http://schemas.microsoft.com/office/drawing/2014/main" val="20006"/>
                    </a:ext>
                  </a:extLst>
                </a:gridCol>
                <a:gridCol w="121820">
                  <a:extLst>
                    <a:ext uri="{9D8B030D-6E8A-4147-A177-3AD203B41FA5}">
                      <a16:colId xmlns:a16="http://schemas.microsoft.com/office/drawing/2014/main" val="20007"/>
                    </a:ext>
                  </a:extLst>
                </a:gridCol>
                <a:gridCol w="121820">
                  <a:extLst>
                    <a:ext uri="{9D8B030D-6E8A-4147-A177-3AD203B41FA5}">
                      <a16:colId xmlns:a16="http://schemas.microsoft.com/office/drawing/2014/main" val="20008"/>
                    </a:ext>
                  </a:extLst>
                </a:gridCol>
                <a:gridCol w="121820">
                  <a:extLst>
                    <a:ext uri="{9D8B030D-6E8A-4147-A177-3AD203B41FA5}">
                      <a16:colId xmlns:a16="http://schemas.microsoft.com/office/drawing/2014/main" val="20009"/>
                    </a:ext>
                  </a:extLst>
                </a:gridCol>
                <a:gridCol w="121820">
                  <a:extLst>
                    <a:ext uri="{9D8B030D-6E8A-4147-A177-3AD203B41FA5}">
                      <a16:colId xmlns:a16="http://schemas.microsoft.com/office/drawing/2014/main" val="20010"/>
                    </a:ext>
                  </a:extLst>
                </a:gridCol>
                <a:gridCol w="121820">
                  <a:extLst>
                    <a:ext uri="{9D8B030D-6E8A-4147-A177-3AD203B41FA5}">
                      <a16:colId xmlns:a16="http://schemas.microsoft.com/office/drawing/2014/main" val="20011"/>
                    </a:ext>
                  </a:extLst>
                </a:gridCol>
                <a:gridCol w="121820">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1000" b="1" u="none" strike="noStrike" kern="1200" cap="none" normalizeH="0" baseline="0" dirty="0">
                        <a:ln>
                          <a:noFill/>
                        </a:ln>
                        <a:solidFill>
                          <a:schemeClr val="bg1"/>
                        </a:solidFill>
                        <a:effectLst/>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Stakeholder Focus</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defRPr/>
                      </a:pPr>
                      <a:r>
                        <a:rPr kumimoji="0" lang="en-US" sz="1000" b="1" u="none" strike="noStrike" cap="none" normalizeH="0" baseline="0" dirty="0">
                          <a:ln>
                            <a:noFill/>
                          </a:ln>
                          <a:solidFill>
                            <a:schemeClr val="bg1"/>
                          </a:solidFill>
                          <a:effectLst/>
                        </a:rPr>
                        <a:t>Rationale</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Deliverables/Outputs</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Field Medical Affairs/Stakeholder Engagement</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rPr>
                        <a:t>[HCP or other stakeholder]</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r>
                        <a:rPr kumimoji="0" lang="en-US" sz="800" u="none" strike="noStrike" kern="1200" cap="none" normalizeH="0" baseline="0" dirty="0">
                          <a:ln>
                            <a:noFill/>
                          </a:ln>
                          <a:solidFill>
                            <a:schemeClr val="accent4">
                              <a:lumMod val="50000"/>
                            </a:schemeClr>
                          </a:solidFill>
                          <a:effectLst/>
                        </a:rPr>
                        <a:t>[Describe the rationale behind engagement]</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[Slide deck, focused engagement,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43C86EAF-75A9-A748-A53B-0886C3F088D4}"/>
              </a:ext>
            </a:extLst>
          </p:cNvPr>
          <p:cNvSpPr/>
          <p:nvPr/>
        </p:nvSpPr>
        <p:spPr>
          <a:xfrm>
            <a:off x="1698994" y="5544335"/>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211A61EB-142A-014B-9942-158EC9BDEC32}"/>
              </a:ext>
            </a:extLst>
          </p:cNvPr>
          <p:cNvSpPr/>
          <p:nvPr/>
        </p:nvSpPr>
        <p:spPr>
          <a:xfrm>
            <a:off x="467887" y="5544335"/>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34995DA8-57CA-A549-A35A-21DE5BE34FBB}"/>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2285E990-7A93-EC4A-A4C6-85E5C9090A0E}"/>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811708"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3" name="Rectangle 2"/>
          <p:cNvSpPr/>
          <p:nvPr/>
        </p:nvSpPr>
        <p:spPr>
          <a:xfrm>
            <a:off x="8093460"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236491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0917" y="0"/>
            <a:ext cx="6858000" cy="1400175"/>
          </a:xfrm>
        </p:spPr>
        <p:txBody>
          <a:bodyPr/>
          <a:lstStyle/>
          <a:p>
            <a:r>
              <a:rPr lang="en-GB" dirty="0"/>
              <a:t>Key Scientific Themes and Communication Objectives</a:t>
            </a:r>
          </a:p>
        </p:txBody>
      </p:sp>
      <p:sp>
        <p:nvSpPr>
          <p:cNvPr id="2" name="Rectangle 1"/>
          <p:cNvSpPr/>
          <p:nvPr/>
        </p:nvSpPr>
        <p:spPr>
          <a:xfrm>
            <a:off x="498969" y="5493994"/>
            <a:ext cx="7274577" cy="216829"/>
          </a:xfrm>
          <a:prstGeom prst="rect">
            <a:avLst/>
          </a:prstGeom>
        </p:spPr>
        <p:txBody>
          <a:bodyPr wrap="square">
            <a:spAutoFit/>
          </a:bodyPr>
          <a:lstStyle/>
          <a:p>
            <a:r>
              <a:rPr lang="en-US" sz="800" dirty="0">
                <a:solidFill>
                  <a:schemeClr val="accent4">
                    <a:lumMod val="50000"/>
                  </a:schemeClr>
                </a:solidFill>
                <a:latin typeface="+mn-lt"/>
              </a:rPr>
              <a:t>DISCLAIMER:  FOR INTERNAL USE AND GOVERNANCE ONLY: Please discuss with legal/compliance representatives to ensure this is appropriate</a:t>
            </a:r>
          </a:p>
        </p:txBody>
      </p:sp>
      <p:sp>
        <p:nvSpPr>
          <p:cNvPr id="37" name="AutoShape 43">
            <a:extLst>
              <a:ext uri="{FF2B5EF4-FFF2-40B4-BE49-F238E27FC236}">
                <a16:creationId xmlns:a16="http://schemas.microsoft.com/office/drawing/2014/main" id="{0A998D97-C8B2-1943-9D39-B6F51DE9A7EF}"/>
              </a:ext>
            </a:extLst>
          </p:cNvPr>
          <p:cNvSpPr>
            <a:spLocks noChangeArrowheads="1"/>
          </p:cNvSpPr>
          <p:nvPr/>
        </p:nvSpPr>
        <p:spPr bwMode="auto">
          <a:xfrm>
            <a:off x="2062745" y="3726990"/>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cxnSp>
        <p:nvCxnSpPr>
          <p:cNvPr id="44" name="Straight Arrow Connector 43">
            <a:extLst>
              <a:ext uri="{FF2B5EF4-FFF2-40B4-BE49-F238E27FC236}">
                <a16:creationId xmlns:a16="http://schemas.microsoft.com/office/drawing/2014/main" id="{395312F1-2176-D549-AF57-B27441FF484E}"/>
              </a:ext>
            </a:extLst>
          </p:cNvPr>
          <p:cNvCxnSpPr>
            <a:cxnSpLocks/>
          </p:cNvCxnSpPr>
          <p:nvPr/>
        </p:nvCxnSpPr>
        <p:spPr>
          <a:xfrm>
            <a:off x="1599570" y="2606565"/>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B2D5347B-767E-A645-8E69-A5A9C6FE7975}"/>
              </a:ext>
            </a:extLst>
          </p:cNvPr>
          <p:cNvSpPr/>
          <p:nvPr/>
        </p:nvSpPr>
        <p:spPr>
          <a:xfrm>
            <a:off x="595229" y="2286209"/>
            <a:ext cx="1004341" cy="611517"/>
          </a:xfrm>
          <a:prstGeom prst="rect">
            <a:avLst/>
          </a:prstGeom>
          <a:solidFill>
            <a:schemeClr val="accent4"/>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85000"/>
              </a:lnSpc>
              <a:spcBef>
                <a:spcPct val="50000"/>
              </a:spcBef>
            </a:pPr>
            <a:r>
              <a:rPr lang="en-US" sz="1000" b="1" dirty="0">
                <a:solidFill>
                  <a:schemeClr val="accent4">
                    <a:lumMod val="50000"/>
                  </a:schemeClr>
                </a:solidFill>
                <a:ea typeface="ＭＳ Ｐゴシック" charset="-128"/>
              </a:rPr>
              <a:t>[Theme, </a:t>
            </a:r>
            <a:r>
              <a:rPr lang="en-US" sz="1000" b="1" dirty="0" err="1">
                <a:solidFill>
                  <a:schemeClr val="accent4">
                    <a:lumMod val="50000"/>
                  </a:schemeClr>
                </a:solidFill>
                <a:ea typeface="ＭＳ Ｐゴシック" charset="-128"/>
              </a:rPr>
              <a:t>eg</a:t>
            </a:r>
            <a:r>
              <a:rPr lang="en-US" sz="1000" b="1" dirty="0">
                <a:solidFill>
                  <a:schemeClr val="accent4">
                    <a:lumMod val="50000"/>
                  </a:schemeClr>
                </a:solidFill>
                <a:ea typeface="ＭＳ Ｐゴシック" charset="-128"/>
              </a:rPr>
              <a:t>, Unmet Need]</a:t>
            </a:r>
            <a:br>
              <a:rPr lang="en-US" sz="1000" b="1" dirty="0">
                <a:solidFill>
                  <a:schemeClr val="accent4">
                    <a:lumMod val="50000"/>
                  </a:schemeClr>
                </a:solidFill>
                <a:ea typeface="ＭＳ Ｐゴシック" charset="-128"/>
              </a:rPr>
            </a:br>
            <a:endParaRPr lang="en-US" sz="1000" b="1" dirty="0">
              <a:solidFill>
                <a:schemeClr val="accent4">
                  <a:lumMod val="50000"/>
                </a:schemeClr>
              </a:solidFill>
              <a:ea typeface="ＭＳ Ｐゴシック" charset="-128"/>
            </a:endParaRPr>
          </a:p>
        </p:txBody>
      </p:sp>
      <p:sp>
        <p:nvSpPr>
          <p:cNvPr id="54" name="Rectangle 53">
            <a:extLst>
              <a:ext uri="{FF2B5EF4-FFF2-40B4-BE49-F238E27FC236}">
                <a16:creationId xmlns:a16="http://schemas.microsoft.com/office/drawing/2014/main" id="{7C8A6763-1FF6-6B4A-ABBE-29653FECFB59}"/>
              </a:ext>
            </a:extLst>
          </p:cNvPr>
          <p:cNvSpPr/>
          <p:nvPr/>
        </p:nvSpPr>
        <p:spPr>
          <a:xfrm>
            <a:off x="595229" y="3108837"/>
            <a:ext cx="1004341" cy="611517"/>
          </a:xfrm>
          <a:prstGeom prst="rect">
            <a:avLst/>
          </a:prstGeom>
          <a:solidFill>
            <a:schemeClr val="accent4"/>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85000"/>
              </a:lnSpc>
              <a:spcBef>
                <a:spcPct val="50000"/>
              </a:spcBef>
            </a:pPr>
            <a:r>
              <a:rPr lang="en-US" sz="1000" b="1" dirty="0">
                <a:solidFill>
                  <a:schemeClr val="accent4">
                    <a:lumMod val="50000"/>
                  </a:schemeClr>
                </a:solidFill>
                <a:ea typeface="ＭＳ Ｐゴシック" charset="-128"/>
              </a:rPr>
              <a:t>[Theme]</a:t>
            </a:r>
          </a:p>
        </p:txBody>
      </p:sp>
      <p:sp>
        <p:nvSpPr>
          <p:cNvPr id="55" name="Rectangle 54">
            <a:extLst>
              <a:ext uri="{FF2B5EF4-FFF2-40B4-BE49-F238E27FC236}">
                <a16:creationId xmlns:a16="http://schemas.microsoft.com/office/drawing/2014/main" id="{5EDDBAC7-151A-E04D-BD59-BFA8AA1848F3}"/>
              </a:ext>
            </a:extLst>
          </p:cNvPr>
          <p:cNvSpPr/>
          <p:nvPr/>
        </p:nvSpPr>
        <p:spPr>
          <a:xfrm>
            <a:off x="595229" y="3893322"/>
            <a:ext cx="1004341" cy="611517"/>
          </a:xfrm>
          <a:prstGeom prst="rect">
            <a:avLst/>
          </a:prstGeom>
          <a:solidFill>
            <a:schemeClr val="accent4"/>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85000"/>
              </a:lnSpc>
              <a:spcBef>
                <a:spcPct val="50000"/>
              </a:spcBef>
            </a:pPr>
            <a:r>
              <a:rPr lang="en-US" sz="1000" b="1" dirty="0">
                <a:solidFill>
                  <a:schemeClr val="accent4">
                    <a:lumMod val="50000"/>
                  </a:schemeClr>
                </a:solidFill>
                <a:ea typeface="ＭＳ Ｐゴシック" charset="-128"/>
              </a:rPr>
              <a:t>[Theme]</a:t>
            </a:r>
          </a:p>
        </p:txBody>
      </p:sp>
      <p:cxnSp>
        <p:nvCxnSpPr>
          <p:cNvPr id="56" name="Straight Arrow Connector 55">
            <a:extLst>
              <a:ext uri="{FF2B5EF4-FFF2-40B4-BE49-F238E27FC236}">
                <a16:creationId xmlns:a16="http://schemas.microsoft.com/office/drawing/2014/main" id="{E24BB238-3036-5340-8ED6-B32877554740}"/>
              </a:ext>
            </a:extLst>
          </p:cNvPr>
          <p:cNvCxnSpPr>
            <a:cxnSpLocks/>
          </p:cNvCxnSpPr>
          <p:nvPr/>
        </p:nvCxnSpPr>
        <p:spPr>
          <a:xfrm>
            <a:off x="1599570" y="3437372"/>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8703C8E-0700-7F48-8E79-8BA5B5C70D57}"/>
              </a:ext>
            </a:extLst>
          </p:cNvPr>
          <p:cNvCxnSpPr>
            <a:cxnSpLocks/>
          </p:cNvCxnSpPr>
          <p:nvPr/>
        </p:nvCxnSpPr>
        <p:spPr>
          <a:xfrm>
            <a:off x="1599570" y="4199372"/>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90B7DF2-84E6-BE45-A3B1-7F318CCE319E}"/>
              </a:ext>
            </a:extLst>
          </p:cNvPr>
          <p:cNvSpPr/>
          <p:nvPr/>
        </p:nvSpPr>
        <p:spPr>
          <a:xfrm>
            <a:off x="587736" y="1800001"/>
            <a:ext cx="1011837" cy="399190"/>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050" b="1" dirty="0">
                <a:solidFill>
                  <a:schemeClr val="bg1"/>
                </a:solidFill>
                <a:latin typeface="Calibri" charset="0"/>
                <a:ea typeface="ＭＳ Ｐゴシック" charset="-128"/>
              </a:rPr>
              <a:t>Scientific Themes </a:t>
            </a:r>
          </a:p>
        </p:txBody>
      </p:sp>
      <p:sp>
        <p:nvSpPr>
          <p:cNvPr id="60" name="Rectangle 59">
            <a:extLst>
              <a:ext uri="{FF2B5EF4-FFF2-40B4-BE49-F238E27FC236}">
                <a16:creationId xmlns:a16="http://schemas.microsoft.com/office/drawing/2014/main" id="{41A326A1-7CC9-894A-995E-163259C9C7CF}"/>
              </a:ext>
            </a:extLst>
          </p:cNvPr>
          <p:cNvSpPr/>
          <p:nvPr/>
        </p:nvSpPr>
        <p:spPr>
          <a:xfrm>
            <a:off x="595229" y="4664068"/>
            <a:ext cx="1004341" cy="611517"/>
          </a:xfrm>
          <a:prstGeom prst="rect">
            <a:avLst/>
          </a:prstGeom>
          <a:solidFill>
            <a:schemeClr val="accent4"/>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85000"/>
              </a:lnSpc>
              <a:spcBef>
                <a:spcPct val="50000"/>
              </a:spcBef>
            </a:pPr>
            <a:r>
              <a:rPr lang="en-US" sz="1000" b="1" dirty="0">
                <a:solidFill>
                  <a:schemeClr val="accent4">
                    <a:lumMod val="50000"/>
                  </a:schemeClr>
                </a:solidFill>
                <a:ea typeface="ＭＳ Ｐゴシック" charset="-128"/>
              </a:rPr>
              <a:t>[Theme]</a:t>
            </a:r>
          </a:p>
        </p:txBody>
      </p:sp>
      <p:cxnSp>
        <p:nvCxnSpPr>
          <p:cNvPr id="61" name="Straight Arrow Connector 60">
            <a:extLst>
              <a:ext uri="{FF2B5EF4-FFF2-40B4-BE49-F238E27FC236}">
                <a16:creationId xmlns:a16="http://schemas.microsoft.com/office/drawing/2014/main" id="{4E79210B-4CDF-BF40-A19F-0D3142DF2DE5}"/>
              </a:ext>
            </a:extLst>
          </p:cNvPr>
          <p:cNvCxnSpPr>
            <a:cxnSpLocks/>
          </p:cNvCxnSpPr>
          <p:nvPr/>
        </p:nvCxnSpPr>
        <p:spPr>
          <a:xfrm>
            <a:off x="1599570" y="4970118"/>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BC3EC81-229F-0742-975D-A6AA88AF72E4}"/>
              </a:ext>
            </a:extLst>
          </p:cNvPr>
          <p:cNvSpPr/>
          <p:nvPr/>
        </p:nvSpPr>
        <p:spPr>
          <a:xfrm>
            <a:off x="1883134" y="1800001"/>
            <a:ext cx="6686863" cy="399190"/>
          </a:xfrm>
          <a:prstGeom prst="rect">
            <a:avLst/>
          </a:prstGeom>
          <a:solidFill>
            <a:schemeClr val="accent3"/>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000" b="1" dirty="0">
                <a:solidFill>
                  <a:schemeClr val="bg1"/>
                </a:solidFill>
                <a:ea typeface="ＭＳ Ｐゴシック" charset="-128"/>
              </a:rPr>
              <a:t>Communication Objectives</a:t>
            </a:r>
          </a:p>
        </p:txBody>
      </p:sp>
      <p:sp>
        <p:nvSpPr>
          <p:cNvPr id="63" name="Rectangle 62">
            <a:extLst>
              <a:ext uri="{FF2B5EF4-FFF2-40B4-BE49-F238E27FC236}">
                <a16:creationId xmlns:a16="http://schemas.microsoft.com/office/drawing/2014/main" id="{52FF2A97-BC3C-1E4C-BC51-39EC554B2A4C}"/>
              </a:ext>
            </a:extLst>
          </p:cNvPr>
          <p:cNvSpPr/>
          <p:nvPr/>
        </p:nvSpPr>
        <p:spPr>
          <a:xfrm>
            <a:off x="1880436" y="2294470"/>
            <a:ext cx="6694357" cy="597012"/>
          </a:xfrm>
          <a:prstGeom prst="rect">
            <a:avLst/>
          </a:prstGeom>
          <a:solidFill>
            <a:schemeClr val="bg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1450" indent="-171450">
              <a:lnSpc>
                <a:spcPct val="85000"/>
              </a:lnSpc>
              <a:spcBef>
                <a:spcPct val="50000"/>
              </a:spcBef>
              <a:buFont typeface="Arial" panose="020B0604020202020204" pitchFamily="34" charset="0"/>
              <a:buChar char="•"/>
            </a:pPr>
            <a:r>
              <a:rPr lang="en-US" sz="1000" dirty="0">
                <a:solidFill>
                  <a:schemeClr val="accent4">
                    <a:lumMod val="50000"/>
                  </a:schemeClr>
                </a:solidFill>
                <a:ea typeface="ＭＳ Ｐゴシック" charset="-128"/>
              </a:rPr>
              <a:t>[Insert specific scientific communications points developed by the publications team that address the overall scientific themes]</a:t>
            </a:r>
          </a:p>
        </p:txBody>
      </p:sp>
      <p:sp>
        <p:nvSpPr>
          <p:cNvPr id="16" name="Rectangle 15">
            <a:extLst>
              <a:ext uri="{FF2B5EF4-FFF2-40B4-BE49-F238E27FC236}">
                <a16:creationId xmlns:a16="http://schemas.microsoft.com/office/drawing/2014/main" id="{AEF47641-F5FF-9741-BC2D-1FD24A94AC91}"/>
              </a:ext>
            </a:extLst>
          </p:cNvPr>
          <p:cNvSpPr/>
          <p:nvPr/>
        </p:nvSpPr>
        <p:spPr>
          <a:xfrm>
            <a:off x="1880436" y="3087285"/>
            <a:ext cx="6694357" cy="597012"/>
          </a:xfrm>
          <a:prstGeom prst="rect">
            <a:avLst/>
          </a:prstGeom>
          <a:solidFill>
            <a:schemeClr val="bg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1450" indent="-171450">
              <a:lnSpc>
                <a:spcPct val="85000"/>
              </a:lnSpc>
              <a:spcBef>
                <a:spcPct val="50000"/>
              </a:spcBef>
              <a:buFont typeface="Arial" panose="020B0604020202020204" pitchFamily="34" charset="0"/>
              <a:buChar char="•"/>
            </a:pPr>
            <a:r>
              <a:rPr lang="en-US" sz="1000" dirty="0">
                <a:solidFill>
                  <a:schemeClr val="accent4">
                    <a:lumMod val="50000"/>
                  </a:schemeClr>
                </a:solidFill>
                <a:ea typeface="ＭＳ Ｐゴシック" charset="-128"/>
              </a:rPr>
              <a:t>[Insert specific scientific communications points developed by the publications team that address the overall scientific themes]</a:t>
            </a:r>
          </a:p>
        </p:txBody>
      </p:sp>
      <p:sp>
        <p:nvSpPr>
          <p:cNvPr id="17" name="Rectangle 16">
            <a:extLst>
              <a:ext uri="{FF2B5EF4-FFF2-40B4-BE49-F238E27FC236}">
                <a16:creationId xmlns:a16="http://schemas.microsoft.com/office/drawing/2014/main" id="{E676CF32-902C-8E40-8FCC-154A24757A02}"/>
              </a:ext>
            </a:extLst>
          </p:cNvPr>
          <p:cNvSpPr/>
          <p:nvPr/>
        </p:nvSpPr>
        <p:spPr>
          <a:xfrm>
            <a:off x="1880436" y="3880100"/>
            <a:ext cx="6694357" cy="597012"/>
          </a:xfrm>
          <a:prstGeom prst="rect">
            <a:avLst/>
          </a:prstGeom>
          <a:solidFill>
            <a:schemeClr val="bg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1450" indent="-171450">
              <a:lnSpc>
                <a:spcPct val="85000"/>
              </a:lnSpc>
              <a:spcBef>
                <a:spcPct val="50000"/>
              </a:spcBef>
              <a:buFont typeface="Arial" panose="020B0604020202020204" pitchFamily="34" charset="0"/>
              <a:buChar char="•"/>
            </a:pPr>
            <a:r>
              <a:rPr lang="en-US" sz="1000" dirty="0">
                <a:solidFill>
                  <a:schemeClr val="accent4">
                    <a:lumMod val="50000"/>
                  </a:schemeClr>
                </a:solidFill>
                <a:ea typeface="ＭＳ Ｐゴシック" charset="-128"/>
              </a:rPr>
              <a:t>[Insert specific scientific communications points developed by the publications team that address the overall scientific themes]</a:t>
            </a:r>
          </a:p>
        </p:txBody>
      </p:sp>
      <p:sp>
        <p:nvSpPr>
          <p:cNvPr id="18" name="Rectangle 17">
            <a:extLst>
              <a:ext uri="{FF2B5EF4-FFF2-40B4-BE49-F238E27FC236}">
                <a16:creationId xmlns:a16="http://schemas.microsoft.com/office/drawing/2014/main" id="{3B9F55F6-4C16-9B4A-921D-E0A2F9728A78}"/>
              </a:ext>
            </a:extLst>
          </p:cNvPr>
          <p:cNvSpPr/>
          <p:nvPr/>
        </p:nvSpPr>
        <p:spPr>
          <a:xfrm>
            <a:off x="1880436" y="4672914"/>
            <a:ext cx="6694357" cy="597012"/>
          </a:xfrm>
          <a:prstGeom prst="rect">
            <a:avLst/>
          </a:prstGeom>
          <a:solidFill>
            <a:schemeClr val="bg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1450" indent="-171450">
              <a:lnSpc>
                <a:spcPct val="85000"/>
              </a:lnSpc>
              <a:spcBef>
                <a:spcPct val="50000"/>
              </a:spcBef>
              <a:buFont typeface="Arial" panose="020B0604020202020204" pitchFamily="34" charset="0"/>
              <a:buChar char="•"/>
            </a:pPr>
            <a:r>
              <a:rPr lang="en-US" sz="1000" dirty="0">
                <a:solidFill>
                  <a:schemeClr val="accent4">
                    <a:lumMod val="50000"/>
                  </a:schemeClr>
                </a:solidFill>
                <a:ea typeface="ＭＳ Ｐゴシック" charset="-128"/>
              </a:rPr>
              <a:t>[Insert specific scientific communications points developed by the publications team that address the overall scientific themes]</a:t>
            </a:r>
          </a:p>
        </p:txBody>
      </p:sp>
    </p:spTree>
    <p:extLst>
      <p:ext uri="{BB962C8B-B14F-4D97-AF65-F5344CB8AC3E}">
        <p14:creationId xmlns:p14="http://schemas.microsoft.com/office/powerpoint/2010/main" val="29476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0917" y="0"/>
            <a:ext cx="6858000" cy="1400175"/>
          </a:xfrm>
        </p:spPr>
        <p:txBody>
          <a:bodyPr/>
          <a:lstStyle/>
          <a:p>
            <a:r>
              <a:rPr lang="en-US" dirty="0"/>
              <a:t>Key Medical Communications</a:t>
            </a:r>
          </a:p>
        </p:txBody>
      </p:sp>
      <p:graphicFrame>
        <p:nvGraphicFramePr>
          <p:cNvPr id="12" name="Group 237">
            <a:extLst>
              <a:ext uri="{FF2B5EF4-FFF2-40B4-BE49-F238E27FC236}">
                <a16:creationId xmlns:a16="http://schemas.microsoft.com/office/drawing/2014/main" id="{D5C7551C-B18B-0F4F-8F58-91894EB5E06C}"/>
              </a:ext>
            </a:extLst>
          </p:cNvPr>
          <p:cNvGraphicFramePr>
            <a:graphicFrameLocks noGrp="1"/>
          </p:cNvGraphicFramePr>
          <p:nvPr>
            <p:extLst>
              <p:ext uri="{D42A27DB-BD31-4B8C-83A1-F6EECF244321}">
                <p14:modId xmlns:p14="http://schemas.microsoft.com/office/powerpoint/2010/main" val="3299470874"/>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Medical Communications </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[Publication, core value dossier, slide deck,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3" name="Rectangle 12">
            <a:extLst>
              <a:ext uri="{FF2B5EF4-FFF2-40B4-BE49-F238E27FC236}">
                <a16:creationId xmlns:a16="http://schemas.microsoft.com/office/drawing/2014/main" id="{22279ED6-C669-8842-9390-3F1BC4C547C1}"/>
              </a:ext>
            </a:extLst>
          </p:cNvPr>
          <p:cNvSpPr/>
          <p:nvPr/>
        </p:nvSpPr>
        <p:spPr>
          <a:xfrm>
            <a:off x="1698994" y="5544219"/>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4" name="Rectangle 13">
            <a:extLst>
              <a:ext uri="{FF2B5EF4-FFF2-40B4-BE49-F238E27FC236}">
                <a16:creationId xmlns:a16="http://schemas.microsoft.com/office/drawing/2014/main" id="{EF7B2EC2-73D0-7545-BE28-0252E9116CBA}"/>
              </a:ext>
            </a:extLst>
          </p:cNvPr>
          <p:cNvSpPr/>
          <p:nvPr/>
        </p:nvSpPr>
        <p:spPr>
          <a:xfrm>
            <a:off x="467887" y="5544219"/>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E54D9FF6-C80A-4B4E-B20A-C1E01FA9592F}"/>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C4C8030F-852D-2C40-8D7E-6FBC089EBABF}"/>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40283"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0" name="Rectangle 9"/>
          <p:cNvSpPr/>
          <p:nvPr/>
        </p:nvSpPr>
        <p:spPr>
          <a:xfrm>
            <a:off x="8122035"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308735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5785" y="0"/>
            <a:ext cx="6858000" cy="1400175"/>
          </a:xfrm>
        </p:spPr>
        <p:txBody>
          <a:bodyPr/>
          <a:lstStyle/>
          <a:p>
            <a:r>
              <a:rPr lang="en-US" dirty="0"/>
              <a:t>Medical Information</a:t>
            </a:r>
          </a:p>
        </p:txBody>
      </p:sp>
      <p:graphicFrame>
        <p:nvGraphicFramePr>
          <p:cNvPr id="9" name="Group 237">
            <a:extLst>
              <a:ext uri="{FF2B5EF4-FFF2-40B4-BE49-F238E27FC236}">
                <a16:creationId xmlns:a16="http://schemas.microsoft.com/office/drawing/2014/main" id="{324E6BD2-1357-9242-AAB0-9EED8CE32E7B}"/>
              </a:ext>
            </a:extLst>
          </p:cNvPr>
          <p:cNvGraphicFramePr>
            <a:graphicFrameLocks noGrp="1"/>
          </p:cNvGraphicFramePr>
          <p:nvPr>
            <p:extLst>
              <p:ext uri="{D42A27DB-BD31-4B8C-83A1-F6EECF244321}">
                <p14:modId xmlns:p14="http://schemas.microsoft.com/office/powerpoint/2010/main" val="486538679"/>
              </p:ext>
            </p:extLst>
          </p:nvPr>
        </p:nvGraphicFramePr>
        <p:xfrm>
          <a:off x="587736" y="2160000"/>
          <a:ext cx="8023278" cy="3500281"/>
        </p:xfrm>
        <a:graphic>
          <a:graphicData uri="http://schemas.openxmlformats.org/drawingml/2006/table">
            <a:tbl>
              <a:tblPr>
                <a:tableStyleId>{5DA37D80-6434-44D0-A028-1B22A696006F}</a:tableStyleId>
              </a:tblPr>
              <a:tblGrid>
                <a:gridCol w="284193">
                  <a:extLst>
                    <a:ext uri="{9D8B030D-6E8A-4147-A177-3AD203B41FA5}">
                      <a16:colId xmlns:a16="http://schemas.microsoft.com/office/drawing/2014/main" val="20000"/>
                    </a:ext>
                  </a:extLst>
                </a:gridCol>
                <a:gridCol w="1505274">
                  <a:extLst>
                    <a:ext uri="{9D8B030D-6E8A-4147-A177-3AD203B41FA5}">
                      <a16:colId xmlns:a16="http://schemas.microsoft.com/office/drawing/2014/main" val="20001"/>
                    </a:ext>
                  </a:extLst>
                </a:gridCol>
                <a:gridCol w="1505274">
                  <a:extLst>
                    <a:ext uri="{9D8B030D-6E8A-4147-A177-3AD203B41FA5}">
                      <a16:colId xmlns:a16="http://schemas.microsoft.com/office/drawing/2014/main" val="4202448307"/>
                    </a:ext>
                  </a:extLst>
                </a:gridCol>
                <a:gridCol w="294176">
                  <a:extLst>
                    <a:ext uri="{9D8B030D-6E8A-4147-A177-3AD203B41FA5}">
                      <a16:colId xmlns:a16="http://schemas.microsoft.com/office/drawing/2014/main" val="1138103588"/>
                    </a:ext>
                  </a:extLst>
                </a:gridCol>
                <a:gridCol w="2000400">
                  <a:extLst>
                    <a:ext uri="{9D8B030D-6E8A-4147-A177-3AD203B41FA5}">
                      <a16:colId xmlns:a16="http://schemas.microsoft.com/office/drawing/2014/main" val="20002"/>
                    </a:ext>
                  </a:extLst>
                </a:gridCol>
                <a:gridCol w="470683">
                  <a:extLst>
                    <a:ext uri="{9D8B030D-6E8A-4147-A177-3AD203B41FA5}">
                      <a16:colId xmlns:a16="http://schemas.microsoft.com/office/drawing/2014/main" val="2828755028"/>
                    </a:ext>
                  </a:extLst>
                </a:gridCol>
                <a:gridCol w="470683">
                  <a:extLst>
                    <a:ext uri="{9D8B030D-6E8A-4147-A177-3AD203B41FA5}">
                      <a16:colId xmlns:a16="http://schemas.microsoft.com/office/drawing/2014/main" val="20003"/>
                    </a:ext>
                  </a:extLst>
                </a:gridCol>
                <a:gridCol w="577019">
                  <a:extLst>
                    <a:ext uri="{9D8B030D-6E8A-4147-A177-3AD203B41FA5}">
                      <a16:colId xmlns:a16="http://schemas.microsoft.com/office/drawing/2014/main" val="20004"/>
                    </a:ext>
                  </a:extLst>
                </a:gridCol>
                <a:gridCol w="114447">
                  <a:extLst>
                    <a:ext uri="{9D8B030D-6E8A-4147-A177-3AD203B41FA5}">
                      <a16:colId xmlns:a16="http://schemas.microsoft.com/office/drawing/2014/main" val="20005"/>
                    </a:ext>
                  </a:extLst>
                </a:gridCol>
                <a:gridCol w="114447">
                  <a:extLst>
                    <a:ext uri="{9D8B030D-6E8A-4147-A177-3AD203B41FA5}">
                      <a16:colId xmlns:a16="http://schemas.microsoft.com/office/drawing/2014/main" val="20006"/>
                    </a:ext>
                  </a:extLst>
                </a:gridCol>
                <a:gridCol w="114447">
                  <a:extLst>
                    <a:ext uri="{9D8B030D-6E8A-4147-A177-3AD203B41FA5}">
                      <a16:colId xmlns:a16="http://schemas.microsoft.com/office/drawing/2014/main" val="20007"/>
                    </a:ext>
                  </a:extLst>
                </a:gridCol>
                <a:gridCol w="114447">
                  <a:extLst>
                    <a:ext uri="{9D8B030D-6E8A-4147-A177-3AD203B41FA5}">
                      <a16:colId xmlns:a16="http://schemas.microsoft.com/office/drawing/2014/main" val="20008"/>
                    </a:ext>
                  </a:extLst>
                </a:gridCol>
                <a:gridCol w="114447">
                  <a:extLst>
                    <a:ext uri="{9D8B030D-6E8A-4147-A177-3AD203B41FA5}">
                      <a16:colId xmlns:a16="http://schemas.microsoft.com/office/drawing/2014/main" val="20009"/>
                    </a:ext>
                  </a:extLst>
                </a:gridCol>
                <a:gridCol w="114447">
                  <a:extLst>
                    <a:ext uri="{9D8B030D-6E8A-4147-A177-3AD203B41FA5}">
                      <a16:colId xmlns:a16="http://schemas.microsoft.com/office/drawing/2014/main" val="20010"/>
                    </a:ext>
                  </a:extLst>
                </a:gridCol>
                <a:gridCol w="114447">
                  <a:extLst>
                    <a:ext uri="{9D8B030D-6E8A-4147-A177-3AD203B41FA5}">
                      <a16:colId xmlns:a16="http://schemas.microsoft.com/office/drawing/2014/main" val="20011"/>
                    </a:ext>
                  </a:extLst>
                </a:gridCol>
                <a:gridCol w="11444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Anticipated Focus or Questions</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Medical Information</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 be conducted]</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[Determine key areas of focus or questions to</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answered]</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[Letter, slide deck,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BD43992A-83D6-6247-977C-F96CFA703427}"/>
              </a:ext>
            </a:extLst>
          </p:cNvPr>
          <p:cNvSpPr/>
          <p:nvPr/>
        </p:nvSpPr>
        <p:spPr>
          <a:xfrm>
            <a:off x="1698994" y="5687210"/>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97A5AEC6-8C75-4047-B662-73D065FAC762}"/>
              </a:ext>
            </a:extLst>
          </p:cNvPr>
          <p:cNvSpPr/>
          <p:nvPr/>
        </p:nvSpPr>
        <p:spPr>
          <a:xfrm>
            <a:off x="467887" y="5687210"/>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BD0C75B1-6D08-7048-80C2-88168AF8B964}"/>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82FB0870-962F-4C4F-A445-831478AC7C56}"/>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21233"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02985"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26407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5785" y="0"/>
            <a:ext cx="6858000" cy="1400175"/>
          </a:xfrm>
        </p:spPr>
        <p:txBody>
          <a:bodyPr/>
          <a:lstStyle/>
          <a:p>
            <a:r>
              <a:rPr lang="en-US" dirty="0"/>
              <a:t>Medical Education</a:t>
            </a:r>
          </a:p>
        </p:txBody>
      </p:sp>
      <p:graphicFrame>
        <p:nvGraphicFramePr>
          <p:cNvPr id="9" name="Group 237">
            <a:extLst>
              <a:ext uri="{FF2B5EF4-FFF2-40B4-BE49-F238E27FC236}">
                <a16:creationId xmlns:a16="http://schemas.microsoft.com/office/drawing/2014/main" id="{324E6BD2-1357-9242-AAB0-9EED8CE32E7B}"/>
              </a:ext>
            </a:extLst>
          </p:cNvPr>
          <p:cNvGraphicFramePr>
            <a:graphicFrameLocks noGrp="1"/>
          </p:cNvGraphicFramePr>
          <p:nvPr>
            <p:extLst>
              <p:ext uri="{D42A27DB-BD31-4B8C-83A1-F6EECF244321}">
                <p14:modId xmlns:p14="http://schemas.microsoft.com/office/powerpoint/2010/main" val="989590392"/>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Medical Education</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project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communicated]</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[Slide deck, symposium,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BD43992A-83D6-6247-977C-F96CFA703427}"/>
              </a:ext>
            </a:extLst>
          </p:cNvPr>
          <p:cNvSpPr/>
          <p:nvPr/>
        </p:nvSpPr>
        <p:spPr>
          <a:xfrm>
            <a:off x="1698994" y="5544335"/>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97A5AEC6-8C75-4047-B662-73D065FAC762}"/>
              </a:ext>
            </a:extLst>
          </p:cNvPr>
          <p:cNvSpPr/>
          <p:nvPr/>
        </p:nvSpPr>
        <p:spPr>
          <a:xfrm>
            <a:off x="467887" y="5544335"/>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29FEEB18-8140-BF45-BAE1-E44E41A5C6C1}"/>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95719D07-3FF8-284C-B01E-6F22FACBB494}"/>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40283"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22035"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205500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3483" y="0"/>
            <a:ext cx="6858000" cy="1400175"/>
          </a:xfrm>
        </p:spPr>
        <p:txBody>
          <a:bodyPr/>
          <a:lstStyle/>
          <a:p>
            <a:r>
              <a:rPr lang="en-US" dirty="0"/>
              <a:t>Internal Training and Support</a:t>
            </a:r>
          </a:p>
        </p:txBody>
      </p:sp>
      <p:graphicFrame>
        <p:nvGraphicFramePr>
          <p:cNvPr id="9" name="Group 237">
            <a:extLst>
              <a:ext uri="{FF2B5EF4-FFF2-40B4-BE49-F238E27FC236}">
                <a16:creationId xmlns:a16="http://schemas.microsoft.com/office/drawing/2014/main" id="{324E6BD2-1357-9242-AAB0-9EED8CE32E7B}"/>
              </a:ext>
            </a:extLst>
          </p:cNvPr>
          <p:cNvGraphicFramePr>
            <a:graphicFrameLocks noGrp="1"/>
          </p:cNvGraphicFramePr>
          <p:nvPr>
            <p:extLst>
              <p:ext uri="{D42A27DB-BD31-4B8C-83A1-F6EECF244321}">
                <p14:modId xmlns:p14="http://schemas.microsoft.com/office/powerpoint/2010/main" val="3256076906"/>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Internal Training and Support</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latin typeface="+mn-lt"/>
                        </a:rPr>
                        <a:t>[Describe the activity that will be conducted]</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latin typeface="+mn-lt"/>
                        </a:rPr>
                        <a:t>[Dossier, slide deck,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BD43992A-83D6-6247-977C-F96CFA703427}"/>
              </a:ext>
            </a:extLst>
          </p:cNvPr>
          <p:cNvSpPr/>
          <p:nvPr/>
        </p:nvSpPr>
        <p:spPr>
          <a:xfrm>
            <a:off x="1698994" y="5544334"/>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97A5AEC6-8C75-4047-B662-73D065FAC762}"/>
              </a:ext>
            </a:extLst>
          </p:cNvPr>
          <p:cNvSpPr/>
          <p:nvPr/>
        </p:nvSpPr>
        <p:spPr>
          <a:xfrm>
            <a:off x="467887" y="5544334"/>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FF93C7E4-7277-8944-AFB1-29DA138FD883}"/>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93915052-97A2-4243-A041-A612653EAB72}"/>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40283"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22035"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1449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extBox 4"/>
          <p:cNvSpPr txBox="1"/>
          <p:nvPr/>
        </p:nvSpPr>
        <p:spPr>
          <a:xfrm>
            <a:off x="490089" y="1800935"/>
            <a:ext cx="4671881" cy="461665"/>
          </a:xfrm>
          <a:prstGeom prst="rect">
            <a:avLst/>
          </a:prstGeom>
          <a:noFill/>
        </p:spPr>
        <p:txBody>
          <a:bodyPr wrap="square" rtlCol="0">
            <a:spAutoFit/>
          </a:bodyPr>
          <a:lstStyle/>
          <a:p>
            <a:pPr>
              <a:defRPr/>
            </a:pPr>
            <a:r>
              <a:rPr lang="en-GB" sz="2400" dirty="0">
                <a:solidFill>
                  <a:schemeClr val="bg1"/>
                </a:solidFill>
                <a:latin typeface="Century Gothic" panose="020B0502020202020204" pitchFamily="34" charset="0"/>
              </a:rPr>
              <a:t>Medical Plan Summary</a:t>
            </a:r>
          </a:p>
        </p:txBody>
      </p:sp>
      <p:sp>
        <p:nvSpPr>
          <p:cNvPr id="6" name="TextBox 5"/>
          <p:cNvSpPr txBox="1"/>
          <p:nvPr/>
        </p:nvSpPr>
        <p:spPr>
          <a:xfrm>
            <a:off x="490089" y="2270958"/>
            <a:ext cx="4671881" cy="1015663"/>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Medical Plan Strategic Overview</a:t>
            </a:r>
          </a:p>
          <a:p>
            <a:pPr marL="257175" indent="-257175">
              <a:buClr>
                <a:schemeClr val="accent2"/>
              </a:buClr>
              <a:buFont typeface="Arial" panose="020B0604020202020204" pitchFamily="34" charset="0"/>
              <a:buChar char="•"/>
            </a:pPr>
            <a:r>
              <a:rPr lang="en-GB" sz="1500" dirty="0">
                <a:solidFill>
                  <a:schemeClr val="bg1"/>
                </a:solidFill>
                <a:latin typeface="+mn-lt"/>
              </a:rPr>
              <a:t>Budgets</a:t>
            </a:r>
          </a:p>
          <a:p>
            <a:pPr marL="257175" indent="-257175">
              <a:buClr>
                <a:schemeClr val="accent2"/>
              </a:buClr>
              <a:buFont typeface="Arial" panose="020B0604020202020204" pitchFamily="34" charset="0"/>
              <a:buChar char="•"/>
            </a:pPr>
            <a:r>
              <a:rPr lang="en-GB" sz="1500" dirty="0">
                <a:solidFill>
                  <a:schemeClr val="bg1"/>
                </a:solidFill>
                <a:latin typeface="+mn-lt"/>
              </a:rPr>
              <a:t>Timelines</a:t>
            </a:r>
          </a:p>
          <a:p>
            <a:pPr marL="257175" indent="-257175">
              <a:buClr>
                <a:schemeClr val="accent2"/>
              </a:buClr>
              <a:buFont typeface="Arial" panose="020B0604020202020204" pitchFamily="34" charset="0"/>
              <a:buChar char="•"/>
            </a:pPr>
            <a:r>
              <a:rPr lang="en-GB" sz="1500" dirty="0">
                <a:solidFill>
                  <a:schemeClr val="bg1"/>
                </a:solidFill>
                <a:latin typeface="+mn-lt"/>
              </a:rPr>
              <a:t>Resources</a:t>
            </a:r>
          </a:p>
        </p:txBody>
      </p:sp>
      <p:grpSp>
        <p:nvGrpSpPr>
          <p:cNvPr id="22" name="Group 21">
            <a:extLst>
              <a:ext uri="{FF2B5EF4-FFF2-40B4-BE49-F238E27FC236}">
                <a16:creationId xmlns:a16="http://schemas.microsoft.com/office/drawing/2014/main" id="{AA4A0D96-CAEE-7C48-AACC-A19FABE137FF}"/>
              </a:ext>
            </a:extLst>
          </p:cNvPr>
          <p:cNvGrpSpPr/>
          <p:nvPr/>
        </p:nvGrpSpPr>
        <p:grpSpPr>
          <a:xfrm>
            <a:off x="556346" y="489475"/>
            <a:ext cx="816708" cy="816708"/>
            <a:chOff x="668216" y="2184400"/>
            <a:chExt cx="816708" cy="816708"/>
          </a:xfrm>
        </p:grpSpPr>
        <p:sp>
          <p:nvSpPr>
            <p:cNvPr id="23" name="Oval 22">
              <a:extLst>
                <a:ext uri="{FF2B5EF4-FFF2-40B4-BE49-F238E27FC236}">
                  <a16:creationId xmlns:a16="http://schemas.microsoft.com/office/drawing/2014/main" id="{65C65EAD-A17B-2F42-ABBD-D42192CBB5C3}"/>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3A9BB7-71AA-A54E-A5EE-944E62907C5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id="{CEEC1DF9-D6C3-314B-A7FE-A7796B7414FB}"/>
              </a:ext>
            </a:extLst>
          </p:cNvPr>
          <p:cNvPicPr>
            <a:picLocks noChangeAspect="1"/>
          </p:cNvPicPr>
          <p:nvPr/>
        </p:nvPicPr>
        <p:blipFill>
          <a:blip r:embed="rId3"/>
          <a:stretch>
            <a:fillRect/>
          </a:stretch>
        </p:blipFill>
        <p:spPr>
          <a:xfrm>
            <a:off x="820864" y="692121"/>
            <a:ext cx="315773" cy="394716"/>
          </a:xfrm>
          <a:prstGeom prst="rect">
            <a:avLst/>
          </a:prstGeom>
          <a:effectLst/>
        </p:spPr>
      </p:pic>
      <p:pic>
        <p:nvPicPr>
          <p:cNvPr id="18" name="Picture 17">
            <a:extLst>
              <a:ext uri="{FF2B5EF4-FFF2-40B4-BE49-F238E27FC236}">
                <a16:creationId xmlns:a16="http://schemas.microsoft.com/office/drawing/2014/main" id="{E28FC469-C5ED-BF4F-9177-8EAFE49E4785}"/>
              </a:ext>
            </a:extLst>
          </p:cNvPr>
          <p:cNvPicPr>
            <a:picLocks noChangeAspect="1"/>
          </p:cNvPicPr>
          <p:nvPr/>
        </p:nvPicPr>
        <p:blipFill>
          <a:blip r:embed="rId3">
            <a:alphaModFix amt="10000"/>
          </a:blip>
          <a:stretch>
            <a:fillRect/>
          </a:stretch>
        </p:blipFill>
        <p:spPr>
          <a:xfrm rot="1680113">
            <a:off x="3924886" y="827416"/>
            <a:ext cx="4005599" cy="5006996"/>
          </a:xfrm>
          <a:prstGeom prst="rect">
            <a:avLst/>
          </a:prstGeom>
          <a:effectLst/>
        </p:spPr>
      </p:pic>
    </p:spTree>
    <p:extLst>
      <p:ext uri="{BB962C8B-B14F-4D97-AF65-F5344CB8AC3E}">
        <p14:creationId xmlns:p14="http://schemas.microsoft.com/office/powerpoint/2010/main" val="30047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Group 237">
            <a:extLst>
              <a:ext uri="{FF2B5EF4-FFF2-40B4-BE49-F238E27FC236}">
                <a16:creationId xmlns:a16="http://schemas.microsoft.com/office/drawing/2014/main" id="{DC077ECD-2E18-FF4E-89B1-75AF0E9BCA9F}"/>
              </a:ext>
            </a:extLst>
          </p:cNvPr>
          <p:cNvGraphicFramePr>
            <a:graphicFrameLocks noGrp="1"/>
          </p:cNvGraphicFramePr>
          <p:nvPr>
            <p:extLst>
              <p:ext uri="{D42A27DB-BD31-4B8C-83A1-F6EECF244321}">
                <p14:modId xmlns:p14="http://schemas.microsoft.com/office/powerpoint/2010/main" val="3117356795"/>
              </p:ext>
            </p:extLst>
          </p:nvPr>
        </p:nvGraphicFramePr>
        <p:xfrm>
          <a:off x="4152032" y="2212228"/>
          <a:ext cx="4381493" cy="3074150"/>
        </p:xfrm>
        <a:graphic>
          <a:graphicData uri="http://schemas.openxmlformats.org/drawingml/2006/table">
            <a:tbl>
              <a:tblPr>
                <a:tableStyleId>{5DA37D80-6434-44D0-A028-1B22A696006F}</a:tableStyleId>
              </a:tblPr>
              <a:tblGrid>
                <a:gridCol w="955255">
                  <a:extLst>
                    <a:ext uri="{9D8B030D-6E8A-4147-A177-3AD203B41FA5}">
                      <a16:colId xmlns:a16="http://schemas.microsoft.com/office/drawing/2014/main" val="3025571195"/>
                    </a:ext>
                  </a:extLst>
                </a:gridCol>
                <a:gridCol w="955255">
                  <a:extLst>
                    <a:ext uri="{9D8B030D-6E8A-4147-A177-3AD203B41FA5}">
                      <a16:colId xmlns:a16="http://schemas.microsoft.com/office/drawing/2014/main" val="3006200576"/>
                    </a:ext>
                  </a:extLst>
                </a:gridCol>
                <a:gridCol w="955255">
                  <a:extLst>
                    <a:ext uri="{9D8B030D-6E8A-4147-A177-3AD203B41FA5}">
                      <a16:colId xmlns:a16="http://schemas.microsoft.com/office/drawing/2014/main" val="20004"/>
                    </a:ext>
                  </a:extLst>
                </a:gridCol>
                <a:gridCol w="189466">
                  <a:extLst>
                    <a:ext uri="{9D8B030D-6E8A-4147-A177-3AD203B41FA5}">
                      <a16:colId xmlns:a16="http://schemas.microsoft.com/office/drawing/2014/main" val="20005"/>
                    </a:ext>
                  </a:extLst>
                </a:gridCol>
                <a:gridCol w="189466">
                  <a:extLst>
                    <a:ext uri="{9D8B030D-6E8A-4147-A177-3AD203B41FA5}">
                      <a16:colId xmlns:a16="http://schemas.microsoft.com/office/drawing/2014/main" val="20006"/>
                    </a:ext>
                  </a:extLst>
                </a:gridCol>
                <a:gridCol w="189466">
                  <a:extLst>
                    <a:ext uri="{9D8B030D-6E8A-4147-A177-3AD203B41FA5}">
                      <a16:colId xmlns:a16="http://schemas.microsoft.com/office/drawing/2014/main" val="20007"/>
                    </a:ext>
                  </a:extLst>
                </a:gridCol>
                <a:gridCol w="189466">
                  <a:extLst>
                    <a:ext uri="{9D8B030D-6E8A-4147-A177-3AD203B41FA5}">
                      <a16:colId xmlns:a16="http://schemas.microsoft.com/office/drawing/2014/main" val="20008"/>
                    </a:ext>
                  </a:extLst>
                </a:gridCol>
                <a:gridCol w="189466">
                  <a:extLst>
                    <a:ext uri="{9D8B030D-6E8A-4147-A177-3AD203B41FA5}">
                      <a16:colId xmlns:a16="http://schemas.microsoft.com/office/drawing/2014/main" val="20009"/>
                    </a:ext>
                  </a:extLst>
                </a:gridCol>
                <a:gridCol w="189466">
                  <a:extLst>
                    <a:ext uri="{9D8B030D-6E8A-4147-A177-3AD203B41FA5}">
                      <a16:colId xmlns:a16="http://schemas.microsoft.com/office/drawing/2014/main" val="20010"/>
                    </a:ext>
                  </a:extLst>
                </a:gridCol>
                <a:gridCol w="189466">
                  <a:extLst>
                    <a:ext uri="{9D8B030D-6E8A-4147-A177-3AD203B41FA5}">
                      <a16:colId xmlns:a16="http://schemas.microsoft.com/office/drawing/2014/main" val="20011"/>
                    </a:ext>
                  </a:extLst>
                </a:gridCol>
                <a:gridCol w="189466">
                  <a:extLst>
                    <a:ext uri="{9D8B030D-6E8A-4147-A177-3AD203B41FA5}">
                      <a16:colId xmlns:a16="http://schemas.microsoft.com/office/drawing/2014/main" val="20012"/>
                    </a:ext>
                  </a:extLst>
                </a:gridCol>
              </a:tblGrid>
              <a:tr h="266423">
                <a:tc rowSpan="2" gridSpan="3">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i="0" u="none" strike="noStrike" cap="none" normalizeH="0" baseline="0" dirty="0">
                          <a:ln>
                            <a:noFill/>
                          </a:ln>
                          <a:solidFill>
                            <a:schemeClr val="bg1"/>
                          </a:solidFill>
                          <a:effectLst/>
                          <a:latin typeface="Arial" charset="0"/>
                          <a:ea typeface="ＭＳ Ｐゴシック" charset="0"/>
                          <a:cs typeface="Arial" charset="0"/>
                        </a:rPr>
                        <a:t>Key Tactical Activities</a:t>
                      </a:r>
                    </a:p>
                  </a:txBody>
                  <a:tcPr marL="0" marR="0" marT="27000" marB="270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rowSpan="2"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lnL w="3175" cap="flat" cmpd="sng" algn="ctr">
                      <a:solidFill>
                        <a:schemeClr val="accent5"/>
                      </a:solidFill>
                      <a:prstDash val="solid"/>
                      <a:round/>
                      <a:headEnd type="none" w="med" len="med"/>
                      <a:tailEnd type="none" w="med" len="med"/>
                    </a:lnL>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4593">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1</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2</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3</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4</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1</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2</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3</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4</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extLst>
                  <a:ext uri="{0D108BD9-81ED-4DB2-BD59-A6C34878D82A}">
                    <a16:rowId xmlns:a16="http://schemas.microsoft.com/office/drawing/2014/main" val="10001"/>
                  </a:ext>
                </a:extLst>
              </a:tr>
              <a:tr h="177772">
                <a:tc gridSpan="1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12700" cap="flat" cmpd="sng" algn="ctr">
                      <a:solidFill>
                        <a:schemeClr val="accent5"/>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extLst>
                  <a:ext uri="{0D108BD9-81ED-4DB2-BD59-A6C34878D82A}">
                    <a16:rowId xmlns:a16="http://schemas.microsoft.com/office/drawing/2014/main" val="2493167738"/>
                  </a:ext>
                </a:extLst>
              </a:tr>
              <a:tr h="3173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4">
                              <a:lumMod val="50000"/>
                            </a:schemeClr>
                          </a:solidFill>
                          <a:effectLst/>
                          <a:uLnTx/>
                          <a:uFillTx/>
                          <a:latin typeface="+mn-lt"/>
                          <a:ea typeface="+mn-ea"/>
                          <a:cs typeface="+mn-cs"/>
                        </a:rPr>
                        <a:t>[Specific tactics that deliver on medical objectives,</a:t>
                      </a:r>
                      <a:br>
                        <a:rPr kumimoji="0" lang="en-US" sz="800" b="0" i="0" u="none" strike="noStrike" kern="1200" cap="none" spc="0" normalizeH="0" baseline="0" noProof="0" dirty="0">
                          <a:ln>
                            <a:noFill/>
                          </a:ln>
                          <a:solidFill>
                            <a:schemeClr val="accent4">
                              <a:lumMod val="50000"/>
                            </a:schemeClr>
                          </a:solidFill>
                          <a:effectLst/>
                          <a:uLnTx/>
                          <a:uFillTx/>
                          <a:latin typeface="+mn-lt"/>
                          <a:ea typeface="+mn-ea"/>
                          <a:cs typeface="+mn-cs"/>
                        </a:rPr>
                      </a:br>
                      <a:r>
                        <a:rPr kumimoji="0" lang="en-US" sz="800" b="0" i="0" u="none" strike="noStrike" kern="1200" cap="none" spc="0" normalizeH="0" baseline="0" noProof="0" dirty="0" err="1">
                          <a:ln>
                            <a:noFill/>
                          </a:ln>
                          <a:solidFill>
                            <a:schemeClr val="accent4">
                              <a:lumMod val="50000"/>
                            </a:schemeClr>
                          </a:solidFill>
                          <a:effectLst/>
                          <a:uLnTx/>
                          <a:uFillTx/>
                          <a:latin typeface="+mn-lt"/>
                          <a:ea typeface="+mn-ea"/>
                          <a:cs typeface="+mn-cs"/>
                        </a:rPr>
                        <a:t>eg</a:t>
                      </a:r>
                      <a:r>
                        <a:rPr kumimoji="0" lang="en-US" sz="800" b="0" i="0" u="none" strike="noStrike" kern="1200" cap="none" spc="0" normalizeH="0" baseline="0" noProof="0" dirty="0">
                          <a:ln>
                            <a:noFill/>
                          </a:ln>
                          <a:solidFill>
                            <a:schemeClr val="accent4">
                              <a:lumMod val="50000"/>
                            </a:schemeClr>
                          </a:solidFill>
                          <a:effectLst/>
                          <a:uLnTx/>
                          <a:uFillTx/>
                          <a:latin typeface="+mn-lt"/>
                          <a:ea typeface="+mn-ea"/>
                          <a:cs typeface="+mn-cs"/>
                        </a:rPr>
                        <a:t>, NEJM publication on TBD]</a:t>
                      </a: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lumMod val="9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accent6"/>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600" b="0" i="0" u="none" strike="noStrike" cap="none" normalizeH="0" baseline="0" dirty="0">
                        <a:ln>
                          <a:noFill/>
                        </a:ln>
                        <a:solidFill>
                          <a:schemeClr val="accent2"/>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2"/>
                  </a:ext>
                </a:extLst>
              </a:tr>
              <a:tr h="301946">
                <a:tc gridSpan="3">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lumMod val="9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3"/>
                  </a:ext>
                </a:extLst>
              </a:tr>
              <a:tr h="194143">
                <a:tc gridSpan="1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12700" cap="flat" cmpd="sng" algn="ctr">
                      <a:solidFill>
                        <a:schemeClr val="accent5"/>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301946">
                <a:tc gridSpan="3">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5">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5"/>
                  </a:ext>
                </a:extLst>
              </a:tr>
              <a:tr h="301946">
                <a:tc gridSpan="3">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5">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6"/>
                  </a:ext>
                </a:extLst>
              </a:tr>
              <a:tr h="194143">
                <a:tc gridSpan="1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12700" cap="flat" cmpd="sng" algn="ctr">
                      <a:solidFill>
                        <a:schemeClr val="accent5"/>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301946">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8"/>
                  </a:ext>
                </a:extLst>
              </a:tr>
              <a:tr h="301946">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Title 3"/>
          <p:cNvSpPr>
            <a:spLocks noGrp="1"/>
          </p:cNvSpPr>
          <p:nvPr>
            <p:ph type="title" idx="4294967295"/>
          </p:nvPr>
        </p:nvSpPr>
        <p:spPr>
          <a:xfrm>
            <a:off x="460917" y="0"/>
            <a:ext cx="6858000" cy="1400175"/>
          </a:xfrm>
        </p:spPr>
        <p:txBody>
          <a:bodyPr/>
          <a:lstStyle/>
          <a:p>
            <a:r>
              <a:rPr lang="en-GB" dirty="0"/>
              <a:t>Medical Plan/Strategic Overview</a:t>
            </a:r>
          </a:p>
        </p:txBody>
      </p:sp>
      <p:sp>
        <p:nvSpPr>
          <p:cNvPr id="12" name="AutoShape 43"/>
          <p:cNvSpPr>
            <a:spLocks noChangeArrowheads="1"/>
          </p:cNvSpPr>
          <p:nvPr/>
        </p:nvSpPr>
        <p:spPr bwMode="auto">
          <a:xfrm>
            <a:off x="2044391" y="450185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13" name="Right Arrow 12"/>
          <p:cNvSpPr/>
          <p:nvPr/>
        </p:nvSpPr>
        <p:spPr>
          <a:xfrm>
            <a:off x="7431701" y="3159296"/>
            <a:ext cx="685800" cy="114300"/>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id="{D239CDBA-462C-C34A-BAE5-9643D53CC3EC}"/>
              </a:ext>
            </a:extLst>
          </p:cNvPr>
          <p:cNvGrpSpPr/>
          <p:nvPr/>
        </p:nvGrpSpPr>
        <p:grpSpPr>
          <a:xfrm>
            <a:off x="3721337" y="3148988"/>
            <a:ext cx="400050" cy="457200"/>
            <a:chOff x="3789039" y="2804217"/>
            <a:chExt cx="400050" cy="457200"/>
          </a:xfrm>
        </p:grpSpPr>
        <p:cxnSp>
          <p:nvCxnSpPr>
            <p:cNvPr id="30" name="Elbow Connector 29"/>
            <p:cNvCxnSpPr>
              <a:cxnSpLocks/>
            </p:cNvCxnSpPr>
            <p:nvPr/>
          </p:nvCxnSpPr>
          <p:spPr>
            <a:xfrm flipV="1">
              <a:off x="3789039" y="2804217"/>
              <a:ext cx="400050" cy="2302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p:cNvCxnSpPr>
            <p:nvPr/>
          </p:nvCxnSpPr>
          <p:spPr>
            <a:xfrm>
              <a:off x="3789039" y="3034467"/>
              <a:ext cx="400050" cy="2269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1EC959FF-B18E-3546-BA8C-AD319F81F5DD}"/>
              </a:ext>
            </a:extLst>
          </p:cNvPr>
          <p:cNvSpPr/>
          <p:nvPr/>
        </p:nvSpPr>
        <p:spPr>
          <a:xfrm>
            <a:off x="1866030" y="3061071"/>
            <a:ext cx="1843789" cy="61151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700" dirty="0">
                <a:solidFill>
                  <a:srgbClr val="E7E7E7">
                    <a:lumMod val="50000"/>
                  </a:srgbClr>
                </a:solidFill>
                <a:ea typeface="ＭＳ Ｐゴシック" charset="-128"/>
              </a:rPr>
              <a:t>[</a:t>
            </a:r>
            <a:r>
              <a:rPr lang="en-US" sz="700" dirty="0" err="1">
                <a:solidFill>
                  <a:srgbClr val="E7E7E7">
                    <a:lumMod val="50000"/>
                  </a:srgbClr>
                </a:solidFill>
                <a:ea typeface="ＭＳ Ｐゴシック" charset="-128"/>
              </a:rPr>
              <a:t>Eg</a:t>
            </a:r>
            <a:r>
              <a:rPr lang="en-US" sz="700" dirty="0">
                <a:solidFill>
                  <a:srgbClr val="E7E7E7">
                    <a:lumMod val="50000"/>
                  </a:srgbClr>
                </a:solidFill>
                <a:ea typeface="ＭＳ Ｐゴシック" charset="-128"/>
              </a:rPr>
              <a:t>, provide evidence to characterize the clinical, economic, and</a:t>
            </a:r>
            <a:br>
              <a:rPr lang="en-US" sz="700" dirty="0">
                <a:solidFill>
                  <a:srgbClr val="E7E7E7">
                    <a:lumMod val="50000"/>
                  </a:srgbClr>
                </a:solidFill>
                <a:ea typeface="ＭＳ Ｐゴシック" charset="-128"/>
              </a:rPr>
            </a:br>
            <a:r>
              <a:rPr lang="en-US" sz="700" dirty="0">
                <a:solidFill>
                  <a:srgbClr val="E7E7E7">
                    <a:lumMod val="50000"/>
                  </a:srgbClr>
                </a:solidFill>
                <a:ea typeface="ＭＳ Ｐゴシック" charset="-128"/>
              </a:rPr>
              <a:t>patient-centered unmet needs for disease in the pre- and post-treatment environment]</a:t>
            </a:r>
          </a:p>
        </p:txBody>
      </p:sp>
      <p:sp>
        <p:nvSpPr>
          <p:cNvPr id="95" name="Rectangle 94">
            <a:extLst>
              <a:ext uri="{FF2B5EF4-FFF2-40B4-BE49-F238E27FC236}">
                <a16:creationId xmlns:a16="http://schemas.microsoft.com/office/drawing/2014/main" id="{41901460-3337-CD43-A8A8-F17CBFB0C3FC}"/>
              </a:ext>
            </a:extLst>
          </p:cNvPr>
          <p:cNvSpPr/>
          <p:nvPr/>
        </p:nvSpPr>
        <p:spPr>
          <a:xfrm>
            <a:off x="1866030" y="3883699"/>
            <a:ext cx="1843789" cy="611517"/>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r>
              <a:rPr lang="en-US" sz="700" dirty="0">
                <a:solidFill>
                  <a:srgbClr val="E7E7E7">
                    <a:lumMod val="50000"/>
                  </a:srgbClr>
                </a:solidFill>
                <a:ea typeface="ＭＳ Ｐゴシック" charset="-128"/>
              </a:rPr>
              <a:t>[TBD]</a:t>
            </a:r>
          </a:p>
        </p:txBody>
      </p:sp>
      <p:cxnSp>
        <p:nvCxnSpPr>
          <p:cNvPr id="96" name="Straight Arrow Connector 95">
            <a:extLst>
              <a:ext uri="{FF2B5EF4-FFF2-40B4-BE49-F238E27FC236}">
                <a16:creationId xmlns:a16="http://schemas.microsoft.com/office/drawing/2014/main" id="{19456C1B-6C7C-B84B-BDEA-B00D42158AD8}"/>
              </a:ext>
            </a:extLst>
          </p:cNvPr>
          <p:cNvCxnSpPr>
            <a:cxnSpLocks/>
          </p:cNvCxnSpPr>
          <p:nvPr/>
        </p:nvCxnSpPr>
        <p:spPr>
          <a:xfrm>
            <a:off x="1581216" y="3381427"/>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2839E41B-F5D7-3445-8E43-2F42A3BB1690}"/>
              </a:ext>
            </a:extLst>
          </p:cNvPr>
          <p:cNvGrpSpPr/>
          <p:nvPr/>
        </p:nvGrpSpPr>
        <p:grpSpPr>
          <a:xfrm>
            <a:off x="3721337" y="3952404"/>
            <a:ext cx="400050" cy="457200"/>
            <a:chOff x="3789039" y="2804217"/>
            <a:chExt cx="400050" cy="457200"/>
          </a:xfrm>
        </p:grpSpPr>
        <p:cxnSp>
          <p:nvCxnSpPr>
            <p:cNvPr id="98" name="Elbow Connector 97">
              <a:extLst>
                <a:ext uri="{FF2B5EF4-FFF2-40B4-BE49-F238E27FC236}">
                  <a16:creationId xmlns:a16="http://schemas.microsoft.com/office/drawing/2014/main" id="{7DE0B764-A73A-1C4C-9ED9-4348E2CE389B}"/>
                </a:ext>
              </a:extLst>
            </p:cNvPr>
            <p:cNvCxnSpPr>
              <a:cxnSpLocks/>
            </p:cNvCxnSpPr>
            <p:nvPr/>
          </p:nvCxnSpPr>
          <p:spPr>
            <a:xfrm flipV="1">
              <a:off x="3789039" y="2804217"/>
              <a:ext cx="400050" cy="2302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Elbow Connector 98">
              <a:extLst>
                <a:ext uri="{FF2B5EF4-FFF2-40B4-BE49-F238E27FC236}">
                  <a16:creationId xmlns:a16="http://schemas.microsoft.com/office/drawing/2014/main" id="{DAFE0A9C-148B-0A41-BC14-5A1C44F22405}"/>
                </a:ext>
              </a:extLst>
            </p:cNvPr>
            <p:cNvCxnSpPr>
              <a:cxnSpLocks/>
            </p:cNvCxnSpPr>
            <p:nvPr/>
          </p:nvCxnSpPr>
          <p:spPr>
            <a:xfrm>
              <a:off x="3789039" y="3034467"/>
              <a:ext cx="400050" cy="2269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D65AD3A2-C7D8-434D-8226-83A0FD4BA8E9}"/>
              </a:ext>
            </a:extLst>
          </p:cNvPr>
          <p:cNvGrpSpPr/>
          <p:nvPr/>
        </p:nvGrpSpPr>
        <p:grpSpPr>
          <a:xfrm>
            <a:off x="3721337" y="4733144"/>
            <a:ext cx="400050" cy="457200"/>
            <a:chOff x="3789039" y="2804217"/>
            <a:chExt cx="400050" cy="457200"/>
          </a:xfrm>
        </p:grpSpPr>
        <p:cxnSp>
          <p:nvCxnSpPr>
            <p:cNvPr id="101" name="Elbow Connector 100">
              <a:extLst>
                <a:ext uri="{FF2B5EF4-FFF2-40B4-BE49-F238E27FC236}">
                  <a16:creationId xmlns:a16="http://schemas.microsoft.com/office/drawing/2014/main" id="{B58BB34B-C7B8-534F-87BB-587AB51F674F}"/>
                </a:ext>
              </a:extLst>
            </p:cNvPr>
            <p:cNvCxnSpPr>
              <a:cxnSpLocks/>
            </p:cNvCxnSpPr>
            <p:nvPr/>
          </p:nvCxnSpPr>
          <p:spPr>
            <a:xfrm flipV="1">
              <a:off x="3789039" y="2804217"/>
              <a:ext cx="400050" cy="2302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Elbow Connector 101">
              <a:extLst>
                <a:ext uri="{FF2B5EF4-FFF2-40B4-BE49-F238E27FC236}">
                  <a16:creationId xmlns:a16="http://schemas.microsoft.com/office/drawing/2014/main" id="{6B6E3AFC-49EC-084D-B2AA-793009C9CE7B}"/>
                </a:ext>
              </a:extLst>
            </p:cNvPr>
            <p:cNvCxnSpPr>
              <a:cxnSpLocks/>
            </p:cNvCxnSpPr>
            <p:nvPr/>
          </p:nvCxnSpPr>
          <p:spPr>
            <a:xfrm>
              <a:off x="3789039" y="3034467"/>
              <a:ext cx="400050" cy="2269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3" name="Rectangle 102">
            <a:extLst>
              <a:ext uri="{FF2B5EF4-FFF2-40B4-BE49-F238E27FC236}">
                <a16:creationId xmlns:a16="http://schemas.microsoft.com/office/drawing/2014/main" id="{71420983-7938-E440-84C1-F296D3CFFA93}"/>
              </a:ext>
            </a:extLst>
          </p:cNvPr>
          <p:cNvSpPr/>
          <p:nvPr/>
        </p:nvSpPr>
        <p:spPr>
          <a:xfrm>
            <a:off x="1866030" y="4668184"/>
            <a:ext cx="1843789" cy="611517"/>
          </a:xfrm>
          <a:prstGeom prst="rect">
            <a:avLst/>
          </a:prstGeom>
          <a:solidFill>
            <a:schemeClr val="tx2">
              <a:lumMod val="20000"/>
              <a:lumOff val="80000"/>
            </a:schemeClr>
          </a:solidFill>
          <a:ln w="3175">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700" dirty="0">
                <a:solidFill>
                  <a:schemeClr val="accent4">
                    <a:lumMod val="50000"/>
                  </a:schemeClr>
                </a:solidFill>
                <a:ea typeface="ＭＳ Ｐゴシック" charset="-128"/>
              </a:rPr>
              <a:t>[TBD]</a:t>
            </a:r>
          </a:p>
        </p:txBody>
      </p:sp>
      <p:sp>
        <p:nvSpPr>
          <p:cNvPr id="104" name="Rectangle 103">
            <a:extLst>
              <a:ext uri="{FF2B5EF4-FFF2-40B4-BE49-F238E27FC236}">
                <a16:creationId xmlns:a16="http://schemas.microsoft.com/office/drawing/2014/main" id="{5B951150-5818-0B49-AF0B-C02F57A06B5F}"/>
              </a:ext>
            </a:extLst>
          </p:cNvPr>
          <p:cNvSpPr/>
          <p:nvPr/>
        </p:nvSpPr>
        <p:spPr>
          <a:xfrm>
            <a:off x="1873525" y="2216046"/>
            <a:ext cx="1843789" cy="662065"/>
          </a:xfrm>
          <a:prstGeom prst="rect">
            <a:avLst/>
          </a:prstGeom>
          <a:solidFill>
            <a:schemeClr val="accent5"/>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000" b="1" dirty="0">
                <a:solidFill>
                  <a:schemeClr val="bg1"/>
                </a:solidFill>
                <a:ea typeface="ＭＳ Ｐゴシック" charset="-128"/>
              </a:rPr>
              <a:t>Strategic Medical Drivers</a:t>
            </a:r>
          </a:p>
        </p:txBody>
      </p:sp>
      <p:sp>
        <p:nvSpPr>
          <p:cNvPr id="106" name="Rectangle 105">
            <a:extLst>
              <a:ext uri="{FF2B5EF4-FFF2-40B4-BE49-F238E27FC236}">
                <a16:creationId xmlns:a16="http://schemas.microsoft.com/office/drawing/2014/main" id="{806FF928-22AB-6444-A4B9-05A95A5B0DDE}"/>
              </a:ext>
            </a:extLst>
          </p:cNvPr>
          <p:cNvSpPr/>
          <p:nvPr/>
        </p:nvSpPr>
        <p:spPr>
          <a:xfrm>
            <a:off x="576875" y="3061071"/>
            <a:ext cx="1004341" cy="61151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r>
              <a:rPr lang="en-US" sz="1000" b="1" dirty="0">
                <a:solidFill>
                  <a:schemeClr val="accent4">
                    <a:lumMod val="50000"/>
                  </a:schemeClr>
                </a:solidFill>
                <a:ea typeface="ＭＳ Ｐゴシック" charset="-128"/>
              </a:rPr>
              <a:t>[Highlight Unmet Need]</a:t>
            </a:r>
          </a:p>
        </p:txBody>
      </p:sp>
      <p:sp>
        <p:nvSpPr>
          <p:cNvPr id="107" name="Rectangle 106">
            <a:extLst>
              <a:ext uri="{FF2B5EF4-FFF2-40B4-BE49-F238E27FC236}">
                <a16:creationId xmlns:a16="http://schemas.microsoft.com/office/drawing/2014/main" id="{E1175A69-72DA-C942-993E-EA862E64AB2B}"/>
              </a:ext>
            </a:extLst>
          </p:cNvPr>
          <p:cNvSpPr/>
          <p:nvPr/>
        </p:nvSpPr>
        <p:spPr>
          <a:xfrm>
            <a:off x="576875" y="3883699"/>
            <a:ext cx="1004341" cy="611517"/>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r>
              <a:rPr lang="en-US" sz="1000" b="1" dirty="0">
                <a:solidFill>
                  <a:schemeClr val="accent4">
                    <a:lumMod val="50000"/>
                  </a:schemeClr>
                </a:solidFill>
                <a:ea typeface="ＭＳ Ｐゴシック" charset="-128"/>
              </a:rPr>
              <a:t>[TBD]</a:t>
            </a:r>
          </a:p>
        </p:txBody>
      </p:sp>
      <p:sp>
        <p:nvSpPr>
          <p:cNvPr id="108" name="Rectangle 107">
            <a:extLst>
              <a:ext uri="{FF2B5EF4-FFF2-40B4-BE49-F238E27FC236}">
                <a16:creationId xmlns:a16="http://schemas.microsoft.com/office/drawing/2014/main" id="{9F51703D-436A-124F-AD86-D27EB7F9553C}"/>
              </a:ext>
            </a:extLst>
          </p:cNvPr>
          <p:cNvSpPr/>
          <p:nvPr/>
        </p:nvSpPr>
        <p:spPr>
          <a:xfrm>
            <a:off x="576875" y="4668184"/>
            <a:ext cx="1004341" cy="611517"/>
          </a:xfrm>
          <a:prstGeom prst="rect">
            <a:avLst/>
          </a:prstGeom>
          <a:solidFill>
            <a:schemeClr val="tx2">
              <a:lumMod val="20000"/>
              <a:lumOff val="80000"/>
            </a:schemeClr>
          </a:solidFill>
          <a:ln w="3175">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nSpc>
                <a:spcPct val="85000"/>
              </a:lnSpc>
              <a:spcBef>
                <a:spcPct val="50000"/>
              </a:spcBef>
            </a:pPr>
            <a:r>
              <a:rPr lang="en-US" sz="1000" b="1" dirty="0">
                <a:solidFill>
                  <a:schemeClr val="accent4">
                    <a:lumMod val="50000"/>
                  </a:schemeClr>
                </a:solidFill>
                <a:ea typeface="ＭＳ Ｐゴシック" charset="-128"/>
              </a:rPr>
              <a:t>[TBD]</a:t>
            </a:r>
            <a:endParaRPr lang="en-US" sz="1000" b="1" dirty="0">
              <a:solidFill>
                <a:srgbClr val="E7E7E7">
                  <a:lumMod val="50000"/>
                </a:srgbClr>
              </a:solidFill>
              <a:ea typeface="ＭＳ Ｐゴシック" charset="-128"/>
            </a:endParaRPr>
          </a:p>
        </p:txBody>
      </p:sp>
      <p:cxnSp>
        <p:nvCxnSpPr>
          <p:cNvPr id="109" name="Straight Arrow Connector 108">
            <a:extLst>
              <a:ext uri="{FF2B5EF4-FFF2-40B4-BE49-F238E27FC236}">
                <a16:creationId xmlns:a16="http://schemas.microsoft.com/office/drawing/2014/main" id="{110A5481-FBA2-A84A-969E-71EC1A44C8E8}"/>
              </a:ext>
            </a:extLst>
          </p:cNvPr>
          <p:cNvCxnSpPr>
            <a:cxnSpLocks/>
          </p:cNvCxnSpPr>
          <p:nvPr/>
        </p:nvCxnSpPr>
        <p:spPr>
          <a:xfrm>
            <a:off x="1581216" y="4212234"/>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EC056C35-B745-FB4E-866E-76227246618D}"/>
              </a:ext>
            </a:extLst>
          </p:cNvPr>
          <p:cNvCxnSpPr>
            <a:cxnSpLocks/>
          </p:cNvCxnSpPr>
          <p:nvPr/>
        </p:nvCxnSpPr>
        <p:spPr>
          <a:xfrm>
            <a:off x="1581216" y="4974234"/>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37C311C0-B1CE-974B-8C02-232649B48129}"/>
              </a:ext>
            </a:extLst>
          </p:cNvPr>
          <p:cNvSpPr/>
          <p:nvPr/>
        </p:nvSpPr>
        <p:spPr>
          <a:xfrm>
            <a:off x="569382" y="2216046"/>
            <a:ext cx="1011837" cy="662065"/>
          </a:xfrm>
          <a:prstGeom prst="rect">
            <a:avLst/>
          </a:prstGeom>
          <a:solidFill>
            <a:schemeClr val="accent5"/>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050" b="1" dirty="0">
                <a:solidFill>
                  <a:schemeClr val="bg1"/>
                </a:solidFill>
                <a:latin typeface="Calibri" charset="0"/>
                <a:ea typeface="ＭＳ Ｐゴシック" charset="-128"/>
              </a:rPr>
              <a:t>Medical </a:t>
            </a:r>
          </a:p>
          <a:p>
            <a:pPr lvl="0" algn="ctr"/>
            <a:r>
              <a:rPr lang="en-US" sz="1050" b="1" dirty="0">
                <a:solidFill>
                  <a:schemeClr val="bg1"/>
                </a:solidFill>
                <a:latin typeface="Calibri" charset="0"/>
                <a:ea typeface="ＭＳ Ｐゴシック" charset="-128"/>
              </a:rPr>
              <a:t>Objectives</a:t>
            </a:r>
          </a:p>
        </p:txBody>
      </p:sp>
    </p:spTree>
    <p:extLst>
      <p:ext uri="{BB962C8B-B14F-4D97-AF65-F5344CB8AC3E}">
        <p14:creationId xmlns:p14="http://schemas.microsoft.com/office/powerpoint/2010/main" val="40258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709B275-9BB2-394B-8C82-FB905213EE61}"/>
              </a:ext>
            </a:extLst>
          </p:cNvPr>
          <p:cNvSpPr txBox="1"/>
          <p:nvPr/>
        </p:nvSpPr>
        <p:spPr>
          <a:xfrm>
            <a:off x="490089" y="1811568"/>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Situational Analysis</a:t>
            </a:r>
          </a:p>
        </p:txBody>
      </p:sp>
      <p:sp>
        <p:nvSpPr>
          <p:cNvPr id="9" name="TextBox 8">
            <a:extLst>
              <a:ext uri="{FF2B5EF4-FFF2-40B4-BE49-F238E27FC236}">
                <a16:creationId xmlns:a16="http://schemas.microsoft.com/office/drawing/2014/main" id="{DC0ABF7A-9437-D34A-B4B1-099205957AF8}"/>
              </a:ext>
            </a:extLst>
          </p:cNvPr>
          <p:cNvSpPr txBox="1"/>
          <p:nvPr/>
        </p:nvSpPr>
        <p:spPr>
          <a:xfrm>
            <a:off x="490089" y="2281591"/>
            <a:ext cx="4671881" cy="1246495"/>
          </a:xfrm>
          <a:prstGeom prst="rect">
            <a:avLst/>
          </a:prstGeom>
          <a:noFill/>
        </p:spPr>
        <p:txBody>
          <a:bodyPr wrap="square" rtlCol="0">
            <a:spAutoFit/>
          </a:bodyPr>
          <a:lstStyle/>
          <a:p>
            <a:pPr marL="257175" indent="-257175">
              <a:buClr>
                <a:schemeClr val="bg1"/>
              </a:buClr>
              <a:buFont typeface="Arial" panose="020B0604020202020204" pitchFamily="34" charset="0"/>
              <a:buChar char="•"/>
            </a:pPr>
            <a:r>
              <a:rPr lang="en-GB" sz="1500" dirty="0">
                <a:solidFill>
                  <a:schemeClr val="bg1"/>
                </a:solidFill>
                <a:latin typeface="+mn-lt"/>
              </a:rPr>
              <a:t>The Disease</a:t>
            </a:r>
          </a:p>
          <a:p>
            <a:pPr marL="257175" indent="-257175">
              <a:buClr>
                <a:schemeClr val="bg1"/>
              </a:buClr>
              <a:buFont typeface="Arial" panose="020B0604020202020204" pitchFamily="34" charset="0"/>
              <a:buChar char="•"/>
            </a:pPr>
            <a:r>
              <a:rPr lang="en-GB" sz="1500" dirty="0">
                <a:solidFill>
                  <a:schemeClr val="bg1"/>
                </a:solidFill>
                <a:latin typeface="+mn-lt"/>
              </a:rPr>
              <a:t>Therapeutic Landscape</a:t>
            </a:r>
          </a:p>
          <a:p>
            <a:pPr marL="257175" indent="-257175">
              <a:buClr>
                <a:schemeClr val="bg1"/>
              </a:buClr>
              <a:buFont typeface="Arial" panose="020B0604020202020204" pitchFamily="34" charset="0"/>
              <a:buChar char="•"/>
            </a:pPr>
            <a:r>
              <a:rPr lang="en-GB" sz="1500" dirty="0">
                <a:solidFill>
                  <a:schemeClr val="bg1"/>
                </a:solidFill>
                <a:latin typeface="+mn-lt"/>
              </a:rPr>
              <a:t>Product Profile</a:t>
            </a:r>
          </a:p>
          <a:p>
            <a:pPr marL="257175" indent="-257175">
              <a:buClr>
                <a:schemeClr val="bg1"/>
              </a:buClr>
              <a:buFont typeface="Arial" panose="020B0604020202020204" pitchFamily="34" charset="0"/>
              <a:buChar char="•"/>
            </a:pPr>
            <a:r>
              <a:rPr lang="en-GB" sz="1500" dirty="0">
                <a:solidFill>
                  <a:schemeClr val="bg1"/>
                </a:solidFill>
                <a:latin typeface="+mn-lt"/>
              </a:rPr>
              <a:t>Stakeholder Insights</a:t>
            </a:r>
          </a:p>
          <a:p>
            <a:pPr marL="257175" indent="-257175">
              <a:buClr>
                <a:schemeClr val="bg1"/>
              </a:buClr>
              <a:buFont typeface="Arial" panose="020B0604020202020204" pitchFamily="34" charset="0"/>
              <a:buChar char="•"/>
            </a:pPr>
            <a:r>
              <a:rPr lang="en-GB" sz="1500" dirty="0">
                <a:solidFill>
                  <a:schemeClr val="bg1"/>
                </a:solidFill>
                <a:latin typeface="+mn-lt"/>
              </a:rPr>
              <a:t>Gap Analysis</a:t>
            </a:r>
          </a:p>
        </p:txBody>
      </p:sp>
      <p:grpSp>
        <p:nvGrpSpPr>
          <p:cNvPr id="11" name="Group 10">
            <a:extLst>
              <a:ext uri="{FF2B5EF4-FFF2-40B4-BE49-F238E27FC236}">
                <a16:creationId xmlns:a16="http://schemas.microsoft.com/office/drawing/2014/main" id="{08C02067-43C6-4142-AD7B-029B0171C715}"/>
              </a:ext>
            </a:extLst>
          </p:cNvPr>
          <p:cNvGrpSpPr/>
          <p:nvPr/>
        </p:nvGrpSpPr>
        <p:grpSpPr>
          <a:xfrm>
            <a:off x="564584" y="505874"/>
            <a:ext cx="816708" cy="816708"/>
            <a:chOff x="564584" y="325120"/>
            <a:chExt cx="816708" cy="816708"/>
          </a:xfrm>
        </p:grpSpPr>
        <p:grpSp>
          <p:nvGrpSpPr>
            <p:cNvPr id="12" name="Group 11">
              <a:extLst>
                <a:ext uri="{FF2B5EF4-FFF2-40B4-BE49-F238E27FC236}">
                  <a16:creationId xmlns:a16="http://schemas.microsoft.com/office/drawing/2014/main" id="{A32053EF-21DE-BA48-A704-04A0608262B3}"/>
                </a:ext>
              </a:extLst>
            </p:cNvPr>
            <p:cNvGrpSpPr/>
            <p:nvPr/>
          </p:nvGrpSpPr>
          <p:grpSpPr>
            <a:xfrm>
              <a:off x="564584" y="325120"/>
              <a:ext cx="816708" cy="816708"/>
              <a:chOff x="668216" y="2184400"/>
              <a:chExt cx="816708" cy="816708"/>
            </a:xfrm>
          </p:grpSpPr>
          <p:sp>
            <p:nvSpPr>
              <p:cNvPr id="14" name="Oval 13">
                <a:extLst>
                  <a:ext uri="{FF2B5EF4-FFF2-40B4-BE49-F238E27FC236}">
                    <a16:creationId xmlns:a16="http://schemas.microsoft.com/office/drawing/2014/main" id="{DC6F422D-0774-FA40-9FC6-3E378FB36B6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9EFA6BE-12CE-F944-B3FB-AC770BE8B1BA}"/>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E56A6045-9379-F84A-B80E-5303EA3C1126}"/>
                </a:ext>
              </a:extLst>
            </p:cNvPr>
            <p:cNvPicPr>
              <a:picLocks noChangeAspect="1"/>
            </p:cNvPicPr>
            <p:nvPr/>
          </p:nvPicPr>
          <p:blipFill>
            <a:blip r:embed="rId2"/>
            <a:stretch>
              <a:fillRect/>
            </a:stretch>
          </p:blipFill>
          <p:spPr>
            <a:xfrm>
              <a:off x="737928" y="563031"/>
              <a:ext cx="474544" cy="335653"/>
            </a:xfrm>
            <a:prstGeom prst="rect">
              <a:avLst/>
            </a:prstGeom>
          </p:spPr>
        </p:pic>
      </p:grpSp>
      <p:sp>
        <p:nvSpPr>
          <p:cNvPr id="20" name="Rectangle 19">
            <a:extLst>
              <a:ext uri="{FF2B5EF4-FFF2-40B4-BE49-F238E27FC236}">
                <a16:creationId xmlns:a16="http://schemas.microsoft.com/office/drawing/2014/main" id="{88D1431E-77F6-B542-BE8A-AD1F0E1D0CAF}"/>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grpSp>
        <p:nvGrpSpPr>
          <p:cNvPr id="18" name="Group 13"/>
          <p:cNvGrpSpPr>
            <a:grpSpLocks noChangeAspect="1"/>
          </p:cNvGrpSpPr>
          <p:nvPr/>
        </p:nvGrpSpPr>
        <p:grpSpPr bwMode="auto">
          <a:xfrm>
            <a:off x="3225800" y="1450975"/>
            <a:ext cx="6615113" cy="4675188"/>
            <a:chOff x="2032" y="914"/>
            <a:chExt cx="4167" cy="2945"/>
          </a:xfrm>
          <a:solidFill>
            <a:srgbClr val="FFFFFF">
              <a:alpha val="34902"/>
            </a:srgbClr>
          </a:solidFill>
        </p:grpSpPr>
        <p:sp>
          <p:nvSpPr>
            <p:cNvPr id="21" name="Freeform 14"/>
            <p:cNvSpPr>
              <a:spLocks noEditPoints="1"/>
            </p:cNvSpPr>
            <p:nvPr/>
          </p:nvSpPr>
          <p:spPr bwMode="auto">
            <a:xfrm>
              <a:off x="2032" y="914"/>
              <a:ext cx="4167" cy="2945"/>
            </a:xfrm>
            <a:custGeom>
              <a:avLst/>
              <a:gdLst>
                <a:gd name="T0" fmla="*/ 1096 w 1107"/>
                <a:gd name="T1" fmla="*/ 364 h 773"/>
                <a:gd name="T2" fmla="*/ 400 w 1107"/>
                <a:gd name="T3" fmla="*/ 763 h 773"/>
                <a:gd name="T4" fmla="*/ 312 w 1107"/>
                <a:gd name="T5" fmla="*/ 743 h 773"/>
                <a:gd name="T6" fmla="*/ 42 w 1107"/>
                <a:gd name="T7" fmla="*/ 577 h 773"/>
                <a:gd name="T8" fmla="*/ 0 w 1107"/>
                <a:gd name="T9" fmla="*/ 458 h 773"/>
                <a:gd name="T10" fmla="*/ 4 w 1107"/>
                <a:gd name="T11" fmla="*/ 413 h 773"/>
                <a:gd name="T12" fmla="*/ 653 w 1107"/>
                <a:gd name="T13" fmla="*/ 41 h 773"/>
                <a:gd name="T14" fmla="*/ 767 w 1107"/>
                <a:gd name="T15" fmla="*/ 6 h 773"/>
                <a:gd name="T16" fmla="*/ 1074 w 1107"/>
                <a:gd name="T17" fmla="*/ 165 h 773"/>
                <a:gd name="T18" fmla="*/ 1005 w 1107"/>
                <a:gd name="T19" fmla="*/ 241 h 773"/>
                <a:gd name="T20" fmla="*/ 1096 w 1107"/>
                <a:gd name="T21" fmla="*/ 364 h 773"/>
                <a:gd name="T22" fmla="*/ 103 w 1107"/>
                <a:gd name="T23" fmla="*/ 371 h 773"/>
                <a:gd name="T24" fmla="*/ 397 w 1107"/>
                <a:gd name="T25" fmla="*/ 528 h 773"/>
                <a:gd name="T26" fmla="*/ 638 w 1107"/>
                <a:gd name="T27" fmla="*/ 403 h 773"/>
                <a:gd name="T28" fmla="*/ 797 w 1107"/>
                <a:gd name="T29" fmla="*/ 52 h 773"/>
                <a:gd name="T30" fmla="*/ 638 w 1107"/>
                <a:gd name="T31" fmla="*/ 84 h 773"/>
                <a:gd name="T32" fmla="*/ 103 w 1107"/>
                <a:gd name="T33" fmla="*/ 371 h 773"/>
                <a:gd name="T34" fmla="*/ 417 w 1107"/>
                <a:gd name="T35" fmla="*/ 719 h 773"/>
                <a:gd name="T36" fmla="*/ 1014 w 1107"/>
                <a:gd name="T37" fmla="*/ 398 h 773"/>
                <a:gd name="T38" fmla="*/ 968 w 1107"/>
                <a:gd name="T39" fmla="*/ 261 h 773"/>
                <a:gd name="T40" fmla="*/ 406 w 1107"/>
                <a:gd name="T41" fmla="*/ 563 h 773"/>
                <a:gd name="T42" fmla="*/ 231 w 1107"/>
                <a:gd name="T43" fmla="*/ 474 h 773"/>
                <a:gd name="T44" fmla="*/ 169 w 1107"/>
                <a:gd name="T45" fmla="*/ 504 h 773"/>
                <a:gd name="T46" fmla="*/ 161 w 1107"/>
                <a:gd name="T47" fmla="*/ 514 h 773"/>
                <a:gd name="T48" fmla="*/ 394 w 1107"/>
                <a:gd name="T49" fmla="*/ 649 h 773"/>
                <a:gd name="T50" fmla="*/ 194 w 1107"/>
                <a:gd name="T51" fmla="*/ 455 h 773"/>
                <a:gd name="T52" fmla="*/ 191 w 1107"/>
                <a:gd name="T53" fmla="*/ 453 h 773"/>
                <a:gd name="T54" fmla="*/ 94 w 1107"/>
                <a:gd name="T55" fmla="*/ 406 h 773"/>
                <a:gd name="T56" fmla="*/ 33 w 1107"/>
                <a:gd name="T57" fmla="*/ 470 h 773"/>
                <a:gd name="T58" fmla="*/ 120 w 1107"/>
                <a:gd name="T59" fmla="*/ 605 h 773"/>
                <a:gd name="T60" fmla="*/ 361 w 1107"/>
                <a:gd name="T61" fmla="*/ 730 h 773"/>
                <a:gd name="T62" fmla="*/ 383 w 1107"/>
                <a:gd name="T63" fmla="*/ 699 h 773"/>
                <a:gd name="T64" fmla="*/ 125 w 1107"/>
                <a:gd name="T65" fmla="*/ 530 h 773"/>
                <a:gd name="T66" fmla="*/ 194 w 1107"/>
                <a:gd name="T67" fmla="*/ 45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7" h="773">
                  <a:moveTo>
                    <a:pt x="1096" y="364"/>
                  </a:moveTo>
                  <a:lnTo>
                    <a:pt x="1096" y="364"/>
                  </a:lnTo>
                  <a:cubicBezTo>
                    <a:pt x="1093" y="382"/>
                    <a:pt x="1083" y="396"/>
                    <a:pt x="1067" y="405"/>
                  </a:cubicBezTo>
                  <a:cubicBezTo>
                    <a:pt x="953" y="474"/>
                    <a:pt x="506" y="706"/>
                    <a:pt x="400" y="763"/>
                  </a:cubicBezTo>
                  <a:cubicBezTo>
                    <a:pt x="383" y="773"/>
                    <a:pt x="365" y="771"/>
                    <a:pt x="349" y="763"/>
                  </a:cubicBezTo>
                  <a:cubicBezTo>
                    <a:pt x="336" y="757"/>
                    <a:pt x="324" y="750"/>
                    <a:pt x="312" y="743"/>
                  </a:cubicBezTo>
                  <a:cubicBezTo>
                    <a:pt x="249" y="710"/>
                    <a:pt x="185" y="676"/>
                    <a:pt x="122" y="642"/>
                  </a:cubicBezTo>
                  <a:cubicBezTo>
                    <a:pt x="91" y="625"/>
                    <a:pt x="63" y="605"/>
                    <a:pt x="42" y="577"/>
                  </a:cubicBezTo>
                  <a:cubicBezTo>
                    <a:pt x="19" y="545"/>
                    <a:pt x="5" y="509"/>
                    <a:pt x="0" y="470"/>
                  </a:cubicBezTo>
                  <a:cubicBezTo>
                    <a:pt x="0" y="467"/>
                    <a:pt x="0" y="461"/>
                    <a:pt x="0" y="458"/>
                  </a:cubicBezTo>
                  <a:lnTo>
                    <a:pt x="0" y="435"/>
                  </a:lnTo>
                  <a:cubicBezTo>
                    <a:pt x="1" y="428"/>
                    <a:pt x="2" y="420"/>
                    <a:pt x="4" y="413"/>
                  </a:cubicBezTo>
                  <a:cubicBezTo>
                    <a:pt x="10" y="394"/>
                    <a:pt x="21" y="380"/>
                    <a:pt x="40" y="370"/>
                  </a:cubicBezTo>
                  <a:cubicBezTo>
                    <a:pt x="244" y="261"/>
                    <a:pt x="449" y="151"/>
                    <a:pt x="653" y="41"/>
                  </a:cubicBezTo>
                  <a:cubicBezTo>
                    <a:pt x="672" y="31"/>
                    <a:pt x="690" y="21"/>
                    <a:pt x="709" y="12"/>
                  </a:cubicBezTo>
                  <a:cubicBezTo>
                    <a:pt x="728" y="2"/>
                    <a:pt x="747" y="0"/>
                    <a:pt x="767" y="6"/>
                  </a:cubicBezTo>
                  <a:cubicBezTo>
                    <a:pt x="777" y="9"/>
                    <a:pt x="787" y="12"/>
                    <a:pt x="797" y="17"/>
                  </a:cubicBezTo>
                  <a:cubicBezTo>
                    <a:pt x="889" y="66"/>
                    <a:pt x="981" y="116"/>
                    <a:pt x="1074" y="165"/>
                  </a:cubicBezTo>
                  <a:cubicBezTo>
                    <a:pt x="1094" y="176"/>
                    <a:pt x="1089" y="196"/>
                    <a:pt x="1073" y="204"/>
                  </a:cubicBezTo>
                  <a:cubicBezTo>
                    <a:pt x="1052" y="216"/>
                    <a:pt x="1007" y="240"/>
                    <a:pt x="1005" y="241"/>
                  </a:cubicBezTo>
                  <a:cubicBezTo>
                    <a:pt x="1009" y="243"/>
                    <a:pt x="1012" y="245"/>
                    <a:pt x="1015" y="247"/>
                  </a:cubicBezTo>
                  <a:cubicBezTo>
                    <a:pt x="1107" y="301"/>
                    <a:pt x="1099" y="349"/>
                    <a:pt x="1096" y="364"/>
                  </a:cubicBezTo>
                  <a:close/>
                  <a:moveTo>
                    <a:pt x="103" y="371"/>
                  </a:moveTo>
                  <a:lnTo>
                    <a:pt x="103" y="371"/>
                  </a:lnTo>
                  <a:cubicBezTo>
                    <a:pt x="110" y="375"/>
                    <a:pt x="117" y="378"/>
                    <a:pt x="123" y="381"/>
                  </a:cubicBezTo>
                  <a:cubicBezTo>
                    <a:pt x="214" y="430"/>
                    <a:pt x="305" y="479"/>
                    <a:pt x="397" y="528"/>
                  </a:cubicBezTo>
                  <a:cubicBezTo>
                    <a:pt x="400" y="530"/>
                    <a:pt x="402" y="530"/>
                    <a:pt x="405" y="528"/>
                  </a:cubicBezTo>
                  <a:cubicBezTo>
                    <a:pt x="483" y="486"/>
                    <a:pt x="561" y="444"/>
                    <a:pt x="638" y="403"/>
                  </a:cubicBezTo>
                  <a:cubicBezTo>
                    <a:pt x="772" y="331"/>
                    <a:pt x="1042" y="185"/>
                    <a:pt x="1044" y="185"/>
                  </a:cubicBezTo>
                  <a:cubicBezTo>
                    <a:pt x="1043" y="184"/>
                    <a:pt x="878" y="96"/>
                    <a:pt x="797" y="52"/>
                  </a:cubicBezTo>
                  <a:cubicBezTo>
                    <a:pt x="764" y="34"/>
                    <a:pt x="731" y="34"/>
                    <a:pt x="698" y="52"/>
                  </a:cubicBezTo>
                  <a:cubicBezTo>
                    <a:pt x="678" y="63"/>
                    <a:pt x="658" y="73"/>
                    <a:pt x="638" y="84"/>
                  </a:cubicBezTo>
                  <a:cubicBezTo>
                    <a:pt x="461" y="179"/>
                    <a:pt x="285" y="274"/>
                    <a:pt x="108" y="368"/>
                  </a:cubicBezTo>
                  <a:cubicBezTo>
                    <a:pt x="107" y="370"/>
                    <a:pt x="105" y="371"/>
                    <a:pt x="103" y="371"/>
                  </a:cubicBezTo>
                  <a:close/>
                  <a:moveTo>
                    <a:pt x="417" y="719"/>
                  </a:moveTo>
                  <a:lnTo>
                    <a:pt x="417" y="719"/>
                  </a:lnTo>
                  <a:cubicBezTo>
                    <a:pt x="418" y="718"/>
                    <a:pt x="420" y="717"/>
                    <a:pt x="421" y="717"/>
                  </a:cubicBezTo>
                  <a:cubicBezTo>
                    <a:pt x="619" y="611"/>
                    <a:pt x="814" y="499"/>
                    <a:pt x="1014" y="398"/>
                  </a:cubicBezTo>
                  <a:cubicBezTo>
                    <a:pt x="1061" y="375"/>
                    <a:pt x="1066" y="353"/>
                    <a:pt x="1060" y="334"/>
                  </a:cubicBezTo>
                  <a:cubicBezTo>
                    <a:pt x="1048" y="294"/>
                    <a:pt x="971" y="259"/>
                    <a:pt x="968" y="261"/>
                  </a:cubicBezTo>
                  <a:cubicBezTo>
                    <a:pt x="906" y="294"/>
                    <a:pt x="845" y="327"/>
                    <a:pt x="784" y="360"/>
                  </a:cubicBezTo>
                  <a:cubicBezTo>
                    <a:pt x="658" y="428"/>
                    <a:pt x="532" y="495"/>
                    <a:pt x="406" y="563"/>
                  </a:cubicBezTo>
                  <a:cubicBezTo>
                    <a:pt x="402" y="565"/>
                    <a:pt x="400" y="565"/>
                    <a:pt x="396" y="563"/>
                  </a:cubicBezTo>
                  <a:cubicBezTo>
                    <a:pt x="341" y="533"/>
                    <a:pt x="286" y="504"/>
                    <a:pt x="231" y="474"/>
                  </a:cubicBezTo>
                  <a:cubicBezTo>
                    <a:pt x="228" y="473"/>
                    <a:pt x="225" y="473"/>
                    <a:pt x="222" y="474"/>
                  </a:cubicBezTo>
                  <a:cubicBezTo>
                    <a:pt x="205" y="484"/>
                    <a:pt x="187" y="494"/>
                    <a:pt x="169" y="504"/>
                  </a:cubicBezTo>
                  <a:cubicBezTo>
                    <a:pt x="164" y="506"/>
                    <a:pt x="160" y="508"/>
                    <a:pt x="155" y="511"/>
                  </a:cubicBezTo>
                  <a:cubicBezTo>
                    <a:pt x="157" y="512"/>
                    <a:pt x="159" y="514"/>
                    <a:pt x="161" y="514"/>
                  </a:cubicBezTo>
                  <a:cubicBezTo>
                    <a:pt x="220" y="546"/>
                    <a:pt x="278" y="577"/>
                    <a:pt x="336" y="609"/>
                  </a:cubicBezTo>
                  <a:cubicBezTo>
                    <a:pt x="357" y="619"/>
                    <a:pt x="380" y="631"/>
                    <a:pt x="394" y="649"/>
                  </a:cubicBezTo>
                  <a:cubicBezTo>
                    <a:pt x="410" y="669"/>
                    <a:pt x="415" y="680"/>
                    <a:pt x="417" y="719"/>
                  </a:cubicBezTo>
                  <a:close/>
                  <a:moveTo>
                    <a:pt x="194" y="455"/>
                  </a:moveTo>
                  <a:lnTo>
                    <a:pt x="194" y="455"/>
                  </a:lnTo>
                  <a:cubicBezTo>
                    <a:pt x="193" y="454"/>
                    <a:pt x="192" y="453"/>
                    <a:pt x="191" y="453"/>
                  </a:cubicBezTo>
                  <a:cubicBezTo>
                    <a:pt x="167" y="440"/>
                    <a:pt x="144" y="427"/>
                    <a:pt x="120" y="415"/>
                  </a:cubicBezTo>
                  <a:cubicBezTo>
                    <a:pt x="112" y="411"/>
                    <a:pt x="103" y="408"/>
                    <a:pt x="94" y="406"/>
                  </a:cubicBezTo>
                  <a:cubicBezTo>
                    <a:pt x="68" y="400"/>
                    <a:pt x="47" y="411"/>
                    <a:pt x="38" y="435"/>
                  </a:cubicBezTo>
                  <a:cubicBezTo>
                    <a:pt x="33" y="446"/>
                    <a:pt x="32" y="458"/>
                    <a:pt x="33" y="470"/>
                  </a:cubicBezTo>
                  <a:cubicBezTo>
                    <a:pt x="34" y="492"/>
                    <a:pt x="41" y="514"/>
                    <a:pt x="53" y="534"/>
                  </a:cubicBezTo>
                  <a:cubicBezTo>
                    <a:pt x="69" y="563"/>
                    <a:pt x="89" y="588"/>
                    <a:pt x="120" y="605"/>
                  </a:cubicBezTo>
                  <a:cubicBezTo>
                    <a:pt x="193" y="645"/>
                    <a:pt x="268" y="685"/>
                    <a:pt x="342" y="724"/>
                  </a:cubicBezTo>
                  <a:cubicBezTo>
                    <a:pt x="348" y="727"/>
                    <a:pt x="354" y="729"/>
                    <a:pt x="361" y="730"/>
                  </a:cubicBezTo>
                  <a:cubicBezTo>
                    <a:pt x="373" y="731"/>
                    <a:pt x="382" y="725"/>
                    <a:pt x="383" y="713"/>
                  </a:cubicBezTo>
                  <a:cubicBezTo>
                    <a:pt x="384" y="709"/>
                    <a:pt x="384" y="704"/>
                    <a:pt x="383" y="699"/>
                  </a:cubicBezTo>
                  <a:cubicBezTo>
                    <a:pt x="377" y="675"/>
                    <a:pt x="361" y="657"/>
                    <a:pt x="339" y="645"/>
                  </a:cubicBezTo>
                  <a:cubicBezTo>
                    <a:pt x="268" y="607"/>
                    <a:pt x="196" y="570"/>
                    <a:pt x="125" y="530"/>
                  </a:cubicBezTo>
                  <a:cubicBezTo>
                    <a:pt x="116" y="526"/>
                    <a:pt x="103" y="506"/>
                    <a:pt x="129" y="489"/>
                  </a:cubicBezTo>
                  <a:cubicBezTo>
                    <a:pt x="150" y="476"/>
                    <a:pt x="172" y="466"/>
                    <a:pt x="194" y="4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p:nvSpPr>
          <p:spPr bwMode="auto">
            <a:xfrm>
              <a:off x="2834" y="1928"/>
              <a:ext cx="1404" cy="712"/>
            </a:xfrm>
            <a:custGeom>
              <a:avLst/>
              <a:gdLst>
                <a:gd name="T0" fmla="*/ 0 w 373"/>
                <a:gd name="T1" fmla="*/ 92 h 187"/>
                <a:gd name="T2" fmla="*/ 0 w 373"/>
                <a:gd name="T3" fmla="*/ 92 h 187"/>
                <a:gd name="T4" fmla="*/ 5 w 373"/>
                <a:gd name="T5" fmla="*/ 89 h 187"/>
                <a:gd name="T6" fmla="*/ 184 w 373"/>
                <a:gd name="T7" fmla="*/ 2 h 187"/>
                <a:gd name="T8" fmla="*/ 194 w 373"/>
                <a:gd name="T9" fmla="*/ 2 h 187"/>
                <a:gd name="T10" fmla="*/ 368 w 373"/>
                <a:gd name="T11" fmla="*/ 92 h 187"/>
                <a:gd name="T12" fmla="*/ 373 w 373"/>
                <a:gd name="T13" fmla="*/ 95 h 187"/>
                <a:gd name="T14" fmla="*/ 370 w 373"/>
                <a:gd name="T15" fmla="*/ 97 h 187"/>
                <a:gd name="T16" fmla="*/ 188 w 373"/>
                <a:gd name="T17" fmla="*/ 185 h 187"/>
                <a:gd name="T18" fmla="*/ 181 w 373"/>
                <a:gd name="T19" fmla="*/ 185 h 187"/>
                <a:gd name="T20" fmla="*/ 5 w 373"/>
                <a:gd name="T21" fmla="*/ 94 h 187"/>
                <a:gd name="T22" fmla="*/ 0 w 373"/>
                <a:gd name="T23" fmla="*/ 9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87">
                  <a:moveTo>
                    <a:pt x="0" y="92"/>
                  </a:moveTo>
                  <a:lnTo>
                    <a:pt x="0" y="92"/>
                  </a:lnTo>
                  <a:cubicBezTo>
                    <a:pt x="2" y="91"/>
                    <a:pt x="4" y="90"/>
                    <a:pt x="5" y="89"/>
                  </a:cubicBezTo>
                  <a:cubicBezTo>
                    <a:pt x="65" y="60"/>
                    <a:pt x="125" y="31"/>
                    <a:pt x="184" y="2"/>
                  </a:cubicBezTo>
                  <a:cubicBezTo>
                    <a:pt x="188" y="0"/>
                    <a:pt x="191" y="0"/>
                    <a:pt x="194" y="2"/>
                  </a:cubicBezTo>
                  <a:cubicBezTo>
                    <a:pt x="252" y="32"/>
                    <a:pt x="310" y="62"/>
                    <a:pt x="368" y="92"/>
                  </a:cubicBezTo>
                  <a:cubicBezTo>
                    <a:pt x="370" y="93"/>
                    <a:pt x="371" y="94"/>
                    <a:pt x="373" y="95"/>
                  </a:cubicBezTo>
                  <a:cubicBezTo>
                    <a:pt x="371" y="96"/>
                    <a:pt x="371" y="96"/>
                    <a:pt x="370" y="97"/>
                  </a:cubicBezTo>
                  <a:cubicBezTo>
                    <a:pt x="309" y="126"/>
                    <a:pt x="248" y="156"/>
                    <a:pt x="188" y="185"/>
                  </a:cubicBezTo>
                  <a:cubicBezTo>
                    <a:pt x="185" y="187"/>
                    <a:pt x="183" y="187"/>
                    <a:pt x="181" y="185"/>
                  </a:cubicBezTo>
                  <a:cubicBezTo>
                    <a:pt x="122" y="155"/>
                    <a:pt x="64" y="125"/>
                    <a:pt x="5" y="94"/>
                  </a:cubicBezTo>
                  <a:cubicBezTo>
                    <a:pt x="4" y="94"/>
                    <a:pt x="2" y="93"/>
                    <a:pt x="0" y="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p:nvSpPr>
          <p:spPr bwMode="auto">
            <a:xfrm>
              <a:off x="3617" y="2099"/>
              <a:ext cx="2198" cy="1280"/>
            </a:xfrm>
            <a:custGeom>
              <a:avLst/>
              <a:gdLst>
                <a:gd name="T0" fmla="*/ 569 w 584"/>
                <a:gd name="T1" fmla="*/ 43 h 336"/>
                <a:gd name="T2" fmla="*/ 569 w 584"/>
                <a:gd name="T3" fmla="*/ 43 h 336"/>
                <a:gd name="T4" fmla="*/ 34 w 584"/>
                <a:gd name="T5" fmla="*/ 330 h 336"/>
                <a:gd name="T6" fmla="*/ 5 w 584"/>
                <a:gd name="T7" fmla="*/ 321 h 336"/>
                <a:gd name="T8" fmla="*/ 14 w 584"/>
                <a:gd name="T9" fmla="*/ 293 h 336"/>
                <a:gd name="T10" fmla="*/ 549 w 584"/>
                <a:gd name="T11" fmla="*/ 6 h 336"/>
                <a:gd name="T12" fmla="*/ 578 w 584"/>
                <a:gd name="T13" fmla="*/ 14 h 336"/>
                <a:gd name="T14" fmla="*/ 569 w 584"/>
                <a:gd name="T15" fmla="*/ 43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336">
                  <a:moveTo>
                    <a:pt x="569" y="43"/>
                  </a:moveTo>
                  <a:lnTo>
                    <a:pt x="569" y="43"/>
                  </a:lnTo>
                  <a:lnTo>
                    <a:pt x="34" y="330"/>
                  </a:lnTo>
                  <a:cubicBezTo>
                    <a:pt x="24" y="336"/>
                    <a:pt x="11" y="332"/>
                    <a:pt x="5" y="321"/>
                  </a:cubicBezTo>
                  <a:cubicBezTo>
                    <a:pt x="0" y="311"/>
                    <a:pt x="4" y="298"/>
                    <a:pt x="14" y="293"/>
                  </a:cubicBezTo>
                  <a:lnTo>
                    <a:pt x="549" y="6"/>
                  </a:lnTo>
                  <a:cubicBezTo>
                    <a:pt x="560" y="0"/>
                    <a:pt x="573" y="4"/>
                    <a:pt x="578" y="14"/>
                  </a:cubicBezTo>
                  <a:cubicBezTo>
                    <a:pt x="584" y="25"/>
                    <a:pt x="580" y="37"/>
                    <a:pt x="569" y="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p:nvSpPr>
          <p:spPr bwMode="auto">
            <a:xfrm>
              <a:off x="4257" y="1516"/>
              <a:ext cx="1280" cy="686"/>
            </a:xfrm>
            <a:custGeom>
              <a:avLst/>
              <a:gdLst>
                <a:gd name="T0" fmla="*/ 328 w 340"/>
                <a:gd name="T1" fmla="*/ 28 h 180"/>
                <a:gd name="T2" fmla="*/ 328 w 340"/>
                <a:gd name="T3" fmla="*/ 28 h 180"/>
                <a:gd name="T4" fmla="*/ 42 w 340"/>
                <a:gd name="T5" fmla="*/ 175 h 180"/>
                <a:gd name="T6" fmla="*/ 8 w 340"/>
                <a:gd name="T7" fmla="*/ 173 h 180"/>
                <a:gd name="T8" fmla="*/ 13 w 340"/>
                <a:gd name="T9" fmla="*/ 151 h 180"/>
                <a:gd name="T10" fmla="*/ 299 w 340"/>
                <a:gd name="T11" fmla="*/ 5 h 180"/>
                <a:gd name="T12" fmla="*/ 332 w 340"/>
                <a:gd name="T13" fmla="*/ 7 h 180"/>
                <a:gd name="T14" fmla="*/ 328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8" y="28"/>
                  </a:moveTo>
                  <a:lnTo>
                    <a:pt x="328" y="28"/>
                  </a:lnTo>
                  <a:lnTo>
                    <a:pt x="42" y="175"/>
                  </a:lnTo>
                  <a:cubicBezTo>
                    <a:pt x="31" y="180"/>
                    <a:pt x="16" y="179"/>
                    <a:pt x="8" y="173"/>
                  </a:cubicBezTo>
                  <a:cubicBezTo>
                    <a:pt x="0" y="166"/>
                    <a:pt x="2" y="157"/>
                    <a:pt x="13" y="151"/>
                  </a:cubicBezTo>
                  <a:lnTo>
                    <a:pt x="299" y="5"/>
                  </a:lnTo>
                  <a:cubicBezTo>
                    <a:pt x="309" y="0"/>
                    <a:pt x="325" y="0"/>
                    <a:pt x="332" y="7"/>
                  </a:cubicBezTo>
                  <a:cubicBezTo>
                    <a:pt x="340" y="13"/>
                    <a:pt x="338" y="23"/>
                    <a:pt x="328"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p:nvSpPr>
          <p:spPr bwMode="auto">
            <a:xfrm>
              <a:off x="4023" y="1390"/>
              <a:ext cx="1280" cy="686"/>
            </a:xfrm>
            <a:custGeom>
              <a:avLst/>
              <a:gdLst>
                <a:gd name="T0" fmla="*/ 327 w 340"/>
                <a:gd name="T1" fmla="*/ 28 h 180"/>
                <a:gd name="T2" fmla="*/ 327 w 340"/>
                <a:gd name="T3" fmla="*/ 28 h 180"/>
                <a:gd name="T4" fmla="*/ 41 w 340"/>
                <a:gd name="T5" fmla="*/ 175 h 180"/>
                <a:gd name="T6" fmla="*/ 7 w 340"/>
                <a:gd name="T7" fmla="*/ 173 h 180"/>
                <a:gd name="T8" fmla="*/ 12 w 340"/>
                <a:gd name="T9" fmla="*/ 151 h 180"/>
                <a:gd name="T10" fmla="*/ 298 w 340"/>
                <a:gd name="T11" fmla="*/ 5 h 180"/>
                <a:gd name="T12" fmla="*/ 332 w 340"/>
                <a:gd name="T13" fmla="*/ 7 h 180"/>
                <a:gd name="T14" fmla="*/ 327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7" y="28"/>
                  </a:moveTo>
                  <a:lnTo>
                    <a:pt x="327" y="28"/>
                  </a:lnTo>
                  <a:lnTo>
                    <a:pt x="41" y="175"/>
                  </a:lnTo>
                  <a:cubicBezTo>
                    <a:pt x="31" y="180"/>
                    <a:pt x="15" y="179"/>
                    <a:pt x="7" y="173"/>
                  </a:cubicBezTo>
                  <a:cubicBezTo>
                    <a:pt x="0" y="166"/>
                    <a:pt x="2" y="157"/>
                    <a:pt x="12" y="151"/>
                  </a:cubicBezTo>
                  <a:lnTo>
                    <a:pt x="298" y="5"/>
                  </a:lnTo>
                  <a:cubicBezTo>
                    <a:pt x="309" y="0"/>
                    <a:pt x="324" y="0"/>
                    <a:pt x="332" y="7"/>
                  </a:cubicBezTo>
                  <a:cubicBezTo>
                    <a:pt x="340" y="13"/>
                    <a:pt x="338" y="23"/>
                    <a:pt x="327"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9"/>
            <p:cNvSpPr>
              <a:spLocks/>
            </p:cNvSpPr>
            <p:nvPr/>
          </p:nvSpPr>
          <p:spPr bwMode="auto">
            <a:xfrm>
              <a:off x="3786" y="1242"/>
              <a:ext cx="1284" cy="686"/>
            </a:xfrm>
            <a:custGeom>
              <a:avLst/>
              <a:gdLst>
                <a:gd name="T0" fmla="*/ 328 w 341"/>
                <a:gd name="T1" fmla="*/ 29 h 180"/>
                <a:gd name="T2" fmla="*/ 328 w 341"/>
                <a:gd name="T3" fmla="*/ 29 h 180"/>
                <a:gd name="T4" fmla="*/ 42 w 341"/>
                <a:gd name="T5" fmla="*/ 175 h 180"/>
                <a:gd name="T6" fmla="*/ 8 w 341"/>
                <a:gd name="T7" fmla="*/ 173 h 180"/>
                <a:gd name="T8" fmla="*/ 13 w 341"/>
                <a:gd name="T9" fmla="*/ 152 h 180"/>
                <a:gd name="T10" fmla="*/ 299 w 341"/>
                <a:gd name="T11" fmla="*/ 5 h 180"/>
                <a:gd name="T12" fmla="*/ 333 w 341"/>
                <a:gd name="T13" fmla="*/ 7 h 180"/>
                <a:gd name="T14" fmla="*/ 328 w 341"/>
                <a:gd name="T15" fmla="*/ 29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180">
                  <a:moveTo>
                    <a:pt x="328" y="29"/>
                  </a:moveTo>
                  <a:lnTo>
                    <a:pt x="328" y="29"/>
                  </a:lnTo>
                  <a:lnTo>
                    <a:pt x="42" y="175"/>
                  </a:lnTo>
                  <a:cubicBezTo>
                    <a:pt x="31" y="180"/>
                    <a:pt x="16" y="180"/>
                    <a:pt x="8" y="173"/>
                  </a:cubicBezTo>
                  <a:cubicBezTo>
                    <a:pt x="0" y="167"/>
                    <a:pt x="3" y="157"/>
                    <a:pt x="13" y="152"/>
                  </a:cubicBezTo>
                  <a:lnTo>
                    <a:pt x="299" y="5"/>
                  </a:lnTo>
                  <a:cubicBezTo>
                    <a:pt x="310" y="0"/>
                    <a:pt x="325" y="1"/>
                    <a:pt x="333" y="7"/>
                  </a:cubicBezTo>
                  <a:cubicBezTo>
                    <a:pt x="341" y="13"/>
                    <a:pt x="338" y="23"/>
                    <a:pt x="328"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8857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GB" dirty="0"/>
              <a:t>Overall Budget Slide</a:t>
            </a:r>
          </a:p>
        </p:txBody>
      </p:sp>
      <p:graphicFrame>
        <p:nvGraphicFramePr>
          <p:cNvPr id="5" name="Chart 4"/>
          <p:cNvGraphicFramePr/>
          <p:nvPr/>
        </p:nvGraphicFramePr>
        <p:xfrm>
          <a:off x="129539" y="1650279"/>
          <a:ext cx="3772609" cy="2035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347C0DE8-7F79-4447-8376-DA6F1A0D8366}"/>
              </a:ext>
            </a:extLst>
          </p:cNvPr>
          <p:cNvGraphicFramePr>
            <a:graphicFrameLocks noGrp="1"/>
          </p:cNvGraphicFramePr>
          <p:nvPr/>
        </p:nvGraphicFramePr>
        <p:xfrm>
          <a:off x="4178320" y="1650279"/>
          <a:ext cx="4391522" cy="4504623"/>
        </p:xfrm>
        <a:graphic>
          <a:graphicData uri="http://schemas.openxmlformats.org/drawingml/2006/table">
            <a:tbl>
              <a:tblPr firstRow="1" bandRow="1">
                <a:tableStyleId>{9DCAF9ED-07DC-4A11-8D7F-57B35C25682E}</a:tableStyleId>
              </a:tblPr>
              <a:tblGrid>
                <a:gridCol w="2437786">
                  <a:extLst>
                    <a:ext uri="{9D8B030D-6E8A-4147-A177-3AD203B41FA5}">
                      <a16:colId xmlns:a16="http://schemas.microsoft.com/office/drawing/2014/main" val="335377269"/>
                    </a:ext>
                  </a:extLst>
                </a:gridCol>
                <a:gridCol w="1953736">
                  <a:extLst>
                    <a:ext uri="{9D8B030D-6E8A-4147-A177-3AD203B41FA5}">
                      <a16:colId xmlns:a16="http://schemas.microsoft.com/office/drawing/2014/main" val="2852477181"/>
                    </a:ext>
                  </a:extLst>
                </a:gridCol>
              </a:tblGrid>
              <a:tr h="469639">
                <a:tc>
                  <a:txBody>
                    <a:bodyPr/>
                    <a:lstStyle/>
                    <a:p>
                      <a:r>
                        <a:rPr lang="en-US" sz="1000" dirty="0"/>
                        <a:t>Area</a:t>
                      </a:r>
                      <a:endParaRPr lang="en-US" sz="1000" dirty="0">
                        <a:latin typeface="+mn-lt"/>
                      </a:endParaRP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Budget (in Millions)</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49285967"/>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Clinical Trials/Collaboration/ISTs</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870845"/>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normalizeH="0" baseline="0" dirty="0">
                          <a:ln>
                            <a:noFill/>
                          </a:ln>
                          <a:solidFill>
                            <a:schemeClr val="accent4">
                              <a:lumMod val="50000"/>
                            </a:schemeClr>
                          </a:solidFill>
                          <a:effectLst/>
                          <a:latin typeface="+mn-lt"/>
                          <a:ea typeface="+mn-ea"/>
                          <a:cs typeface="Arial" charset="0"/>
                        </a:rPr>
                        <a:t>Investigator Supported Studies</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5171491"/>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normalizeH="0" baseline="0" dirty="0">
                          <a:ln>
                            <a:noFill/>
                          </a:ln>
                          <a:solidFill>
                            <a:schemeClr val="accent4">
                              <a:lumMod val="50000"/>
                            </a:schemeClr>
                          </a:solidFill>
                          <a:effectLst/>
                          <a:latin typeface="+mn-lt"/>
                          <a:ea typeface="+mn-ea"/>
                          <a:cs typeface="Arial" charset="0"/>
                        </a:rPr>
                        <a:t>Health Outcomes Research (HEOR)</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4653574"/>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7E7E7">
                              <a:lumMod val="50000"/>
                            </a:srgbClr>
                          </a:solidFill>
                          <a:effectLst/>
                          <a:uLnTx/>
                          <a:uFillTx/>
                          <a:latin typeface="+mn-lt"/>
                          <a:ea typeface="+mn-ea"/>
                          <a:cs typeface="Arial" charset="0"/>
                        </a:rPr>
                        <a:t>Other Data Generation</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4626932"/>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7E7E7">
                              <a:lumMod val="50000"/>
                            </a:srgbClr>
                          </a:solidFill>
                          <a:effectLst/>
                          <a:uLnTx/>
                          <a:uFillTx/>
                          <a:latin typeface="+mn-lt"/>
                          <a:ea typeface="+mn-ea"/>
                          <a:cs typeface="Arial" charset="0"/>
                        </a:rPr>
                        <a:t>External Expert Engagement</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1388834"/>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Field Medical Affairs/Stakeholder Engagement</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5658029"/>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Medical Communications</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6961471"/>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Medical Information</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560623"/>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Medical Education</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5959556"/>
                  </a:ext>
                </a:extLst>
              </a:tr>
              <a:tr h="38444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Internal Training and Support</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190241"/>
                  </a:ext>
                </a:extLst>
              </a:tr>
              <a:tr h="3007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cap="none" normalizeH="0" baseline="0" dirty="0">
                          <a:ln>
                            <a:noFill/>
                          </a:ln>
                          <a:solidFill>
                            <a:schemeClr val="bg1"/>
                          </a:solidFill>
                          <a:effectLst/>
                          <a:latin typeface="+mn-lt"/>
                          <a:cs typeface="Arial" charset="0"/>
                        </a:rPr>
                        <a:t>Total Proposed Budget</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[$XXX,XXX]</a:t>
                      </a:r>
                      <a:endParaRPr lang="en-US" sz="1000" b="1" dirty="0">
                        <a:solidFill>
                          <a:schemeClr val="bg1"/>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47881008"/>
                  </a:ext>
                </a:extLst>
              </a:tr>
            </a:tbl>
          </a:graphicData>
        </a:graphic>
      </p:graphicFrame>
      <p:graphicFrame>
        <p:nvGraphicFramePr>
          <p:cNvPr id="10" name="Chart 9">
            <a:extLst>
              <a:ext uri="{FF2B5EF4-FFF2-40B4-BE49-F238E27FC236}">
                <a16:creationId xmlns:a16="http://schemas.microsoft.com/office/drawing/2014/main" id="{3E9B786D-D6C9-734A-ACA7-EE6B5921545C}"/>
              </a:ext>
            </a:extLst>
          </p:cNvPr>
          <p:cNvGraphicFramePr/>
          <p:nvPr/>
        </p:nvGraphicFramePr>
        <p:xfrm>
          <a:off x="218246" y="3787140"/>
          <a:ext cx="3751223" cy="2366437"/>
        </p:xfrm>
        <a:graphic>
          <a:graphicData uri="http://schemas.openxmlformats.org/drawingml/2006/chart">
            <c:chart xmlns:c="http://schemas.openxmlformats.org/drawingml/2006/chart" xmlns:r="http://schemas.openxmlformats.org/officeDocument/2006/relationships" r:id="rId4"/>
          </a:graphicData>
        </a:graphic>
      </p:graphicFrame>
      <p:cxnSp>
        <p:nvCxnSpPr>
          <p:cNvPr id="34" name="Straight Connector 33">
            <a:extLst>
              <a:ext uri="{FF2B5EF4-FFF2-40B4-BE49-F238E27FC236}">
                <a16:creationId xmlns:a16="http://schemas.microsoft.com/office/drawing/2014/main" id="{D5936F56-9D75-E54E-A41D-15943C9D586A}"/>
              </a:ext>
            </a:extLst>
          </p:cNvPr>
          <p:cNvCxnSpPr>
            <a:cxnSpLocks/>
          </p:cNvCxnSpPr>
          <p:nvPr/>
        </p:nvCxnSpPr>
        <p:spPr>
          <a:xfrm>
            <a:off x="1683488" y="5250712"/>
            <a:ext cx="0" cy="22860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12BA25A-2E05-F04A-9BBB-7E078E7E2633}"/>
              </a:ext>
            </a:extLst>
          </p:cNvPr>
          <p:cNvCxnSpPr>
            <a:cxnSpLocks/>
          </p:cNvCxnSpPr>
          <p:nvPr/>
        </p:nvCxnSpPr>
        <p:spPr>
          <a:xfrm>
            <a:off x="640059" y="3766486"/>
            <a:ext cx="326209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8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483" y="0"/>
            <a:ext cx="6858000" cy="1400175"/>
          </a:xfrm>
        </p:spPr>
        <p:txBody>
          <a:bodyPr/>
          <a:lstStyle/>
          <a:p>
            <a:r>
              <a:rPr lang="en-US" dirty="0"/>
              <a:t>Medical Affairs Resource Evaluation/Request</a:t>
            </a:r>
          </a:p>
        </p:txBody>
      </p:sp>
      <p:graphicFrame>
        <p:nvGraphicFramePr>
          <p:cNvPr id="4" name="Table 3"/>
          <p:cNvGraphicFramePr>
            <a:graphicFrameLocks noGrp="1"/>
          </p:cNvGraphicFramePr>
          <p:nvPr>
            <p:extLst>
              <p:ext uri="{D42A27DB-BD31-4B8C-83A1-F6EECF244321}">
                <p14:modId xmlns:p14="http://schemas.microsoft.com/office/powerpoint/2010/main" val="1637540639"/>
              </p:ext>
            </p:extLst>
          </p:nvPr>
        </p:nvGraphicFramePr>
        <p:xfrm>
          <a:off x="547329" y="1800000"/>
          <a:ext cx="8230107" cy="2503152"/>
        </p:xfrm>
        <a:graphic>
          <a:graphicData uri="http://schemas.openxmlformats.org/drawingml/2006/table">
            <a:tbl>
              <a:tblPr firstRow="1" bandRow="1">
                <a:tableStyleId>{9DCAF9ED-07DC-4A11-8D7F-57B35C25682E}</a:tableStyleId>
              </a:tblPr>
              <a:tblGrid>
                <a:gridCol w="1148300">
                  <a:extLst>
                    <a:ext uri="{9D8B030D-6E8A-4147-A177-3AD203B41FA5}">
                      <a16:colId xmlns:a16="http://schemas.microsoft.com/office/drawing/2014/main" val="335377269"/>
                    </a:ext>
                  </a:extLst>
                </a:gridCol>
                <a:gridCol w="1752118">
                  <a:extLst>
                    <a:ext uri="{9D8B030D-6E8A-4147-A177-3AD203B41FA5}">
                      <a16:colId xmlns:a16="http://schemas.microsoft.com/office/drawing/2014/main" val="2913424121"/>
                    </a:ext>
                  </a:extLst>
                </a:gridCol>
                <a:gridCol w="1450210">
                  <a:extLst>
                    <a:ext uri="{9D8B030D-6E8A-4147-A177-3AD203B41FA5}">
                      <a16:colId xmlns:a16="http://schemas.microsoft.com/office/drawing/2014/main" val="124627866"/>
                    </a:ext>
                  </a:extLst>
                </a:gridCol>
                <a:gridCol w="1450210">
                  <a:extLst>
                    <a:ext uri="{9D8B030D-6E8A-4147-A177-3AD203B41FA5}">
                      <a16:colId xmlns:a16="http://schemas.microsoft.com/office/drawing/2014/main" val="373249669"/>
                    </a:ext>
                  </a:extLst>
                </a:gridCol>
                <a:gridCol w="1038580">
                  <a:extLst>
                    <a:ext uri="{9D8B030D-6E8A-4147-A177-3AD203B41FA5}">
                      <a16:colId xmlns:a16="http://schemas.microsoft.com/office/drawing/2014/main" val="414226269"/>
                    </a:ext>
                  </a:extLst>
                </a:gridCol>
                <a:gridCol w="1390689">
                  <a:extLst>
                    <a:ext uri="{9D8B030D-6E8A-4147-A177-3AD203B41FA5}">
                      <a16:colId xmlns:a16="http://schemas.microsoft.com/office/drawing/2014/main" val="2852477181"/>
                    </a:ext>
                  </a:extLst>
                </a:gridCol>
              </a:tblGrid>
              <a:tr h="356983">
                <a:tc>
                  <a:txBody>
                    <a:bodyPr/>
                    <a:lstStyle/>
                    <a:p>
                      <a:r>
                        <a:rPr lang="en-US" sz="1000" dirty="0"/>
                        <a:t>Medical Affairs Group by Location</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Challenge/Need</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Recommendation</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Execution</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Target Timing</a:t>
                      </a: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Estimated Cost</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49285967"/>
                  </a:ext>
                </a:extLst>
              </a:tr>
              <a:tr h="605772">
                <a:tc rowSpan="2">
                  <a:txBody>
                    <a:bodyPr/>
                    <a:lstStyle/>
                    <a:p>
                      <a:r>
                        <a:rPr lang="en-US" sz="1000" b="1" dirty="0">
                          <a:solidFill>
                            <a:schemeClr val="accent4">
                              <a:lumMod val="50000"/>
                            </a:schemeClr>
                          </a:solidFill>
                        </a:rPr>
                        <a:t>Global </a:t>
                      </a:r>
                      <a:endParaRPr lang="en-US" sz="1000" b="1" dirty="0">
                        <a:solidFill>
                          <a:schemeClr val="accent4">
                            <a:lumMod val="50000"/>
                          </a:schemeClr>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accent4">
                              <a:lumMod val="50000"/>
                            </a:schemeClr>
                          </a:solidFill>
                        </a:rPr>
                        <a:t>[Identified</a:t>
                      </a:r>
                      <a:r>
                        <a:rPr lang="en-US" sz="800" b="0" kern="1200" baseline="0" dirty="0">
                          <a:solidFill>
                            <a:schemeClr val="accent4">
                              <a:lumMod val="50000"/>
                            </a:schemeClr>
                          </a:solidFill>
                        </a:rPr>
                        <a:t> challenge or need from a MA organizational perspective]</a:t>
                      </a:r>
                      <a:endParaRPr lang="en-US" sz="800" b="1"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US" sz="800" b="0" kern="1200" dirty="0">
                          <a:solidFill>
                            <a:schemeClr val="accent4">
                              <a:lumMod val="50000"/>
                            </a:schemeClr>
                          </a:solidFill>
                        </a:rPr>
                        <a:t>[Recommendation from a FTE/headcount/resource perspective]</a:t>
                      </a:r>
                      <a:endParaRPr lang="en-US" sz="800" b="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Clr>
                          <a:schemeClr val="accent1"/>
                        </a:buClr>
                        <a:buSzPct val="100000"/>
                        <a:buFont typeface="Arial" panose="020B0604020202020204" pitchFamily="34" charset="0"/>
                        <a:buNone/>
                      </a:pPr>
                      <a:r>
                        <a:rPr lang="en-US" sz="800" b="0" kern="1200" dirty="0">
                          <a:solidFill>
                            <a:schemeClr val="accent4">
                              <a:lumMod val="50000"/>
                            </a:schemeClr>
                          </a:solidFill>
                        </a:rPr>
                        <a:t>[Add or eliminate position, noting in-house versus field based position]</a:t>
                      </a:r>
                      <a:endParaRPr lang="en-US" sz="800" b="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b="0" kern="1200" dirty="0">
                          <a:solidFill>
                            <a:schemeClr val="accent4">
                              <a:lumMod val="50000"/>
                            </a:schemeClr>
                          </a:solidFill>
                        </a:rPr>
                        <a:t>[Target</a:t>
                      </a:r>
                      <a:r>
                        <a:rPr lang="en-US" sz="800" b="0" kern="1200" baseline="0" dirty="0">
                          <a:solidFill>
                            <a:schemeClr val="accent4">
                              <a:lumMod val="50000"/>
                            </a:schemeClr>
                          </a:solidFill>
                        </a:rPr>
                        <a:t> year]</a:t>
                      </a:r>
                      <a:endParaRPr lang="en-US" sz="800" b="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870845"/>
                  </a:ext>
                </a:extLst>
              </a:tr>
              <a:tr h="228600">
                <a:tc vMerge="1">
                  <a:txBody>
                    <a:bodyPr/>
                    <a:lstStyle/>
                    <a:p>
                      <a:endParaRPr lang="en-US" sz="1200" dirty="0">
                        <a:latin typeface="+mn-lt"/>
                      </a:endParaRPr>
                    </a:p>
                  </a:txBody>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endParaRPr lang="en-US" sz="80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Clr>
                          <a:schemeClr val="accent1"/>
                        </a:buClr>
                        <a:buSzPct val="100000"/>
                        <a:buFont typeface="Arial" panose="020B0604020202020204" pitchFamily="34" charset="0"/>
                        <a:buNone/>
                      </a:pPr>
                      <a:endParaRPr lang="en-US" sz="80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407424"/>
                  </a:ext>
                </a:extLst>
              </a:tr>
              <a:tr h="228600">
                <a:tc rowSpan="2">
                  <a:txBody>
                    <a:bodyPr/>
                    <a:lstStyle/>
                    <a:p>
                      <a:r>
                        <a:rPr lang="en-US" sz="1000" b="1" dirty="0">
                          <a:solidFill>
                            <a:schemeClr val="accent4">
                              <a:lumMod val="50000"/>
                            </a:schemeClr>
                          </a:solidFill>
                        </a:rPr>
                        <a:t>Region</a:t>
                      </a:r>
                      <a:endParaRPr lang="en-US" sz="1000" b="1" dirty="0">
                        <a:solidFill>
                          <a:schemeClr val="accent4">
                            <a:lumMod val="50000"/>
                          </a:schemeClr>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12713" marR="0" lvl="0" indent="-112713" algn="l" defTabSz="685783"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tabLst/>
                        <a:defRPr/>
                      </a:pPr>
                      <a:endParaRPr lang="en-US" sz="800" b="1" kern="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41149484"/>
                  </a:ext>
                </a:extLst>
              </a:tr>
              <a:tr h="228600">
                <a:tc vMerge="1">
                  <a:txBody>
                    <a:bodyPr/>
                    <a:lstStyle/>
                    <a:p>
                      <a:endParaRPr lang="en-US" sz="1200" dirty="0">
                        <a:latin typeface="+mn-lt"/>
                      </a:endParaRPr>
                    </a:p>
                  </a:txBody>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12713" marR="0" lvl="0" indent="-112713" algn="l" defTabSz="685783"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tabLst/>
                        <a:defRPr/>
                      </a:pPr>
                      <a:endParaRPr lang="en-US" sz="800" b="1" kern="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45373596"/>
                  </a:ext>
                </a:extLst>
              </a:tr>
              <a:tr h="228600">
                <a:tc rowSpan="2">
                  <a:txBody>
                    <a:bodyPr/>
                    <a:lstStyle/>
                    <a:p>
                      <a:r>
                        <a:rPr lang="en-US" sz="1000" b="1" dirty="0">
                          <a:solidFill>
                            <a:schemeClr val="accent4">
                              <a:lumMod val="50000"/>
                            </a:schemeClr>
                          </a:solidFill>
                        </a:rPr>
                        <a:t>Country</a:t>
                      </a:r>
                      <a:endParaRPr lang="en-US" sz="1000" b="1" dirty="0">
                        <a:solidFill>
                          <a:schemeClr val="accent4">
                            <a:lumMod val="50000"/>
                          </a:schemeClr>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2713" marR="0" lvl="0" indent="-112713" algn="l" defTabSz="685783"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tabLst/>
                        <a:defRPr/>
                      </a:pPr>
                      <a:endParaRPr lang="en-US" sz="800" b="1" kern="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907583"/>
                  </a:ext>
                </a:extLst>
              </a:tr>
              <a:tr h="228600">
                <a:tc vMerge="1">
                  <a:txBody>
                    <a:bodyPr/>
                    <a:lstStyle/>
                    <a:p>
                      <a:endParaRPr lang="en-US" sz="1200" baseline="0" dirty="0">
                        <a:latin typeface="+mn-lt"/>
                      </a:endParaRPr>
                    </a:p>
                  </a:txBody>
                  <a:tcPr/>
                </a:tc>
                <a:tc>
                  <a:txBody>
                    <a:bodyPr/>
                    <a:lstStyle/>
                    <a:p>
                      <a:endParaRPr lang="en-US" sz="800" baseline="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baseline="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baseline="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2713" marR="0" lvl="0" indent="-112713" algn="l" defTabSz="685783"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tabLst/>
                        <a:defRPr/>
                      </a:pPr>
                      <a:endParaRPr lang="en-US" sz="800" b="1" kern="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029623"/>
                  </a:ext>
                </a:extLst>
              </a:tr>
              <a:tr h="228600">
                <a:tc gridSpan="5">
                  <a:txBody>
                    <a:bodyPr/>
                    <a:lstStyle/>
                    <a:p>
                      <a:pPr algn="r"/>
                      <a:r>
                        <a:rPr lang="en-US" sz="800" b="1" dirty="0">
                          <a:solidFill>
                            <a:schemeClr val="bg1"/>
                          </a:solidFill>
                        </a:rPr>
                        <a:t>TOTAL</a:t>
                      </a:r>
                      <a:endParaRPr lang="en-US" sz="800" b="1" dirty="0">
                        <a:solidFill>
                          <a:schemeClr val="bg1"/>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sz="1200" dirty="0">
                        <a:latin typeface="+mn-lt"/>
                      </a:endParaRPr>
                    </a:p>
                  </a:txBody>
                  <a:tcPr/>
                </a:tc>
                <a:tc hMerge="1">
                  <a:txBody>
                    <a:bodyPr/>
                    <a:lstStyle/>
                    <a:p>
                      <a:endParaRPr lang="en-US" sz="1200" dirty="0">
                        <a:latin typeface="+mn-lt"/>
                      </a:endParaRPr>
                    </a:p>
                  </a:txBody>
                  <a:tcPr/>
                </a:tc>
                <a:tc hMerge="1">
                  <a:txBody>
                    <a:bodyPr/>
                    <a:lstStyle/>
                    <a:p>
                      <a:endParaRPr lang="en-US" sz="1200" dirty="0">
                        <a:latin typeface="+mn-lt"/>
                      </a:endParaRPr>
                    </a:p>
                  </a:txBody>
                  <a:tcPr/>
                </a:tc>
                <a:tc hMerge="1">
                  <a:txBody>
                    <a:bodyPr/>
                    <a:lstStyle/>
                    <a:p>
                      <a:pPr marL="112713" indent="-112713" defTabSz="685800">
                        <a:lnSpc>
                          <a:spcPct val="90000"/>
                        </a:lnSpc>
                        <a:spcBef>
                          <a:spcPts val="300"/>
                        </a:spcBef>
                        <a:buClr>
                          <a:schemeClr val="accent1"/>
                        </a:buClr>
                        <a:buSzPct val="100000"/>
                        <a:buFont typeface="Arial" panose="020B0604020202020204" pitchFamily="34" charset="0"/>
                        <a:buChar char="•"/>
                      </a:pPr>
                      <a:endParaRPr lang="en-US" sz="1200" b="1" kern="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bg1"/>
                          </a:solidFill>
                        </a:rPr>
                        <a:t>[$XXX,XXX]</a:t>
                      </a:r>
                      <a:endParaRPr lang="en-US" sz="800" b="1" dirty="0">
                        <a:solidFill>
                          <a:schemeClr val="bg1"/>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47881008"/>
                  </a:ext>
                </a:extLst>
              </a:tr>
            </a:tbl>
          </a:graphicData>
        </a:graphic>
      </p:graphicFrame>
    </p:spTree>
    <p:extLst>
      <p:ext uri="{BB962C8B-B14F-4D97-AF65-F5344CB8AC3E}">
        <p14:creationId xmlns:p14="http://schemas.microsoft.com/office/powerpoint/2010/main" val="225000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90654" y="1816100"/>
            <a:ext cx="8161338" cy="1335088"/>
          </a:xfrm>
          <a:prstGeom prst="rect">
            <a:avLst/>
          </a:prstGeom>
        </p:spPr>
        <p:txBody>
          <a:bodyPr/>
          <a:lstStyle/>
          <a:p>
            <a:pPr marL="0" indent="0">
              <a:buNone/>
            </a:pPr>
            <a:r>
              <a:rPr lang="en-US" dirty="0"/>
              <a:t>The Medical Affairs Professional Society (MAPS) would like to thank the following contributors to the </a:t>
            </a:r>
            <a:r>
              <a:rPr lang="en-US" b="1" dirty="0"/>
              <a:t>MAPS Medical Affairs Strategic Planning Guide and Template</a:t>
            </a:r>
            <a:r>
              <a:rPr lang="en-US" dirty="0"/>
              <a:t>:</a:t>
            </a:r>
          </a:p>
          <a:p>
            <a:pPr marL="0" indent="0">
              <a:buNone/>
            </a:pPr>
            <a:endParaRPr lang="en-US" dirty="0"/>
          </a:p>
        </p:txBody>
      </p:sp>
      <p:sp>
        <p:nvSpPr>
          <p:cNvPr id="2" name="Title 1"/>
          <p:cNvSpPr>
            <a:spLocks noGrp="1"/>
          </p:cNvSpPr>
          <p:nvPr>
            <p:ph type="title" idx="4294967295"/>
          </p:nvPr>
        </p:nvSpPr>
        <p:spPr>
          <a:xfrm>
            <a:off x="490654" y="0"/>
            <a:ext cx="6858000" cy="1400175"/>
          </a:xfrm>
        </p:spPr>
        <p:txBody>
          <a:bodyPr/>
          <a:lstStyle/>
          <a:p>
            <a:r>
              <a:rPr lang="en-US" dirty="0"/>
              <a:t>Acknowledgments</a:t>
            </a:r>
          </a:p>
        </p:txBody>
      </p:sp>
      <p:sp>
        <p:nvSpPr>
          <p:cNvPr id="5" name="Content Placeholder 22">
            <a:extLst>
              <a:ext uri="{FF2B5EF4-FFF2-40B4-BE49-F238E27FC236}">
                <a16:creationId xmlns:a16="http://schemas.microsoft.com/office/drawing/2014/main" id="{0A3905F9-F218-8F49-9AA9-FD04FAC9B855}"/>
              </a:ext>
            </a:extLst>
          </p:cNvPr>
          <p:cNvSpPr txBox="1">
            <a:spLocks/>
          </p:cNvSpPr>
          <p:nvPr/>
        </p:nvSpPr>
        <p:spPr bwMode="auto">
          <a:xfrm>
            <a:off x="462396" y="3023471"/>
            <a:ext cx="7926692" cy="24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lvl="2"/>
            <a:r>
              <a:rPr lang="en-US" sz="1600" b="1" dirty="0">
                <a:solidFill>
                  <a:schemeClr val="accent3"/>
                </a:solidFill>
              </a:rPr>
              <a:t>Charlotte Kremer</a:t>
            </a:r>
            <a:r>
              <a:rPr lang="en-US" sz="1600" dirty="0">
                <a:solidFill>
                  <a:schemeClr val="accent3"/>
                </a:solidFill>
              </a:rPr>
              <a:t>, MD, MBA, EVP, and Head of Medical Affairs, </a:t>
            </a:r>
            <a:br>
              <a:rPr lang="en-US" sz="1600" dirty="0">
                <a:solidFill>
                  <a:schemeClr val="accent3"/>
                </a:solidFill>
              </a:rPr>
            </a:br>
            <a:r>
              <a:rPr lang="en-US" sz="1600" dirty="0">
                <a:solidFill>
                  <a:schemeClr val="accent3"/>
                </a:solidFill>
              </a:rPr>
              <a:t>Astellas Pharma, Northbrook, IL</a:t>
            </a:r>
          </a:p>
          <a:p>
            <a:pPr marL="365760" lvl="2"/>
            <a:r>
              <a:rPr lang="en-US" sz="1600" b="1" dirty="0">
                <a:solidFill>
                  <a:schemeClr val="accent3"/>
                </a:solidFill>
              </a:rPr>
              <a:t>Joseph Kohles</a:t>
            </a:r>
            <a:r>
              <a:rPr lang="en-US" sz="1600" dirty="0">
                <a:solidFill>
                  <a:schemeClr val="accent3"/>
                </a:solidFill>
              </a:rPr>
              <a:t>, PhD, Chief Medical Officer, Envision Pharma Group, Philadelphia, PA</a:t>
            </a:r>
          </a:p>
          <a:p>
            <a:pPr marL="365760" lvl="2"/>
            <a:r>
              <a:rPr lang="en-US" sz="1600" b="1" dirty="0">
                <a:solidFill>
                  <a:schemeClr val="accent3"/>
                </a:solidFill>
              </a:rPr>
              <a:t>Peter Piliero</a:t>
            </a:r>
            <a:r>
              <a:rPr lang="en-US" sz="1600" dirty="0">
                <a:solidFill>
                  <a:schemeClr val="accent3"/>
                </a:solidFill>
              </a:rPr>
              <a:t>, MD, VP, US Medical Affairs, Merck &amp; Co. Upper Gwynedd, PA</a:t>
            </a:r>
          </a:p>
          <a:p>
            <a:pPr marL="365760" lvl="2"/>
            <a:r>
              <a:rPr lang="en-US" sz="1600" b="1" dirty="0">
                <a:solidFill>
                  <a:schemeClr val="accent3"/>
                </a:solidFill>
              </a:rPr>
              <a:t>Therese McCall</a:t>
            </a:r>
            <a:r>
              <a:rPr lang="en-US" sz="1600" dirty="0">
                <a:solidFill>
                  <a:schemeClr val="accent3"/>
                </a:solidFill>
              </a:rPr>
              <a:t>, PhD, MBA, Vice President, Medical Affairs, Assertio Therapeutics, Lake Forest, IL</a:t>
            </a:r>
          </a:p>
          <a:p>
            <a:pPr marL="365760" lvl="2"/>
            <a:r>
              <a:rPr lang="en-US" sz="1600" b="1" dirty="0">
                <a:solidFill>
                  <a:schemeClr val="accent3"/>
                </a:solidFill>
              </a:rPr>
              <a:t>Leah Williams</a:t>
            </a:r>
            <a:r>
              <a:rPr lang="en-US" sz="1600" dirty="0">
                <a:solidFill>
                  <a:schemeClr val="accent3"/>
                </a:solidFill>
              </a:rPr>
              <a:t>, MS, Medical Strategy Lead, Envision Pharma Group, Philadelphia, PA</a:t>
            </a:r>
          </a:p>
          <a:p>
            <a:pPr marL="365760" lvl="2"/>
            <a:endParaRPr lang="en-US" sz="1600" dirty="0">
              <a:solidFill>
                <a:schemeClr val="accent3"/>
              </a:solidFill>
            </a:endParaRPr>
          </a:p>
        </p:txBody>
      </p:sp>
      <p:grpSp>
        <p:nvGrpSpPr>
          <p:cNvPr id="11" name="Group 10">
            <a:extLst>
              <a:ext uri="{FF2B5EF4-FFF2-40B4-BE49-F238E27FC236}">
                <a16:creationId xmlns:a16="http://schemas.microsoft.com/office/drawing/2014/main" id="{EE547E30-C58E-6747-AA70-306899023BC2}"/>
              </a:ext>
            </a:extLst>
          </p:cNvPr>
          <p:cNvGrpSpPr/>
          <p:nvPr/>
        </p:nvGrpSpPr>
        <p:grpSpPr>
          <a:xfrm>
            <a:off x="558577" y="1410120"/>
            <a:ext cx="8646543" cy="18984"/>
            <a:chOff x="505410" y="1375890"/>
            <a:chExt cx="8646543" cy="18984"/>
          </a:xfrm>
        </p:grpSpPr>
        <p:cxnSp>
          <p:nvCxnSpPr>
            <p:cNvPr id="12" name="Straight Connector 11">
              <a:extLst>
                <a:ext uri="{FF2B5EF4-FFF2-40B4-BE49-F238E27FC236}">
                  <a16:creationId xmlns:a16="http://schemas.microsoft.com/office/drawing/2014/main" id="{F35D69CB-6270-4A44-A5AE-F7778515099D}"/>
                </a:ext>
              </a:extLst>
            </p:cNvPr>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CF1DF9-7516-F14E-ACE8-F06EDD619D30}"/>
                </a:ext>
              </a:extLst>
            </p:cNvPr>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42260" y="5633696"/>
            <a:ext cx="8091377" cy="609823"/>
            <a:chOff x="542260" y="5633696"/>
            <a:chExt cx="8091377" cy="609823"/>
          </a:xfrm>
        </p:grpSpPr>
        <p:sp>
          <p:nvSpPr>
            <p:cNvPr id="14" name="Rectangle 13">
              <a:extLst>
                <a:ext uri="{FF2B5EF4-FFF2-40B4-BE49-F238E27FC236}">
                  <a16:creationId xmlns:a16="http://schemas.microsoft.com/office/drawing/2014/main" id="{FEF22F02-387A-4141-BB66-F96074ABCC2B}"/>
                </a:ext>
              </a:extLst>
            </p:cNvPr>
            <p:cNvSpPr/>
            <p:nvPr/>
          </p:nvSpPr>
          <p:spPr>
            <a:xfrm>
              <a:off x="542260" y="5633696"/>
              <a:ext cx="8091377" cy="609823"/>
            </a:xfrm>
            <a:prstGeom prst="rect">
              <a:avLst/>
            </a:prstGeom>
            <a:solidFill>
              <a:schemeClr val="bg2">
                <a:alpha val="10000"/>
              </a:schemeClr>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chemeClr val="accent4">
                    <a:lumMod val="50000"/>
                  </a:schemeClr>
                </a:solidFill>
              </a:endParaRPr>
            </a:p>
          </p:txBody>
        </p:sp>
        <p:sp>
          <p:nvSpPr>
            <p:cNvPr id="15" name="TextBox 14">
              <a:extLst>
                <a:ext uri="{FF2B5EF4-FFF2-40B4-BE49-F238E27FC236}">
                  <a16:creationId xmlns:a16="http://schemas.microsoft.com/office/drawing/2014/main" id="{1DE5D4F6-B061-154F-B493-25A1D8C8BBB6}"/>
                </a:ext>
              </a:extLst>
            </p:cNvPr>
            <p:cNvSpPr txBox="1"/>
            <p:nvPr/>
          </p:nvSpPr>
          <p:spPr>
            <a:xfrm>
              <a:off x="616689" y="5675780"/>
              <a:ext cx="7880539" cy="553998"/>
            </a:xfrm>
            <a:prstGeom prst="rect">
              <a:avLst/>
            </a:prstGeom>
            <a:noFill/>
          </p:spPr>
          <p:txBody>
            <a:bodyPr wrap="square" rtlCol="0">
              <a:spAutoFit/>
            </a:bodyPr>
            <a:lstStyle/>
            <a:p>
              <a:pPr lvl="0"/>
              <a:r>
                <a:rPr lang="en-US" sz="1000" dirty="0">
                  <a:solidFill>
                    <a:srgbClr val="000000">
                      <a:lumMod val="50000"/>
                      <a:lumOff val="50000"/>
                    </a:srgbClr>
                  </a:solidFill>
                  <a:latin typeface="Century Gothic"/>
                </a:rPr>
                <a:t>Those named above contributed to MAPS Medical Affairs Strategic Planning Guide and Template in their personal capacity. The views expressed and guidance provided in the guide and template are their own and do not necessarily represent the views of their named employers.</a:t>
              </a:r>
            </a:p>
          </p:txBody>
        </p:sp>
      </p:grpSp>
    </p:spTree>
    <p:extLst>
      <p:ext uri="{BB962C8B-B14F-4D97-AF65-F5344CB8AC3E}">
        <p14:creationId xmlns:p14="http://schemas.microsoft.com/office/powerpoint/2010/main" val="289948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firstslide"/>
            <a:extLst>
              <a:ext uri="{FF2B5EF4-FFF2-40B4-BE49-F238E27FC236}">
                <a16:creationId xmlns:a16="http://schemas.microsoft.com/office/drawing/2014/main" id="{1E3E4AA5-C612-A24D-A344-E470F8B0E50A}"/>
              </a:ext>
            </a:extLst>
          </p:cNvPr>
          <p:cNvSpPr/>
          <p:nvPr/>
        </p:nvSpPr>
        <p:spPr>
          <a:xfrm>
            <a:off x="1694985" y="2512741"/>
            <a:ext cx="6088566" cy="316694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54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heme/theme1.xml><?xml version="1.0" encoding="utf-8"?>
<a:theme xmlns:a="http://schemas.openxmlformats.org/drawingml/2006/main" name="3_Office Theme">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uid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plat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uide Whit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plate Whit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White Naviga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a10f9ac0-5937-4b4f-b459-96aedd9ed2c5">
  <element uid="9920fcc9-9f43-4d43-9e3e-b98a219cfd55" value=""/>
</sisl>
</file>

<file path=customXml/itemProps1.xml><?xml version="1.0" encoding="utf-8"?>
<ds:datastoreItem xmlns:ds="http://schemas.openxmlformats.org/officeDocument/2006/customXml" ds:itemID="{2D3F7D39-2751-4CFF-BAE6-2F20900555D9}">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15353</TotalTime>
  <Words>6105</Words>
  <Application>Microsoft Macintosh PowerPoint</Application>
  <PresentationFormat>On-screen Show (4:3)</PresentationFormat>
  <Paragraphs>1326</Paragraphs>
  <Slides>93</Slides>
  <Notes>81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93</vt:i4>
      </vt:variant>
    </vt:vector>
  </HeadingPairs>
  <TitlesOfParts>
    <vt:vector size="105" baseType="lpstr">
      <vt:lpstr>Arial</vt:lpstr>
      <vt:lpstr>Calibri</vt:lpstr>
      <vt:lpstr>Century Gothic</vt:lpstr>
      <vt:lpstr>Courier New</vt:lpstr>
      <vt:lpstr>Imago</vt:lpstr>
      <vt:lpstr>Wingdings</vt:lpstr>
      <vt:lpstr>3_Office Theme</vt:lpstr>
      <vt:lpstr>Guide Navigation</vt:lpstr>
      <vt:lpstr>Template Navigation</vt:lpstr>
      <vt:lpstr>Guide White Navigation</vt:lpstr>
      <vt:lpstr>Template White Navigation</vt:lpstr>
      <vt:lpstr>1_White Navigaion</vt:lpstr>
      <vt:lpstr>PowerPoint Presentation</vt:lpstr>
      <vt:lpstr>PowerPoint Presentation</vt:lpstr>
      <vt:lpstr>Acknowledgments</vt:lpstr>
      <vt:lpstr>Please Note: </vt:lpstr>
      <vt:lpstr>PowerPoint Presentation</vt:lpstr>
      <vt:lpstr>PowerPoint Presentation</vt:lpstr>
      <vt:lpstr>PowerPoint Presentation</vt:lpstr>
      <vt:lpstr>PowerPoint Presentation</vt:lpstr>
      <vt:lpstr>PowerPoint Presentation</vt:lpstr>
      <vt:lpstr>Situational Analysis</vt:lpstr>
      <vt:lpstr>Situational Analysis:  Understanding Where We Are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SWOT: Key Questions in the Current Disease Space</vt:lpstr>
      <vt:lpstr>Medical SWOT: Thinking Internally</vt:lpstr>
      <vt:lpstr>Medical SWOT: Thinking Externally</vt:lpstr>
      <vt:lpstr>Medical SWOT: Next Steps</vt:lpstr>
      <vt:lpstr>Key Considerations for the  Situational Analysis</vt:lpstr>
      <vt:lpstr>PowerPoint Presentation</vt:lpstr>
      <vt:lpstr>Medical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Strategy</vt:lpstr>
      <vt:lpstr>PowerPoint Presentation</vt:lpstr>
      <vt:lpstr>Tactical and Operational Plan</vt:lpstr>
      <vt:lpstr>Tactical and Operational Delivery  of the Strategy</vt:lpstr>
      <vt:lpstr>Tactical and Operational Plan: Consider the MA Functional Groups</vt:lpstr>
      <vt:lpstr>Tactical and Operational Plan:  Consider the Phase in Development</vt:lpstr>
      <vt:lpstr>Tactical and Operational Plan: Consider the Key External Stakeholders</vt:lpstr>
      <vt:lpstr>All Tactics Link to the Strategy</vt:lpstr>
      <vt:lpstr>Key Considerations for the Tactical and Operational Plan</vt:lpstr>
      <vt:lpstr>PowerPoint Presentation</vt:lpstr>
      <vt:lpstr>Medical Plan Summary</vt:lpstr>
      <vt:lpstr>PowerPoint Presentation</vt:lpstr>
      <vt:lpstr>Next Steps: Executing and Monitoring Your Medical Plans</vt:lpstr>
      <vt:lpstr>PowerPoint Presentation</vt:lpstr>
      <vt:lpstr>Please Note: </vt:lpstr>
      <vt:lpstr>PowerPoint Presentation</vt:lpstr>
      <vt:lpstr>PowerPoint Presentation</vt:lpstr>
      <vt:lpstr>Disease and Treatment Summary</vt:lpstr>
      <vt:lpstr>Patient Clinical and Treatment Flow  (Tree Diagram)</vt:lpstr>
      <vt:lpstr>PowerPoint Presentation</vt:lpstr>
      <vt:lpstr>Key External Stakeholder Insights*</vt:lpstr>
      <vt:lpstr>Key External Stakeholders:  Needs</vt:lpstr>
      <vt:lpstr>Key External Stakeholders:  Educational Gaps</vt:lpstr>
      <vt:lpstr>Key Congresses and Scientific Meetings</vt:lpstr>
      <vt:lpstr>Reimbursement Landscape</vt:lpstr>
      <vt:lpstr>Competitive Landscape:  Overview</vt:lpstr>
      <vt:lpstr>Competitive Landscape: Label Comparison </vt:lpstr>
      <vt:lpstr>Target Product Profile (if Pre-Launch)</vt:lpstr>
      <vt:lpstr>Key Events, Development and Lifecycle Activities</vt:lpstr>
      <vt:lpstr>Situational Analysis Summary: Unmet Needs/Challenges</vt:lpstr>
      <vt:lpstr>Situational Analysis Summary: Gap Identification</vt:lpstr>
      <vt:lpstr>Situational Analysis Summary:  Medical SWOT</vt:lpstr>
      <vt:lpstr>PowerPoint Presentation</vt:lpstr>
      <vt:lpstr>Medical Objective 1</vt:lpstr>
      <vt:lpstr>Medical Objective 2</vt:lpstr>
      <vt:lpstr>Medical Objective 3</vt:lpstr>
      <vt:lpstr>Strategic Summary</vt:lpstr>
      <vt:lpstr>PowerPoint Presentation</vt:lpstr>
      <vt:lpstr>Medical Affairs Functions: Tactical and Operational  Planning</vt:lpstr>
      <vt:lpstr>Clinical Trials and Collaborations</vt:lpstr>
      <vt:lpstr>Investigator Supported Studies</vt:lpstr>
      <vt:lpstr>Health Outcomes Research</vt:lpstr>
      <vt:lpstr>Other Data Generation</vt:lpstr>
      <vt:lpstr>External Expert Engagement</vt:lpstr>
      <vt:lpstr>Field Medical Affairs/Stakeholder Engagements</vt:lpstr>
      <vt:lpstr>Key Scientific Themes and Communication Objectives</vt:lpstr>
      <vt:lpstr>Key Medical Communications</vt:lpstr>
      <vt:lpstr>Medical Information</vt:lpstr>
      <vt:lpstr>Medical Education</vt:lpstr>
      <vt:lpstr>Internal Training and Support</vt:lpstr>
      <vt:lpstr>PowerPoint Presentation</vt:lpstr>
      <vt:lpstr>Medical Plan/Strategic Overview</vt:lpstr>
      <vt:lpstr>Overall Budget Slide</vt:lpstr>
      <vt:lpstr>Medical Affairs Resource Evaluation/Request</vt:lpstr>
      <vt:lpstr>Acknowledgments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Garth Sundem</cp:lastModifiedBy>
  <cp:revision>891</cp:revision>
  <dcterms:created xsi:type="dcterms:W3CDTF">2018-08-30T04:14:42Z</dcterms:created>
  <dcterms:modified xsi:type="dcterms:W3CDTF">2021-05-02T19:06:29Z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43dbb672-207f-436a-8dbf-66a1ebca453f</vt:lpwstr>
  </property>
  <property fmtid="{D5CDD505-2E9C-101B-9397-08002B2CF9AE}" pid="3" name="bjSaver">
    <vt:lpwstr>w3bkzkyrIlib3o3tEuM15QL/XgnW+/xn</vt:lpwstr>
  </property>
  <property fmtid="{D5CDD505-2E9C-101B-9397-08002B2CF9AE}" pid="4" name="bjDocumentLabelXML">
    <vt:lpwstr>&lt;?xml version="1.0" encoding="us-ascii"?&gt;&lt;sisl xmlns:xsi="http://www.w3.org/2001/XMLSchema-instance" xmlns:xsd="http://www.w3.org/2001/XMLSchema" sislVersion="0" policy="a10f9ac0-5937-4b4f-b459-96aedd9ed2c5" xmlns="http://www.boldonjames.com/2008/01/sie/i</vt:lpwstr>
  </property>
  <property fmtid="{D5CDD505-2E9C-101B-9397-08002B2CF9AE}" pid="5" name="bjDocumentLabelXML-0">
    <vt:lpwstr>nternal/label"&gt;&lt;element uid="9920fcc9-9f43-4d43-9e3e-b98a219cfd55" value="" /&gt;&lt;/sisl&gt;</vt:lpwstr>
  </property>
  <property fmtid="{D5CDD505-2E9C-101B-9397-08002B2CF9AE}" pid="6" name="bjDocumentSecurityLabel">
    <vt:lpwstr>Not Classified</vt:lpwstr>
  </property>
  <property fmtid="{D5CDD505-2E9C-101B-9397-08002B2CF9AE}" pid="7" name="_NewReviewCycle">
    <vt:lpwstr/>
  </property>
</Properties>
</file>